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notesSlides/notesSlide20.xml" ContentType="application/vnd.openxmlformats-officedocument.presentationml.notesSlide+xml"/>
  <Override PartName="/ppt/tags/tag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9.xml" ContentType="application/vnd.openxmlformats-officedocument.presentationml.tags+xml"/>
  <Override PartName="/ppt/notesSlides/notesSlide55.xml" ContentType="application/vnd.openxmlformats-officedocument.presentationml.notesSlide+xml"/>
  <Override PartName="/ppt/tags/tag10.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60.xml" ContentType="application/vnd.openxmlformats-officedocument.presentationml.notesSlide+xml"/>
  <Override PartName="/ppt/tags/tag20.xml" ContentType="application/vnd.openxmlformats-officedocument.presentationml.tags+xml"/>
  <Override PartName="/ppt/notesSlides/notesSlide6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6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63.xml" ContentType="application/vnd.openxmlformats-officedocument.presentationml.notesSlide+xml"/>
  <Override PartName="/ppt/tags/tag25.xml" ContentType="application/vnd.openxmlformats-officedocument.presentationml.tags+xml"/>
  <Override PartName="/ppt/notesSlides/notesSlide64.xml" ContentType="application/vnd.openxmlformats-officedocument.presentationml.notesSlide+xml"/>
  <Override PartName="/ppt/tags/tag26.xml" ContentType="application/vnd.openxmlformats-officedocument.presentationml.tags+xml"/>
  <Override PartName="/ppt/notesSlides/notesSlide65.xml" ContentType="application/vnd.openxmlformats-officedocument.presentationml.notesSlide+xml"/>
  <Override PartName="/ppt/tags/tag27.xml" ContentType="application/vnd.openxmlformats-officedocument.presentationml.tags+xml"/>
  <Override PartName="/ppt/notesSlides/notesSlide66.xml" ContentType="application/vnd.openxmlformats-officedocument.presentationml.notesSlide+xml"/>
  <Override PartName="/ppt/tags/tag28.xml" ContentType="application/vnd.openxmlformats-officedocument.presentationml.tags+xml"/>
  <Override PartName="/ppt/notesSlides/notesSlide67.xml" ContentType="application/vnd.openxmlformats-officedocument.presentationml.notesSlide+xml"/>
  <Override PartName="/ppt/tags/tag29.xml" ContentType="application/vnd.openxmlformats-officedocument.presentationml.tags+xml"/>
  <Override PartName="/ppt/notesSlides/notesSlide6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69.xml" ContentType="application/vnd.openxmlformats-officedocument.presentationml.notesSlide+xml"/>
  <Override PartName="/ppt/tags/tag32.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33.xml" ContentType="application/vnd.openxmlformats-officedocument.presentationml.tags+xml"/>
  <Override PartName="/ppt/notesSlides/notesSlide72.xml" ContentType="application/vnd.openxmlformats-officedocument.presentationml.notesSlide+xml"/>
  <Override PartName="/ppt/tags/tag34.xml" ContentType="application/vnd.openxmlformats-officedocument.presentationml.tags+xml"/>
  <Override PartName="/ppt/notesSlides/notesSlide73.xml" ContentType="application/vnd.openxmlformats-officedocument.presentationml.notesSlide+xml"/>
  <Override PartName="/ppt/tags/tag35.xml" ContentType="application/vnd.openxmlformats-officedocument.presentationml.tags+xml"/>
  <Override PartName="/ppt/notesSlides/notesSlide74.xml" ContentType="application/vnd.openxmlformats-officedocument.presentationml.notesSlide+xml"/>
  <Override PartName="/ppt/tags/tag36.xml" ContentType="application/vnd.openxmlformats-officedocument.presentationml.tags+xml"/>
  <Override PartName="/ppt/notesSlides/notesSlide7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76.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77.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78.xml" ContentType="application/vnd.openxmlformats-officedocument.presentationml.notesSlide+xml"/>
  <Override PartName="/ppt/tags/tag4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omments/modernComment_171_7FD3EF0E.xml" ContentType="application/vnd.ms-powerpoint.comment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omments/modernComment_175_A03E8D96.xml" ContentType="application/vnd.ms-powerpoint.comments+xml"/>
  <Override PartName="/ppt/notesSlides/notesSlide86.xml" ContentType="application/vnd.openxmlformats-officedocument.presentationml.notesSlide+xml"/>
  <Override PartName="/ppt/comments/modernComment_176_BF85D292.xml" ContentType="application/vnd.ms-powerpoint.comments+xml"/>
  <Override PartName="/ppt/notesSlides/notesSlide87.xml" ContentType="application/vnd.openxmlformats-officedocument.presentationml.notesSlide+xml"/>
  <Override PartName="/ppt/comments/modernComment_177_D9C40A3E.xml" ContentType="application/vnd.ms-powerpoint.comments+xml"/>
  <Override PartName="/ppt/notesSlides/notesSlide88.xml" ContentType="application/vnd.openxmlformats-officedocument.presentationml.notesSlide+xml"/>
  <Override PartName="/ppt/comments/modernComment_178_696C7915.xml" ContentType="application/vnd.ms-powerpoint.comments+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omments/modernComment_17A_498C2EA6.xml" ContentType="application/vnd.ms-powerpoint.comments+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comments/modernComment_182_732CB0D.xml" ContentType="application/vnd.ms-powerpoint.comments+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tags/tag50.xml" ContentType="application/vnd.openxmlformats-officedocument.presentationml.tags+xml"/>
  <Override PartName="/ppt/notesSlides/notesSlide100.xml" ContentType="application/vnd.openxmlformats-officedocument.presentationml.notesSlide+xml"/>
  <Override PartName="/ppt/tags/tag51.xml" ContentType="application/vnd.openxmlformats-officedocument.presentationml.tags+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2.xml" ContentType="application/vnd.openxmlformats-officedocument.presentationml.tags+xml"/>
  <Override PartName="/ppt/notesSlides/notesSlide104.xml" ContentType="application/vnd.openxmlformats-officedocument.presentationml.notesSlide+xml"/>
  <Override PartName="/ppt/tags/tag53.xml" ContentType="application/vnd.openxmlformats-officedocument.presentationml.tags+xml"/>
  <Override PartName="/ppt/notesSlides/notesSlide105.xml" ContentType="application/vnd.openxmlformats-officedocument.presentationml.notesSlide+xml"/>
  <Override PartName="/ppt/tags/tag54.xml" ContentType="application/vnd.openxmlformats-officedocument.presentationml.tags+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tags/tag55.xml" ContentType="application/vnd.openxmlformats-officedocument.presentationml.tags+xml"/>
  <Override PartName="/ppt/notesSlides/notesSlide114.xml" ContentType="application/vnd.openxmlformats-officedocument.presentationml.notesSlide+xml"/>
  <Override PartName="/ppt/tags/tag56.xml" ContentType="application/vnd.openxmlformats-officedocument.presentationml.tags+xml"/>
  <Override PartName="/ppt/notesSlides/notesSlide115.xml" ContentType="application/vnd.openxmlformats-officedocument.presentationml.notesSlide+xml"/>
  <Override PartName="/ppt/tags/tag57.xml" ContentType="application/vnd.openxmlformats-officedocument.presentationml.tags+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comments/modernComment_150_8C5F2140.xml" ContentType="application/vnd.ms-powerpoint.comments+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comments/modernComment_154_7121C1C8.xml" ContentType="application/vnd.ms-powerpoint.comments+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comments/modernComment_15D_E2D90E10.xml" ContentType="application/vnd.ms-powerpoint.comments+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comments/modernComment_15E_59C9DC40.xml" ContentType="application/vnd.ms-powerpoint.comments+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comments/modernComment_160_1CE3ABF9.xml" ContentType="application/vnd.ms-powerpoint.comments+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comments/modernComment_163_C83903FA.xml" ContentType="application/vnd.ms-powerpoint.comments+xml"/>
  <Override PartName="/ppt/notesSlides/notesSlide138.xml" ContentType="application/vnd.openxmlformats-officedocument.presentationml.notesSlide+xml"/>
  <Override PartName="/ppt/comments/modernComment_164_97CCC351.xml" ContentType="application/vnd.ms-powerpoint.comments+xml"/>
  <Override PartName="/ppt/notesSlides/notesSlide139.xml" ContentType="application/vnd.openxmlformats-officedocument.presentationml.notesSlide+xml"/>
  <Override PartName="/ppt/comments/modernComment_165_5F43FE0A.xml" ContentType="application/vnd.ms-powerpoint.comments+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comments/modernComment_167_F50E749F.xml" ContentType="application/vnd.ms-powerpoint.comments+xml"/>
  <Override PartName="/ppt/notesSlides/notesSlide142.xml" ContentType="application/vnd.openxmlformats-officedocument.presentationml.notesSlide+xml"/>
  <Override PartName="/ppt/comments/modernComment_168_E7FA6F12.xml" ContentType="application/vnd.ms-powerpoint.comments+xml"/>
  <Override PartName="/ppt/notesSlides/notesSlide143.xml" ContentType="application/vnd.openxmlformats-officedocument.presentationml.notesSlide+xml"/>
  <Override PartName="/ppt/comments/modernComment_169_5377FB6D.xml" ContentType="application/vnd.ms-powerpoint.comments+xml"/>
  <Override PartName="/ppt/notesSlides/notesSlide14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6" r:id="rId1"/>
  </p:sldMasterIdLst>
  <p:notesMasterIdLst>
    <p:notesMasterId r:id="rId239"/>
  </p:notesMasterIdLst>
  <p:sldIdLst>
    <p:sldId id="259" r:id="rId2"/>
    <p:sldId id="260" r:id="rId3"/>
    <p:sldId id="261" r:id="rId4"/>
    <p:sldId id="262" r:id="rId5"/>
    <p:sldId id="263" r:id="rId6"/>
    <p:sldId id="264" r:id="rId7"/>
    <p:sldId id="265" r:id="rId8"/>
    <p:sldId id="266" r:id="rId9"/>
    <p:sldId id="267" r:id="rId10"/>
    <p:sldId id="332" r:id="rId11"/>
    <p:sldId id="268" r:id="rId12"/>
    <p:sldId id="271" r:id="rId13"/>
    <p:sldId id="276" r:id="rId14"/>
    <p:sldId id="277" r:id="rId15"/>
    <p:sldId id="323" r:id="rId16"/>
    <p:sldId id="279" r:id="rId17"/>
    <p:sldId id="281" r:id="rId18"/>
    <p:sldId id="275" r:id="rId19"/>
    <p:sldId id="285" r:id="rId20"/>
    <p:sldId id="282" r:id="rId21"/>
    <p:sldId id="329" r:id="rId22"/>
    <p:sldId id="283" r:id="rId23"/>
    <p:sldId id="284" r:id="rId24"/>
    <p:sldId id="291" r:id="rId25"/>
    <p:sldId id="331" r:id="rId26"/>
    <p:sldId id="292" r:id="rId27"/>
    <p:sldId id="334" r:id="rId28"/>
    <p:sldId id="2147472452" r:id="rId29"/>
    <p:sldId id="272" r:id="rId30"/>
    <p:sldId id="293" r:id="rId31"/>
    <p:sldId id="324" r:id="rId32"/>
    <p:sldId id="294" r:id="rId33"/>
    <p:sldId id="295" r:id="rId34"/>
    <p:sldId id="296" r:id="rId35"/>
    <p:sldId id="326" r:id="rId36"/>
    <p:sldId id="325" r:id="rId37"/>
    <p:sldId id="297" r:id="rId38"/>
    <p:sldId id="274" r:id="rId39"/>
    <p:sldId id="298" r:id="rId40"/>
    <p:sldId id="299" r:id="rId41"/>
    <p:sldId id="327" r:id="rId42"/>
    <p:sldId id="301" r:id="rId43"/>
    <p:sldId id="303" r:id="rId44"/>
    <p:sldId id="330" r:id="rId45"/>
    <p:sldId id="304" r:id="rId46"/>
    <p:sldId id="305" r:id="rId47"/>
    <p:sldId id="273" r:id="rId48"/>
    <p:sldId id="1773" r:id="rId49"/>
    <p:sldId id="2141411382" r:id="rId50"/>
    <p:sldId id="257" r:id="rId51"/>
    <p:sldId id="2141411387" r:id="rId52"/>
    <p:sldId id="2141411388" r:id="rId53"/>
    <p:sldId id="2141411389" r:id="rId54"/>
    <p:sldId id="2147472451" r:id="rId55"/>
    <p:sldId id="511" r:id="rId56"/>
    <p:sldId id="512" r:id="rId57"/>
    <p:sldId id="2147376724" r:id="rId58"/>
    <p:sldId id="515" r:id="rId59"/>
    <p:sldId id="516" r:id="rId60"/>
    <p:sldId id="517" r:id="rId61"/>
    <p:sldId id="518" r:id="rId62"/>
    <p:sldId id="519" r:id="rId63"/>
    <p:sldId id="520" r:id="rId64"/>
    <p:sldId id="2147376725" r:id="rId65"/>
    <p:sldId id="523" r:id="rId66"/>
    <p:sldId id="524" r:id="rId67"/>
    <p:sldId id="525" r:id="rId68"/>
    <p:sldId id="526" r:id="rId69"/>
    <p:sldId id="527" r:id="rId70"/>
    <p:sldId id="528" r:id="rId71"/>
    <p:sldId id="529" r:id="rId72"/>
    <p:sldId id="530" r:id="rId73"/>
    <p:sldId id="2147376726" r:id="rId74"/>
    <p:sldId id="532" r:id="rId75"/>
    <p:sldId id="533" r:id="rId76"/>
    <p:sldId id="534" r:id="rId77"/>
    <p:sldId id="2147376727" r:id="rId78"/>
    <p:sldId id="535" r:id="rId79"/>
    <p:sldId id="536" r:id="rId80"/>
    <p:sldId id="537" r:id="rId81"/>
    <p:sldId id="538" r:id="rId82"/>
    <p:sldId id="539" r:id="rId83"/>
    <p:sldId id="2147376728" r:id="rId84"/>
    <p:sldId id="541" r:id="rId85"/>
    <p:sldId id="542" r:id="rId86"/>
    <p:sldId id="543" r:id="rId87"/>
    <p:sldId id="544" r:id="rId88"/>
    <p:sldId id="2141411391" r:id="rId89"/>
    <p:sldId id="2141411397" r:id="rId90"/>
    <p:sldId id="2147376733" r:id="rId91"/>
    <p:sldId id="2147376729" r:id="rId92"/>
    <p:sldId id="2147376730" r:id="rId93"/>
    <p:sldId id="2147376734" r:id="rId94"/>
    <p:sldId id="434" r:id="rId95"/>
    <p:sldId id="1098" r:id="rId96"/>
    <p:sldId id="2147376735" r:id="rId97"/>
    <p:sldId id="2147376736" r:id="rId98"/>
    <p:sldId id="2147376737" r:id="rId99"/>
    <p:sldId id="2147376738" r:id="rId100"/>
    <p:sldId id="313" r:id="rId101"/>
    <p:sldId id="314" r:id="rId102"/>
    <p:sldId id="315" r:id="rId103"/>
    <p:sldId id="316" r:id="rId104"/>
    <p:sldId id="317" r:id="rId105"/>
    <p:sldId id="319" r:id="rId106"/>
    <p:sldId id="321" r:id="rId107"/>
    <p:sldId id="328" r:id="rId108"/>
    <p:sldId id="320" r:id="rId109"/>
    <p:sldId id="322" r:id="rId110"/>
    <p:sldId id="335" r:id="rId111"/>
    <p:sldId id="258" r:id="rId112"/>
    <p:sldId id="2147377376" r:id="rId113"/>
    <p:sldId id="310" r:id="rId114"/>
    <p:sldId id="2147377384" r:id="rId115"/>
    <p:sldId id="2147376845" r:id="rId116"/>
    <p:sldId id="2147376846" r:id="rId117"/>
    <p:sldId id="2147472427" r:id="rId118"/>
    <p:sldId id="2147472428" r:id="rId119"/>
    <p:sldId id="2147377395" r:id="rId120"/>
    <p:sldId id="2147472429" r:id="rId121"/>
    <p:sldId id="2147377380" r:id="rId122"/>
    <p:sldId id="2147377392" r:id="rId123"/>
    <p:sldId id="2147472430" r:id="rId124"/>
    <p:sldId id="2147472431" r:id="rId125"/>
    <p:sldId id="2147472432" r:id="rId126"/>
    <p:sldId id="2147472441" r:id="rId127"/>
    <p:sldId id="2147472442" r:id="rId128"/>
    <p:sldId id="2147472443" r:id="rId129"/>
    <p:sldId id="2147377379" r:id="rId130"/>
    <p:sldId id="2141411390" r:id="rId131"/>
    <p:sldId id="2147377403" r:id="rId132"/>
    <p:sldId id="2147472448" r:id="rId133"/>
    <p:sldId id="2147376851" r:id="rId134"/>
    <p:sldId id="2147376856" r:id="rId135"/>
    <p:sldId id="2147376891" r:id="rId136"/>
    <p:sldId id="2147376878" r:id="rId137"/>
    <p:sldId id="2147376879" r:id="rId138"/>
    <p:sldId id="2147376887" r:id="rId139"/>
    <p:sldId id="2147472449" r:id="rId140"/>
    <p:sldId id="2147377381" r:id="rId141"/>
    <p:sldId id="2147376912" r:id="rId142"/>
    <p:sldId id="2147376914" r:id="rId143"/>
    <p:sldId id="368" r:id="rId144"/>
    <p:sldId id="369" r:id="rId145"/>
    <p:sldId id="370" r:id="rId146"/>
    <p:sldId id="371" r:id="rId147"/>
    <p:sldId id="372" r:id="rId148"/>
    <p:sldId id="373" r:id="rId149"/>
    <p:sldId id="374" r:id="rId150"/>
    <p:sldId id="375" r:id="rId151"/>
    <p:sldId id="376" r:id="rId152"/>
    <p:sldId id="377" r:id="rId153"/>
    <p:sldId id="378" r:id="rId154"/>
    <p:sldId id="379" r:id="rId155"/>
    <p:sldId id="380" r:id="rId156"/>
    <p:sldId id="382" r:id="rId157"/>
    <p:sldId id="383" r:id="rId158"/>
    <p:sldId id="384" r:id="rId159"/>
    <p:sldId id="385" r:id="rId160"/>
    <p:sldId id="386" r:id="rId161"/>
    <p:sldId id="387" r:id="rId162"/>
    <p:sldId id="388" r:id="rId163"/>
    <p:sldId id="337" r:id="rId164"/>
    <p:sldId id="2141411393" r:id="rId165"/>
    <p:sldId id="2141411394" r:id="rId166"/>
    <p:sldId id="2141411396" r:id="rId167"/>
    <p:sldId id="2141411395" r:id="rId168"/>
    <p:sldId id="2141411398" r:id="rId169"/>
    <p:sldId id="2141411399" r:id="rId170"/>
    <p:sldId id="2141411400" r:id="rId171"/>
    <p:sldId id="2141411401" r:id="rId172"/>
    <p:sldId id="2141411402" r:id="rId173"/>
    <p:sldId id="2141411403" r:id="rId174"/>
    <p:sldId id="2141411404" r:id="rId175"/>
    <p:sldId id="2141411405" r:id="rId176"/>
    <p:sldId id="2141411406" r:id="rId177"/>
    <p:sldId id="2141411407" r:id="rId178"/>
    <p:sldId id="2141411408" r:id="rId179"/>
    <p:sldId id="2141411409" r:id="rId180"/>
    <p:sldId id="2141411410" r:id="rId181"/>
    <p:sldId id="2141411411" r:id="rId182"/>
    <p:sldId id="2141411412" r:id="rId183"/>
    <p:sldId id="2141411413" r:id="rId184"/>
    <p:sldId id="2141411421" r:id="rId185"/>
    <p:sldId id="2141411414" r:id="rId186"/>
    <p:sldId id="2141411419" r:id="rId187"/>
    <p:sldId id="2141411420" r:id="rId188"/>
    <p:sldId id="2141411415" r:id="rId189"/>
    <p:sldId id="2141411424" r:id="rId190"/>
    <p:sldId id="2141411425" r:id="rId191"/>
    <p:sldId id="2141411426" r:id="rId192"/>
    <p:sldId id="2141411427" r:id="rId193"/>
    <p:sldId id="2141411423" r:id="rId194"/>
    <p:sldId id="2141411422" r:id="rId195"/>
    <p:sldId id="2141411416" r:id="rId196"/>
    <p:sldId id="2141411417" r:id="rId197"/>
    <p:sldId id="2141411418" r:id="rId198"/>
    <p:sldId id="2141411428" r:id="rId199"/>
    <p:sldId id="2141411429" r:id="rId200"/>
    <p:sldId id="2141411430" r:id="rId201"/>
    <p:sldId id="2141411431" r:id="rId202"/>
    <p:sldId id="2141411433" r:id="rId203"/>
    <p:sldId id="2141411432" r:id="rId204"/>
    <p:sldId id="2147376722" r:id="rId205"/>
    <p:sldId id="2141411451" r:id="rId206"/>
    <p:sldId id="2141411452" r:id="rId207"/>
    <p:sldId id="2141411453" r:id="rId208"/>
    <p:sldId id="2141411454" r:id="rId209"/>
    <p:sldId id="2141411455" r:id="rId210"/>
    <p:sldId id="2141411456" r:id="rId211"/>
    <p:sldId id="2141411457" r:id="rId212"/>
    <p:sldId id="338" r:id="rId213"/>
    <p:sldId id="336" r:id="rId214"/>
    <p:sldId id="339" r:id="rId215"/>
    <p:sldId id="340" r:id="rId216"/>
    <p:sldId id="341" r:id="rId217"/>
    <p:sldId id="342" r:id="rId218"/>
    <p:sldId id="346" r:id="rId219"/>
    <p:sldId id="347" r:id="rId220"/>
    <p:sldId id="348" r:id="rId221"/>
    <p:sldId id="349" r:id="rId222"/>
    <p:sldId id="343" r:id="rId223"/>
    <p:sldId id="344" r:id="rId224"/>
    <p:sldId id="345" r:id="rId225"/>
    <p:sldId id="350" r:id="rId226"/>
    <p:sldId id="351" r:id="rId227"/>
    <p:sldId id="352" r:id="rId228"/>
    <p:sldId id="353" r:id="rId229"/>
    <p:sldId id="354" r:id="rId230"/>
    <p:sldId id="355" r:id="rId231"/>
    <p:sldId id="356" r:id="rId232"/>
    <p:sldId id="357" r:id="rId233"/>
    <p:sldId id="358" r:id="rId234"/>
    <p:sldId id="359" r:id="rId235"/>
    <p:sldId id="360" r:id="rId236"/>
    <p:sldId id="361" r:id="rId237"/>
    <p:sldId id="269" r:id="rId238"/>
  </p:sldIdLst>
  <p:sldSz cx="9144000" cy="5143500" type="screen16x9"/>
  <p:notesSz cx="6858000" cy="9144000"/>
  <p:embeddedFontLst>
    <p:embeddedFont>
      <p:font typeface="Calibri" panose="020F0502020204030204" pitchFamily="34" charset="0"/>
      <p:regular r:id="rId240"/>
      <p:bold r:id="rId241"/>
      <p:italic r:id="rId242"/>
      <p:boldItalic r:id="rId243"/>
    </p:embeddedFont>
    <p:embeddedFont>
      <p:font typeface="Century Gothic" panose="020B0502020202020204" pitchFamily="34" charset="0"/>
      <p:regular r:id="rId244"/>
      <p:bold r:id="rId245"/>
      <p:italic r:id="rId246"/>
      <p:boldItalic r:id="rId247"/>
    </p:embeddedFont>
    <p:embeddedFont>
      <p:font typeface="Helvetica Neue Light" panose="020B0604020202020204" charset="0"/>
      <p:regular r:id="rId248"/>
      <p:bold r:id="rId249"/>
      <p:italic r:id="rId250"/>
      <p:boldItalic r:id="rId251"/>
    </p:embeddedFont>
    <p:embeddedFont>
      <p:font typeface="Montserrat" panose="00000500000000000000" pitchFamily="2" charset="0"/>
      <p:regular r:id="rId252"/>
      <p:bold r:id="rId253"/>
      <p:italic r:id="rId254"/>
      <p:boldItalic r:id="rId255"/>
    </p:embeddedFont>
    <p:embeddedFont>
      <p:font typeface="Montserrat Medium" panose="00000600000000000000" pitchFamily="2" charset="0"/>
      <p:regular r:id="rId256"/>
      <p:bold r:id="rId257"/>
      <p:italic r:id="rId258"/>
      <p:boldItalic r:id="rId259"/>
    </p:embeddedFont>
    <p:embeddedFont>
      <p:font typeface="Trebuchet MS" panose="020B0603020202020204" pitchFamily="34" charset="0"/>
      <p:regular r:id="rId260"/>
      <p:bold r:id="rId261"/>
      <p:italic r:id="rId262"/>
      <p:boldItalic r:id="rId2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02180F-1CE2-FA20-3287-BFD3F91DC545}" name="Bryan Phan (BBP)" initials="BP(" userId="S::BBP@capgroup.com::66cde886-2d16-4b89-98d7-712a51982abd" providerId="AD"/>
  <p188:author id="{7F5F6759-C979-4309-D789-818F6C9F7FFE}" name="Peter Barrett" initials="PB" userId="S::peter-barrett@pluralsight.com::6a0c220c-f7f9-4155-ac62-1b1e6973a0d2" providerId="AD"/>
  <p188:author id="{169426A6-628E-DC9A-ADB3-EF259E6F548C}" name="Kevin Stafford (KNMS)" initials="KS(" userId="S::knms@capgroup.com::19b56d75-8bb9-4aef-9496-f5a6ff62ddb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566" autoAdjust="0"/>
  </p:normalViewPr>
  <p:slideViewPr>
    <p:cSldViewPr snapToGrid="0">
      <p:cViewPr>
        <p:scale>
          <a:sx n="100" d="100"/>
          <a:sy n="100" d="100"/>
        </p:scale>
        <p:origin x="1896" y="7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107" Type="http://schemas.openxmlformats.org/officeDocument/2006/relationships/slide" Target="slides/slide106.xml"/><Relationship Id="rId268" Type="http://schemas.microsoft.com/office/2018/10/relationships/authors" Target="author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font" Target="fonts/font19.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font" Target="fonts/font9.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font" Target="fonts/font20.fntdata"/><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font" Target="fonts/font10.fntdata"/><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font" Target="fonts/font21.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notesMaster" Target="notesMasters/notesMaster1.xml"/><Relationship Id="rId250" Type="http://schemas.openxmlformats.org/officeDocument/2006/relationships/font" Target="fonts/font11.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font" Target="fonts/font1.fntdata"/><Relationship Id="rId261" Type="http://schemas.openxmlformats.org/officeDocument/2006/relationships/font" Target="fonts/font22.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font" Target="fonts/font12.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font" Target="fonts/font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font" Target="fonts/font23.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font" Target="fonts/font13.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font" Target="fonts/font3.fntdata"/><Relationship Id="rId263" Type="http://schemas.openxmlformats.org/officeDocument/2006/relationships/font" Target="fonts/font24.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font" Target="fonts/font14.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font" Target="fonts/font4.fntdata"/><Relationship Id="rId264"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font" Target="fonts/font15.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font" Target="fonts/font5.fntdata"/><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font" Target="fonts/font16.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font" Target="fonts/font6.fntdata"/><Relationship Id="rId266"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font" Target="fonts/font17.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font" Target="fonts/font7.fntdata"/><Relationship Id="rId267"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font" Target="fonts/font18.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font" Target="fonts/font8.fntdata"/></Relationships>
</file>

<file path=ppt/comments/modernComment_150_8C5F2140.xml><?xml version="1.0" encoding="utf-8"?>
<p188:cmLst xmlns:a="http://schemas.openxmlformats.org/drawingml/2006/main" xmlns:r="http://schemas.openxmlformats.org/officeDocument/2006/relationships" xmlns:p188="http://schemas.microsoft.com/office/powerpoint/2018/8/main">
  <p188:cm id="{501C5AC4-0947-9742-9F9F-48B6D3FE95B6}" authorId="{7F5F6759-C979-4309-D789-818F6C9F7FFE}" created="2022-04-26T16:10:29.557">
    <ac:deMkLst xmlns:ac="http://schemas.microsoft.com/office/drawing/2013/main/command">
      <pc:docMk xmlns:pc="http://schemas.microsoft.com/office/powerpoint/2013/main/command"/>
      <pc:sldMk xmlns:pc="http://schemas.microsoft.com/office/powerpoint/2013/main/command" cId="2355044672" sldId="336"/>
      <ac:spMk id="3" creationId="{6BC389E4-DF0D-42CA-B9BF-411DA0765AC7}"/>
    </ac:deMkLst>
    <p188:txBody>
      <a:bodyPr/>
      <a:lstStyle/>
      <a:p>
        <a:r>
          <a:rPr lang="en-US"/>
          <a:t>Erik to create Diagram t</a:t>
        </a:r>
      </a:p>
    </p188:txBody>
  </p188:cm>
</p188:cmLst>
</file>

<file path=ppt/comments/modernComment_154_7121C1C8.xml><?xml version="1.0" encoding="utf-8"?>
<p188:cmLst xmlns:a="http://schemas.openxmlformats.org/drawingml/2006/main" xmlns:r="http://schemas.openxmlformats.org/officeDocument/2006/relationships" xmlns:p188="http://schemas.microsoft.com/office/powerpoint/2018/8/main">
  <p188:cm id="{6687206B-6397-564C-ABD4-1505B4BDC0D9}" authorId="{7F5F6759-C979-4309-D789-818F6C9F7FFE}" created="2022-04-26T16:12:02.992">
    <pc:sldMkLst xmlns:pc="http://schemas.microsoft.com/office/powerpoint/2013/main/command">
      <pc:docMk/>
      <pc:sldMk cId="1898037704" sldId="338"/>
    </pc:sldMkLst>
    <p188:txBody>
      <a:bodyPr/>
      <a:lstStyle/>
      <a:p>
        <a:r>
          <a:rPr lang="en-US"/>
          <a:t>Will have simple GitHub repo to show</a:t>
        </a:r>
      </a:p>
    </p188:txBody>
  </p188:cm>
  <p188:cm id="{8D369B75-F060-274A-829F-6CFB78529CA6}" authorId="{7F5F6759-C979-4309-D789-818F6C9F7FFE}" created="2022-04-26T16:13:21.623">
    <pc:sldMkLst xmlns:pc="http://schemas.microsoft.com/office/powerpoint/2013/main/command">
      <pc:docMk/>
      <pc:sldMk cId="1898037704" sldId="338"/>
    </pc:sldMkLst>
    <p188:txBody>
      <a:bodyPr/>
      <a:lstStyle/>
      <a:p>
        <a:r>
          <a:rPr lang="en-US"/>
          <a:t>Make note of relationship to Git and Linux</a:t>
        </a:r>
      </a:p>
    </p188:txBody>
  </p188:cm>
</p188:cmLst>
</file>

<file path=ppt/comments/modernComment_15D_E2D90E10.xml><?xml version="1.0" encoding="utf-8"?>
<p188:cmLst xmlns:a="http://schemas.openxmlformats.org/drawingml/2006/main" xmlns:r="http://schemas.openxmlformats.org/officeDocument/2006/relationships" xmlns:p188="http://schemas.microsoft.com/office/powerpoint/2018/8/main">
  <p188:cm id="{88C65FD7-C492-1641-829F-591FC2BC8B39}" authorId="{7F5F6759-C979-4309-D789-818F6C9F7FFE}" created="2022-04-26T16:16:43.347">
    <pc:sldMkLst xmlns:pc="http://schemas.microsoft.com/office/powerpoint/2013/main/command">
      <pc:docMk/>
      <pc:sldMk cId="3805875728" sldId="342"/>
    </pc:sldMkLst>
    <p188:txBody>
      <a:bodyPr/>
      <a:lstStyle/>
      <a:p>
        <a:r>
          <a:rPr lang="en-US"/>
          <a:t>Provide examples of git ignore and why and command for creating repo</a:t>
        </a:r>
      </a:p>
    </p188:txBody>
  </p188:cm>
</p188:cmLst>
</file>

<file path=ppt/comments/modernComment_15E_59C9DC40.xml><?xml version="1.0" encoding="utf-8"?>
<p188:cmLst xmlns:a="http://schemas.openxmlformats.org/drawingml/2006/main" xmlns:r="http://schemas.openxmlformats.org/officeDocument/2006/relationships" xmlns:p188="http://schemas.microsoft.com/office/powerpoint/2018/8/main">
  <p188:cm id="{7F8DE595-A6A2-2246-9F31-0EFD7BE4AACD}" authorId="{7F5F6759-C979-4309-D789-818F6C9F7FFE}" created="2022-04-26T16:17:30.889">
    <pc:sldMkLst xmlns:pc="http://schemas.microsoft.com/office/powerpoint/2013/main/command">
      <pc:docMk/>
      <pc:sldMk cId="1506401344" sldId="341"/>
    </pc:sldMkLst>
    <p188:txBody>
      <a:bodyPr/>
      <a:lstStyle/>
      <a:p>
        <a:r>
          <a:rPr lang="en-US"/>
          <a:t>Students will do what Erik performed on a command line in virtual environment. Detailed step by step lab</a:t>
        </a:r>
      </a:p>
    </p188:txBody>
  </p188:cm>
</p188:cmLst>
</file>

<file path=ppt/comments/modernComment_160_1CE3ABF9.xml><?xml version="1.0" encoding="utf-8"?>
<p188:cmLst xmlns:a="http://schemas.openxmlformats.org/drawingml/2006/main" xmlns:r="http://schemas.openxmlformats.org/officeDocument/2006/relationships" xmlns:p188="http://schemas.microsoft.com/office/powerpoint/2018/8/main">
  <p188:cm id="{17FAC3EC-2657-E240-8911-2B234DB10395}" authorId="{7F5F6759-C979-4309-D789-818F6C9F7FFE}" created="2022-04-26T16:18:27.975">
    <pc:sldMkLst xmlns:pc="http://schemas.microsoft.com/office/powerpoint/2013/main/command">
      <pc:docMk/>
      <pc:sldMk cId="484682745" sldId="351"/>
    </pc:sldMkLst>
    <p188:txBody>
      <a:bodyPr/>
      <a:lstStyle/>
      <a:p>
        <a:r>
          <a:rPr lang="en-US"/>
          <a:t>Copy the same diagram as before showing distributed version control</a:t>
        </a:r>
      </a:p>
    </p188:txBody>
  </p188:cm>
  <p188:cm id="{C681FCB6-4EF4-204F-A116-F14F2C72FA48}" authorId="{7F5F6759-C979-4309-D789-818F6C9F7FFE}" created="2022-04-26T16:19:56.584">
    <pc:sldMkLst xmlns:pc="http://schemas.microsoft.com/office/powerpoint/2013/main/command">
      <pc:docMk/>
      <pc:sldMk cId="484682745" sldId="351"/>
    </pc:sldMkLst>
    <p188:replyLst>
      <p188:reply id="{1DEBADED-95E3-134D-9666-7B9C0B1767BD}" authorId="{7F5F6759-C979-4309-D789-818F6C9F7FFE}" created="2022-04-26T16:21:07.153">
        <p188:txBody>
          <a:bodyPr/>
          <a:lstStyle/>
          <a:p>
            <a:r>
              <a:rPr lang="en-US"/>
              <a:t>For on prem apps</a:t>
            </a:r>
          </a:p>
        </p188:txBody>
      </p188:reply>
    </p188:replyLst>
    <p188:txBody>
      <a:bodyPr/>
      <a:lstStyle/>
      <a:p>
        <a:r>
          <a:rPr lang="en-US"/>
          <a:t>Mention on prep bit bucket instance</a:t>
        </a:r>
      </a:p>
    </p188:txBody>
  </p188:cm>
  <p188:cm id="{8F589104-4BE6-FC4B-9EDE-E427EA1E1E77}" authorId="{7F5F6759-C979-4309-D789-818F6C9F7FFE}" created="2022-04-26T16:20:26.377">
    <pc:sldMkLst xmlns:pc="http://schemas.microsoft.com/office/powerpoint/2013/main/command">
      <pc:docMk/>
      <pc:sldMk cId="484682745" sldId="351"/>
    </pc:sldMkLst>
    <p188:txBody>
      <a:bodyPr/>
      <a:lstStyle/>
      <a:p>
        <a:r>
          <a:rPr lang="en-US"/>
          <a:t>Half of group works in GitHub and half in bit bucket
</a:t>
        </a:r>
      </a:p>
    </p188:txBody>
  </p188:cm>
</p188:cmLst>
</file>

<file path=ppt/comments/modernComment_163_C83903FA.xml><?xml version="1.0" encoding="utf-8"?>
<p188:cmLst xmlns:a="http://schemas.openxmlformats.org/drawingml/2006/main" xmlns:r="http://schemas.openxmlformats.org/officeDocument/2006/relationships" xmlns:p188="http://schemas.microsoft.com/office/powerpoint/2018/8/main">
  <p188:cm id="{F296906B-CC7A-C24F-B857-B75768228407}" authorId="{7F5F6759-C979-4309-D789-818F6C9F7FFE}" created="2022-04-26T16:24:02.724">
    <pc:sldMkLst xmlns:pc="http://schemas.microsoft.com/office/powerpoint/2013/main/command">
      <pc:docMk/>
      <pc:sldMk cId="3359179770" sldId="349"/>
    </pc:sldMkLst>
    <p188:txBody>
      <a:bodyPr/>
      <a:lstStyle/>
      <a:p>
        <a:r>
          <a:rPr lang="en-US"/>
          <a:t>Kevin: Typically use a customized version of gitflow especially for bit bucket. For GitHub, less strict about it</a:t>
        </a:r>
      </a:p>
    </p188:txBody>
  </p188:cm>
</p188:cmLst>
</file>

<file path=ppt/comments/modernComment_164_97CCC351.xml><?xml version="1.0" encoding="utf-8"?>
<p188:cmLst xmlns:a="http://schemas.openxmlformats.org/drawingml/2006/main" xmlns:r="http://schemas.openxmlformats.org/officeDocument/2006/relationships" xmlns:p188="http://schemas.microsoft.com/office/powerpoint/2018/8/main">
  <p188:cm id="{3B53F40B-50C4-534E-A5F9-5A4D48B66E1A}" authorId="{7F5F6759-C979-4309-D789-818F6C9F7FFE}" created="2022-04-26T16:25:19.532">
    <pc:sldMkLst xmlns:pc="http://schemas.microsoft.com/office/powerpoint/2013/main/command">
      <pc:docMk/>
      <pc:sldMk cId="2546778961" sldId="354"/>
    </pc:sldMkLst>
    <p188:txBody>
      <a:bodyPr/>
      <a:lstStyle/>
      <a:p>
        <a:r>
          <a:rPr lang="en-US"/>
          <a:t>Aka branching strategy
Replace gitlab flow with trunk based development</a:t>
        </a:r>
      </a:p>
    </p188:txBody>
  </p188:cm>
  <p188:cm id="{4A3AE502-1A8A-6A4B-9C13-AA2AB7B6F470}" authorId="{7F5F6759-C979-4309-D789-818F6C9F7FFE}" created="2022-04-26T16:26:08.171">
    <pc:sldMkLst xmlns:pc="http://schemas.microsoft.com/office/powerpoint/2013/main/command">
      <pc:docMk/>
      <pc:sldMk cId="2546778961" sldId="354"/>
    </pc:sldMkLst>
    <p188:txBody>
      <a:bodyPr/>
      <a:lstStyle/>
      <a:p>
        <a:r>
          <a:rPr lang="en-US"/>
          <a:t>Kevin to send additional follow up material following session </a:t>
        </a:r>
      </a:p>
    </p188:txBody>
  </p188:cm>
</p188:cmLst>
</file>

<file path=ppt/comments/modernComment_165_5F43FE0A.xml><?xml version="1.0" encoding="utf-8"?>
<p188:cmLst xmlns:a="http://schemas.openxmlformats.org/drawingml/2006/main" xmlns:r="http://schemas.openxmlformats.org/officeDocument/2006/relationships" xmlns:p188="http://schemas.microsoft.com/office/powerpoint/2018/8/main">
  <p188:cm id="{14755BE9-3A75-FF4C-8FAA-5D9017570AD7}" authorId="{169426A6-628E-DC9A-ADB3-EF259E6F548C}" created="2022-04-25T15:55:25.582">
    <pc:sldMkLst xmlns:pc="http://schemas.microsoft.com/office/powerpoint/2013/main/command">
      <pc:docMk/>
      <pc:sldMk cId="1598291466" sldId="355"/>
    </pc:sldMkLst>
    <p188:txBody>
      <a:bodyPr/>
      <a:lstStyle/>
      <a:p>
        <a:r>
          <a:rPr lang="en-US"/>
          <a:t>Cap Group historically has used our own variation of Git Flow as a standard, although we are being less prescriptive about it these days. Might be worth a mention.</a:t>
        </a:r>
      </a:p>
    </p188:txBody>
  </p188:cm>
  <p188:cm id="{BB036E69-4372-CB4B-AD30-17CE8AC1522E}" authorId="{7F5F6759-C979-4309-D789-818F6C9F7FFE}" created="2022-04-26T16:27:20.919">
    <pc:sldMkLst xmlns:pc="http://schemas.microsoft.com/office/powerpoint/2013/main/command">
      <pc:docMk/>
      <pc:sldMk cId="1598291466" sldId="355"/>
    </pc:sldMkLst>
    <p188:txBody>
      <a:bodyPr/>
      <a:lstStyle/>
      <a:p>
        <a:r>
          <a:rPr lang="en-US"/>
          <a:t>Insert a visual</a:t>
        </a:r>
      </a:p>
    </p188:txBody>
  </p188:cm>
</p188:cmLst>
</file>

<file path=ppt/comments/modernComment_167_F50E749F.xml><?xml version="1.0" encoding="utf-8"?>
<p188:cmLst xmlns:a="http://schemas.openxmlformats.org/drawingml/2006/main" xmlns:r="http://schemas.openxmlformats.org/officeDocument/2006/relationships" xmlns:p188="http://schemas.microsoft.com/office/powerpoint/2018/8/main">
  <p188:cm id="{1556EC3C-C5AA-6B41-99A4-BE7766121E8E}" authorId="{7F5F6759-C979-4309-D789-818F6C9F7FFE}" created="2022-04-26T16:27:06.429">
    <pc:sldMkLst xmlns:pc="http://schemas.microsoft.com/office/powerpoint/2013/main/command">
      <pc:docMk/>
      <pc:sldMk cId="4111365279" sldId="358"/>
    </pc:sldMkLst>
    <p188:txBody>
      <a:bodyPr/>
      <a:lstStyle/>
      <a:p>
        <a:r>
          <a:rPr lang="en-US"/>
          <a:t>Insert a visual</a:t>
        </a:r>
      </a:p>
    </p188:txBody>
  </p188:cm>
  <p188:cm id="{B11CF25F-2511-3C4F-99E1-4439EF807BCC}" authorId="{7F5F6759-C979-4309-D789-818F6C9F7FFE}" created="2022-04-26T16:27:42.451">
    <pc:sldMkLst xmlns:pc="http://schemas.microsoft.com/office/powerpoint/2013/main/command">
      <pc:docMk/>
      <pc:sldMk cId="4111365279" sldId="358"/>
    </pc:sldMkLst>
    <p188:txBody>
      <a:bodyPr/>
      <a:lstStyle/>
      <a:p>
        <a:r>
          <a:rPr lang="en-US"/>
          <a:t>Mention mandatory review as part of compliance requirements</a:t>
        </a:r>
      </a:p>
    </p188:txBody>
  </p188:cm>
</p188:cmLst>
</file>

<file path=ppt/comments/modernComment_168_E7FA6F12.xml><?xml version="1.0" encoding="utf-8"?>
<p188:cmLst xmlns:a="http://schemas.openxmlformats.org/drawingml/2006/main" xmlns:r="http://schemas.openxmlformats.org/officeDocument/2006/relationships" xmlns:p188="http://schemas.microsoft.com/office/powerpoint/2018/8/main">
  <p188:cm id="{BCB0B5AF-347E-2243-BCBC-0154395D78C0}" authorId="{7F5F6759-C979-4309-D789-818F6C9F7FFE}" created="2022-04-26T16:28:15.672">
    <pc:sldMkLst xmlns:pc="http://schemas.microsoft.com/office/powerpoint/2013/main/command">
      <pc:docMk/>
      <pc:sldMk cId="3891949330" sldId="356"/>
    </pc:sldMkLst>
    <p188:txBody>
      <a:bodyPr/>
      <a:lstStyle/>
      <a:p>
        <a:r>
          <a:rPr lang="en-US"/>
          <a:t>Will use GitHub with diagram alongside</a:t>
        </a:r>
      </a:p>
    </p188:txBody>
  </p188:cm>
</p188:cmLst>
</file>

<file path=ppt/comments/modernComment_169_5377FB6D.xml><?xml version="1.0" encoding="utf-8"?>
<p188:cmLst xmlns:a="http://schemas.openxmlformats.org/drawingml/2006/main" xmlns:r="http://schemas.openxmlformats.org/officeDocument/2006/relationships" xmlns:p188="http://schemas.microsoft.com/office/powerpoint/2018/8/main">
  <p188:cm id="{245A0C7C-98F9-E342-81C5-8C296CD0DC74}" authorId="{7F5F6759-C979-4309-D789-818F6C9F7FFE}" created="2022-04-26T16:30:30.484">
    <pc:sldMkLst xmlns:pc="http://schemas.microsoft.com/office/powerpoint/2013/main/command">
      <pc:docMk/>
      <pc:sldMk cId="1400372077" sldId="357"/>
    </pc:sldMkLst>
    <p188:txBody>
      <a:bodyPr/>
      <a:lstStyle/>
      <a:p>
        <a:r>
          <a:rPr lang="en-US"/>
          <a:t>Will need GitHub handle for all students. If they don’t have one they can set one up - NEEDS TO BE A PREREQUISITE BEFORE THE CLASS STARTS. </a:t>
        </a:r>
      </a:p>
    </p188:txBody>
  </p188:cm>
  <p188:cm id="{FE78A52F-C2F0-BA47-9C2A-F7AE81F58EF5}" authorId="{7F5F6759-C979-4309-D789-818F6C9F7FFE}" created="2022-04-26T16:31:54.552">
    <pc:sldMkLst xmlns:pc="http://schemas.microsoft.com/office/powerpoint/2013/main/command">
      <pc:docMk/>
      <pc:sldMk cId="1400372077" sldId="357"/>
    </pc:sldMkLst>
    <p188:txBody>
      <a:bodyPr/>
      <a:lstStyle/>
      <a:p>
        <a:r>
          <a:rPr lang="en-US"/>
          <a:t>Erik to verify before class that all students are contributors to GitHub</a:t>
        </a:r>
      </a:p>
    </p188:txBody>
  </p188:cm>
</p188:cmLst>
</file>

<file path=ppt/comments/modernComment_171_7FD3EF0E.xml><?xml version="1.0" encoding="utf-8"?>
<p188:cmLst xmlns:a="http://schemas.openxmlformats.org/drawingml/2006/main" xmlns:r="http://schemas.openxmlformats.org/officeDocument/2006/relationships" xmlns:p188="http://schemas.microsoft.com/office/powerpoint/2018/8/main">
  <p188:cm id="{EA905FEB-E8CB-4133-AE2A-4927565ED533}" authorId="{E102180F-1CE2-FA20-3287-BFD3F91DC545}" created="2022-04-26T17:24:23.035">
    <pc:sldMkLst xmlns:pc="http://schemas.microsoft.com/office/powerpoint/2013/main/command">
      <pc:docMk/>
      <pc:sldMk cId="2144595726" sldId="369"/>
    </pc:sldMkLst>
    <p188:txBody>
      <a:bodyPr/>
      <a:lstStyle/>
      <a:p>
        <a:r>
          <a:rPr lang="en-US"/>
          <a:t>I wonder if the trainer may want to voice over other strategies such as BDD and ATDD as other forms so they are aware there are various methods available should one not work for them.  No need to go into detail but a mention that a few teams at Capital use BDD, for example.</a:t>
        </a:r>
      </a:p>
    </p188:txBody>
  </p188:cm>
</p188:cmLst>
</file>

<file path=ppt/comments/modernComment_175_A03E8D96.xml><?xml version="1.0" encoding="utf-8"?>
<p188:cmLst xmlns:a="http://schemas.openxmlformats.org/drawingml/2006/main" xmlns:r="http://schemas.openxmlformats.org/officeDocument/2006/relationships" xmlns:p188="http://schemas.microsoft.com/office/powerpoint/2018/8/main">
  <p188:cm id="{6D9F351B-8D25-45EB-AAC3-E0A2A02A4C42}" authorId="{E102180F-1CE2-FA20-3287-BFD3F91DC545}" created="2022-04-26T18:04:10.753">
    <pc:sldMkLst xmlns:pc="http://schemas.microsoft.com/office/powerpoint/2013/main/command">
      <pc:docMk/>
      <pc:sldMk cId="2688454038" sldId="373"/>
    </pc:sldMkLst>
    <p188:txBody>
      <a:bodyPr/>
      <a:lstStyle/>
      <a:p>
        <a:r>
          <a:rPr lang="en-US"/>
          <a:t>For KNMS input - It may be helpful to cover "how do they know when they have adequate unit tests?  How much is too much or too little?" (i.e. code coverage, other metrics?)</a:t>
        </a:r>
      </a:p>
    </p188:txBody>
  </p188:cm>
</p188:cmLst>
</file>

<file path=ppt/comments/modernComment_176_BF85D292.xml><?xml version="1.0" encoding="utf-8"?>
<p188:cmLst xmlns:a="http://schemas.openxmlformats.org/drawingml/2006/main" xmlns:r="http://schemas.openxmlformats.org/officeDocument/2006/relationships" xmlns:p188="http://schemas.microsoft.com/office/powerpoint/2018/8/main">
  <p188:cm id="{F85D4B58-E120-8745-9DB4-001FC3F4D3BD}" authorId="{169426A6-628E-DC9A-ADB3-EF259E6F548C}" created="2022-04-25T16:04:41.631">
    <ac:txMkLst xmlns:ac="http://schemas.microsoft.com/office/drawing/2013/main/command">
      <pc:docMk xmlns:pc="http://schemas.microsoft.com/office/powerpoint/2013/main/command"/>
      <pc:sldMk xmlns:pc="http://schemas.microsoft.com/office/powerpoint/2013/main/command" cId="3213218450" sldId="374"/>
      <ac:spMk id="3" creationId="{8C4FA28E-9A82-474A-946B-5B76EB1017AD}"/>
      <ac:txMk cp="7">
        <ac:context len="73" hash="4237653163"/>
      </ac:txMk>
    </ac:txMkLst>
    <p188:pos x="3348700" y="412498"/>
    <p188:txBody>
      <a:bodyPr/>
      <a:lstStyle/>
      <a:p>
        <a:r>
          <a:rPr lang="en-US"/>
          <a:t>Any reason the earlier lab uses unittest and this later one uses pytest? Seems like that would be confusing.</a:t>
        </a:r>
      </a:p>
    </p188:txBody>
  </p188:cm>
  <p188:cm id="{A1FBB21D-61FB-8A4D-BF9C-D5CE5480A00A}" authorId="{7F5F6759-C979-4309-D789-818F6C9F7FFE}" created="2022-04-26T16:42:27.790">
    <ac:deMkLst xmlns:ac="http://schemas.microsoft.com/office/drawing/2013/main/command">
      <pc:docMk xmlns:pc="http://schemas.microsoft.com/office/powerpoint/2013/main/command"/>
      <pc:sldMk xmlns:pc="http://schemas.microsoft.com/office/powerpoint/2013/main/command" cId="3213218450" sldId="374"/>
      <ac:spMk id="3" creationId="{8C4FA28E-9A82-474A-946B-5B76EB1017AD}"/>
    </ac:deMkLst>
    <p188:txBody>
      <a:bodyPr/>
      <a:lstStyle/>
      <a:p>
        <a:r>
          <a:rPr lang="en-US"/>
          <a:t>Add test coverage concept</a:t>
        </a:r>
      </a:p>
    </p188:txBody>
  </p188:cm>
  <p188:cm id="{BFBA8404-E212-6D44-ABCB-79E26254F48C}" authorId="{7F5F6759-C979-4309-D789-818F6C9F7FFE}" created="2022-04-26T16:44:44.122">
    <pc:sldMkLst xmlns:pc="http://schemas.microsoft.com/office/powerpoint/2013/main/command">
      <pc:docMk/>
      <pc:sldMk cId="3213218450" sldId="374"/>
    </pc:sldMkLst>
    <p188:txBody>
      <a:bodyPr/>
      <a:lstStyle/>
      <a:p>
        <a:r>
          <a:rPr lang="en-US"/>
          <a:t>Mention common industry standards for test coverage</a:t>
        </a:r>
      </a:p>
    </p188:txBody>
  </p188:cm>
</p188:cmLst>
</file>

<file path=ppt/comments/modernComment_177_D9C40A3E.xml><?xml version="1.0" encoding="utf-8"?>
<p188:cmLst xmlns:a="http://schemas.openxmlformats.org/drawingml/2006/main" xmlns:r="http://schemas.openxmlformats.org/officeDocument/2006/relationships" xmlns:p188="http://schemas.microsoft.com/office/powerpoint/2018/8/main">
  <p188:cm id="{C5A1BE0C-A0D6-40A3-BDC0-FF2D8B154DFB}" authorId="{E102180F-1CE2-FA20-3287-BFD3F91DC545}" created="2022-04-26T17:26:52.066">
    <pc:sldMkLst xmlns:pc="http://schemas.microsoft.com/office/powerpoint/2013/main/command">
      <pc:docMk/>
      <pc:sldMk cId="3653503550" sldId="375"/>
    </pc:sldMkLst>
    <p188:txBody>
      <a:bodyPr/>
      <a:lstStyle/>
      <a:p>
        <a:r>
          <a:rPr lang="en-US"/>
          <a:t>It may be good for the trainer to verbally mention that other forms of testing will follow after unit tests, such as automated system level tests that does test on a running instance of the application, where these tests will test features/capabilities beyond the unit level (more end to end and/or scenario based).  Again, no need to expand in detail but a good way to plant the seed for what is to come post training (i.e. TCOE providing testing reference materials and/or training).  Essentially, help them understand that testing does not end at the unit level.  There will be other quality control activities later on in the SDLC.</a:t>
        </a:r>
      </a:p>
    </p188:txBody>
  </p188:cm>
</p188:cmLst>
</file>

<file path=ppt/comments/modernComment_178_696C7915.xml><?xml version="1.0" encoding="utf-8"?>
<p188:cmLst xmlns:a="http://schemas.openxmlformats.org/drawingml/2006/main" xmlns:r="http://schemas.openxmlformats.org/officeDocument/2006/relationships" xmlns:p188="http://schemas.microsoft.com/office/powerpoint/2018/8/main">
  <p188:cm id="{0516D1ED-92E9-A840-94F7-73FE0C391547}" authorId="{169426A6-628E-DC9A-ADB3-EF259E6F548C}" created="2022-04-25T16:06:45.482">
    <ac:deMkLst xmlns:ac="http://schemas.microsoft.com/office/drawing/2013/main/command">
      <pc:docMk xmlns:pc="http://schemas.microsoft.com/office/powerpoint/2013/main/command"/>
      <pc:sldMk xmlns:pc="http://schemas.microsoft.com/office/powerpoint/2013/main/command" cId="1768716565" sldId="376"/>
      <ac:picMk id="6" creationId="{316C4BF0-6FA9-4635-82ED-45FBAE3C4C25}"/>
    </ac:deMkLst>
    <p188:txBody>
      <a:bodyPr/>
      <a:lstStyle/>
      <a:p>
        <a:r>
          <a:rPr lang="en-US"/>
          <a:t>This diagram covers how all Python code runs, not unit tests specifically. Seems a bit out of place.</a:t>
        </a:r>
      </a:p>
    </p188:txBody>
  </p188:cm>
  <p188:cm id="{21815595-32F1-9D44-A390-1C2F4CB9DD96}" authorId="{7F5F6759-C979-4309-D789-818F6C9F7FFE}" created="2022-04-26T16:47:51.101">
    <pc:sldMkLst xmlns:pc="http://schemas.microsoft.com/office/powerpoint/2013/main/command">
      <pc:docMk/>
      <pc:sldMk cId="1768716565" sldId="376"/>
    </pc:sldMkLst>
    <p188:txBody>
      <a:bodyPr/>
      <a:lstStyle/>
      <a:p>
        <a:r>
          <a:rPr lang="en-US"/>
          <a:t>Pull slide</a:t>
        </a:r>
      </a:p>
    </p188:txBody>
  </p188:cm>
</p188:cmLst>
</file>

<file path=ppt/comments/modernComment_17A_498C2EA6.xml><?xml version="1.0" encoding="utf-8"?>
<p188:cmLst xmlns:a="http://schemas.openxmlformats.org/drawingml/2006/main" xmlns:r="http://schemas.openxmlformats.org/officeDocument/2006/relationships" xmlns:p188="http://schemas.microsoft.com/office/powerpoint/2018/8/main">
  <p188:cm id="{DEA4E3BD-2C92-2146-BDA6-84D1C722DBC3}" authorId="{7F5F6759-C979-4309-D789-818F6C9F7FFE}" created="2022-04-26T16:48:55.091">
    <ac:deMkLst xmlns:ac="http://schemas.microsoft.com/office/drawing/2013/main/command">
      <pc:docMk xmlns:pc="http://schemas.microsoft.com/office/powerpoint/2013/main/command"/>
      <pc:sldMk xmlns:pc="http://schemas.microsoft.com/office/powerpoint/2013/main/command" cId="1233923750" sldId="378"/>
      <ac:spMk id="2" creationId="{CED86CD0-303B-4322-AD6B-8ECBF4EA5095}"/>
    </ac:deMkLst>
    <p188:txBody>
      <a:bodyPr/>
      <a:lstStyle/>
      <a:p>
        <a:r>
          <a:rPr lang="en-US"/>
          <a:t>Kevin: if there are advanced concepts in PyTest that are not in Unit Test it may be good to mention</a:t>
        </a:r>
      </a:p>
    </p188:txBody>
  </p188:cm>
</p188:cmLst>
</file>

<file path=ppt/comments/modernComment_182_732CB0D.xml><?xml version="1.0" encoding="utf-8"?>
<p188:cmLst xmlns:a="http://schemas.openxmlformats.org/drawingml/2006/main" xmlns:r="http://schemas.openxmlformats.org/officeDocument/2006/relationships" xmlns:p188="http://schemas.microsoft.com/office/powerpoint/2018/8/main">
  <p188:cm id="{418DC1B7-E315-1B4C-86A6-B9A24EC92B49}" authorId="{7F5F6759-C979-4309-D789-818F6C9F7FFE}" created="2022-04-26T16:50:23.679">
    <pc:sldMkLst xmlns:pc="http://schemas.microsoft.com/office/powerpoint/2013/main/command">
      <pc:docMk/>
      <pc:sldMk cId="120769293" sldId="386"/>
    </pc:sldMkLst>
    <p188:txBody>
      <a:bodyPr/>
      <a:lstStyle/>
      <a:p>
        <a:r>
          <a:rPr lang="en-US"/>
          <a:t>Research whether UnitTest does reporting as well</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D39B8E-A897-4E44-AA14-3BE84DF23E09}" type="doc">
      <dgm:prSet loTypeId="urn:microsoft.com/office/officeart/2005/8/layout/pyramid3" loCatId="pyramid" qsTypeId="urn:microsoft.com/office/officeart/2005/8/quickstyle/simple1" qsCatId="simple" csTypeId="urn:microsoft.com/office/officeart/2005/8/colors/accent1_2" csCatId="accent1" phldr="1"/>
      <dgm:spPr/>
    </dgm:pt>
    <dgm:pt modelId="{CFDF541F-4CD5-42E7-8E00-5B3FA2934C57}">
      <dgm:prSet phldrT="[Text]"/>
      <dgm:spPr>
        <a:solidFill>
          <a:schemeClr val="tx1">
            <a:lumMod val="60000"/>
            <a:lumOff val="40000"/>
          </a:schemeClr>
        </a:solidFill>
        <a:ln>
          <a:solidFill>
            <a:schemeClr val="bg1"/>
          </a:solidFill>
        </a:ln>
      </dgm:spPr>
      <dgm:t>
        <a:bodyPr/>
        <a:lstStyle/>
        <a:p>
          <a:r>
            <a:rPr lang="en-US">
              <a:solidFill>
                <a:schemeClr val="bg1"/>
              </a:solidFill>
            </a:rPr>
            <a:t>Automated E2E Tests</a:t>
          </a:r>
        </a:p>
      </dgm:t>
    </dgm:pt>
    <dgm:pt modelId="{D28C7CC1-00F1-4C6C-B6AE-1694BF212A85}" type="parTrans" cxnId="{64ECDEBA-EBD4-467E-BAB8-CF5C90318E80}">
      <dgm:prSet/>
      <dgm:spPr/>
      <dgm:t>
        <a:bodyPr/>
        <a:lstStyle/>
        <a:p>
          <a:endParaRPr lang="en-US"/>
        </a:p>
      </dgm:t>
    </dgm:pt>
    <dgm:pt modelId="{7CEDAEC2-1D89-486F-A246-EF55E0875F15}" type="sibTrans" cxnId="{64ECDEBA-EBD4-467E-BAB8-CF5C90318E80}">
      <dgm:prSet/>
      <dgm:spPr/>
      <dgm:t>
        <a:bodyPr/>
        <a:lstStyle/>
        <a:p>
          <a:endParaRPr lang="en-US"/>
        </a:p>
      </dgm:t>
    </dgm:pt>
    <dgm:pt modelId="{34B17909-1E48-4A3F-9A56-AE88B204F46C}">
      <dgm:prSet phldrT="[Text]"/>
      <dgm:spPr>
        <a:solidFill>
          <a:schemeClr val="tx1">
            <a:lumMod val="60000"/>
            <a:lumOff val="40000"/>
          </a:schemeClr>
        </a:solidFill>
        <a:ln>
          <a:solidFill>
            <a:schemeClr val="bg1"/>
          </a:solidFill>
        </a:ln>
      </dgm:spPr>
      <dgm:t>
        <a:bodyPr/>
        <a:lstStyle/>
        <a:p>
          <a:r>
            <a:rPr lang="en-US">
              <a:solidFill>
                <a:schemeClr val="bg1"/>
              </a:solidFill>
            </a:rPr>
            <a:t>Integration Tests</a:t>
          </a:r>
        </a:p>
      </dgm:t>
    </dgm:pt>
    <dgm:pt modelId="{B25F19B9-0864-4A97-83B5-9BECEFBA3CD6}" type="parTrans" cxnId="{18066C2A-2318-4488-BEF7-AD2AB0F43D29}">
      <dgm:prSet/>
      <dgm:spPr/>
      <dgm:t>
        <a:bodyPr/>
        <a:lstStyle/>
        <a:p>
          <a:endParaRPr lang="en-US"/>
        </a:p>
      </dgm:t>
    </dgm:pt>
    <dgm:pt modelId="{876366C0-2738-4CDB-8980-AE2FCB5B55DB}" type="sibTrans" cxnId="{18066C2A-2318-4488-BEF7-AD2AB0F43D29}">
      <dgm:prSet/>
      <dgm:spPr/>
      <dgm:t>
        <a:bodyPr/>
        <a:lstStyle/>
        <a:p>
          <a:endParaRPr lang="en-US"/>
        </a:p>
      </dgm:t>
    </dgm:pt>
    <dgm:pt modelId="{6A685A2B-8CE3-4F9D-95BC-89852D1754F0}">
      <dgm:prSet phldrT="[Text]"/>
      <dgm:spPr>
        <a:solidFill>
          <a:schemeClr val="tx1">
            <a:lumMod val="60000"/>
            <a:lumOff val="40000"/>
          </a:schemeClr>
        </a:solidFill>
        <a:ln>
          <a:solidFill>
            <a:schemeClr val="bg1"/>
          </a:solidFill>
        </a:ln>
      </dgm:spPr>
      <dgm:t>
        <a:bodyPr/>
        <a:lstStyle/>
        <a:p>
          <a:r>
            <a:rPr lang="en-US" baseline="0"/>
            <a:t> </a:t>
          </a:r>
          <a:endParaRPr lang="en-US"/>
        </a:p>
      </dgm:t>
    </dgm:pt>
    <dgm:pt modelId="{92EF5B81-17D3-41D8-9952-D71B467054B4}" type="parTrans" cxnId="{5CA16D92-FA4B-4192-8762-F5E444EFE60C}">
      <dgm:prSet/>
      <dgm:spPr/>
      <dgm:t>
        <a:bodyPr/>
        <a:lstStyle/>
        <a:p>
          <a:endParaRPr lang="en-US"/>
        </a:p>
      </dgm:t>
    </dgm:pt>
    <dgm:pt modelId="{22BD1FDE-56FE-4388-A38B-12932AEBEC95}" type="sibTrans" cxnId="{5CA16D92-FA4B-4192-8762-F5E444EFE60C}">
      <dgm:prSet/>
      <dgm:spPr/>
      <dgm:t>
        <a:bodyPr/>
        <a:lstStyle/>
        <a:p>
          <a:endParaRPr lang="en-US"/>
        </a:p>
      </dgm:t>
    </dgm:pt>
    <dgm:pt modelId="{2D454A3D-9AD1-4B81-BA6F-7CFBD4743728}" type="pres">
      <dgm:prSet presAssocID="{D8D39B8E-A897-4E44-AA14-3BE84DF23E09}" presName="Name0" presStyleCnt="0">
        <dgm:presLayoutVars>
          <dgm:dir/>
          <dgm:animLvl val="lvl"/>
          <dgm:resizeHandles val="exact"/>
        </dgm:presLayoutVars>
      </dgm:prSet>
      <dgm:spPr/>
    </dgm:pt>
    <dgm:pt modelId="{B0C68590-A252-436A-9777-4B4F89FF0DCA}" type="pres">
      <dgm:prSet presAssocID="{CFDF541F-4CD5-42E7-8E00-5B3FA2934C57}" presName="Name8" presStyleCnt="0"/>
      <dgm:spPr/>
    </dgm:pt>
    <dgm:pt modelId="{3A12D7D5-D6F8-4959-B212-D876D513DEC1}" type="pres">
      <dgm:prSet presAssocID="{CFDF541F-4CD5-42E7-8E00-5B3FA2934C57}" presName="level" presStyleLbl="node1" presStyleIdx="0" presStyleCnt="3">
        <dgm:presLayoutVars>
          <dgm:chMax val="1"/>
          <dgm:bulletEnabled val="1"/>
        </dgm:presLayoutVars>
      </dgm:prSet>
      <dgm:spPr/>
    </dgm:pt>
    <dgm:pt modelId="{6E1F6917-260C-4825-AB59-18C615213990}" type="pres">
      <dgm:prSet presAssocID="{CFDF541F-4CD5-42E7-8E00-5B3FA2934C57}" presName="levelTx" presStyleLbl="revTx" presStyleIdx="0" presStyleCnt="0">
        <dgm:presLayoutVars>
          <dgm:chMax val="1"/>
          <dgm:bulletEnabled val="1"/>
        </dgm:presLayoutVars>
      </dgm:prSet>
      <dgm:spPr/>
    </dgm:pt>
    <dgm:pt modelId="{457DAE47-5FB9-4D7C-9595-677D50FFF165}" type="pres">
      <dgm:prSet presAssocID="{34B17909-1E48-4A3F-9A56-AE88B204F46C}" presName="Name8" presStyleCnt="0"/>
      <dgm:spPr/>
    </dgm:pt>
    <dgm:pt modelId="{0C0B5E39-8F86-41DD-8FD0-15C4F79B9F13}" type="pres">
      <dgm:prSet presAssocID="{34B17909-1E48-4A3F-9A56-AE88B204F46C}" presName="level" presStyleLbl="node1" presStyleIdx="1" presStyleCnt="3">
        <dgm:presLayoutVars>
          <dgm:chMax val="1"/>
          <dgm:bulletEnabled val="1"/>
        </dgm:presLayoutVars>
      </dgm:prSet>
      <dgm:spPr/>
    </dgm:pt>
    <dgm:pt modelId="{DADEB282-A3F7-451B-9B28-8E57C65A38CC}" type="pres">
      <dgm:prSet presAssocID="{34B17909-1E48-4A3F-9A56-AE88B204F46C}" presName="levelTx" presStyleLbl="revTx" presStyleIdx="0" presStyleCnt="0">
        <dgm:presLayoutVars>
          <dgm:chMax val="1"/>
          <dgm:bulletEnabled val="1"/>
        </dgm:presLayoutVars>
      </dgm:prSet>
      <dgm:spPr/>
    </dgm:pt>
    <dgm:pt modelId="{8CDF9737-2A86-4159-AB09-D035C8114182}" type="pres">
      <dgm:prSet presAssocID="{6A685A2B-8CE3-4F9D-95BC-89852D1754F0}" presName="Name8" presStyleCnt="0"/>
      <dgm:spPr/>
    </dgm:pt>
    <dgm:pt modelId="{A2C6B9A5-0E5F-4999-83FA-A670357EA229}" type="pres">
      <dgm:prSet presAssocID="{6A685A2B-8CE3-4F9D-95BC-89852D1754F0}" presName="level" presStyleLbl="node1" presStyleIdx="2" presStyleCnt="3">
        <dgm:presLayoutVars>
          <dgm:chMax val="1"/>
          <dgm:bulletEnabled val="1"/>
        </dgm:presLayoutVars>
      </dgm:prSet>
      <dgm:spPr/>
    </dgm:pt>
    <dgm:pt modelId="{0EA658A3-33AE-4C7F-A1D5-4D41F7E3372A}" type="pres">
      <dgm:prSet presAssocID="{6A685A2B-8CE3-4F9D-95BC-89852D1754F0}" presName="levelTx" presStyleLbl="revTx" presStyleIdx="0" presStyleCnt="0">
        <dgm:presLayoutVars>
          <dgm:chMax val="1"/>
          <dgm:bulletEnabled val="1"/>
        </dgm:presLayoutVars>
      </dgm:prSet>
      <dgm:spPr/>
    </dgm:pt>
  </dgm:ptLst>
  <dgm:cxnLst>
    <dgm:cxn modelId="{1EC81305-805E-427A-9162-980EDCFF1E2E}" type="presOf" srcId="{34B17909-1E48-4A3F-9A56-AE88B204F46C}" destId="{0C0B5E39-8F86-41DD-8FD0-15C4F79B9F13}" srcOrd="0" destOrd="0" presId="urn:microsoft.com/office/officeart/2005/8/layout/pyramid3"/>
    <dgm:cxn modelId="{7D2BB822-F769-43B1-8300-9E7FD0924DA5}" type="presOf" srcId="{6A685A2B-8CE3-4F9D-95BC-89852D1754F0}" destId="{0EA658A3-33AE-4C7F-A1D5-4D41F7E3372A}" srcOrd="1" destOrd="0" presId="urn:microsoft.com/office/officeart/2005/8/layout/pyramid3"/>
    <dgm:cxn modelId="{18066C2A-2318-4488-BEF7-AD2AB0F43D29}" srcId="{D8D39B8E-A897-4E44-AA14-3BE84DF23E09}" destId="{34B17909-1E48-4A3F-9A56-AE88B204F46C}" srcOrd="1" destOrd="0" parTransId="{B25F19B9-0864-4A97-83B5-9BECEFBA3CD6}" sibTransId="{876366C0-2738-4CDB-8980-AE2FCB5B55DB}"/>
    <dgm:cxn modelId="{4C621153-AF30-42E7-89DC-58FDB1E99B5D}" type="presOf" srcId="{D8D39B8E-A897-4E44-AA14-3BE84DF23E09}" destId="{2D454A3D-9AD1-4B81-BA6F-7CFBD4743728}" srcOrd="0" destOrd="0" presId="urn:microsoft.com/office/officeart/2005/8/layout/pyramid3"/>
    <dgm:cxn modelId="{5539A779-BFC0-479F-B010-2916C0F98607}" type="presOf" srcId="{6A685A2B-8CE3-4F9D-95BC-89852D1754F0}" destId="{A2C6B9A5-0E5F-4999-83FA-A670357EA229}" srcOrd="0" destOrd="0" presId="urn:microsoft.com/office/officeart/2005/8/layout/pyramid3"/>
    <dgm:cxn modelId="{7D4A688A-09DA-4728-969E-120C14D7085F}" type="presOf" srcId="{CFDF541F-4CD5-42E7-8E00-5B3FA2934C57}" destId="{6E1F6917-260C-4825-AB59-18C615213990}" srcOrd="1" destOrd="0" presId="urn:microsoft.com/office/officeart/2005/8/layout/pyramid3"/>
    <dgm:cxn modelId="{5CA16D92-FA4B-4192-8762-F5E444EFE60C}" srcId="{D8D39B8E-A897-4E44-AA14-3BE84DF23E09}" destId="{6A685A2B-8CE3-4F9D-95BC-89852D1754F0}" srcOrd="2" destOrd="0" parTransId="{92EF5B81-17D3-41D8-9952-D71B467054B4}" sibTransId="{22BD1FDE-56FE-4388-A38B-12932AEBEC95}"/>
    <dgm:cxn modelId="{B06B51B5-875F-44AD-AB1E-DEA5724298DE}" type="presOf" srcId="{CFDF541F-4CD5-42E7-8E00-5B3FA2934C57}" destId="{3A12D7D5-D6F8-4959-B212-D876D513DEC1}" srcOrd="0" destOrd="0" presId="urn:microsoft.com/office/officeart/2005/8/layout/pyramid3"/>
    <dgm:cxn modelId="{64ECDEBA-EBD4-467E-BAB8-CF5C90318E80}" srcId="{D8D39B8E-A897-4E44-AA14-3BE84DF23E09}" destId="{CFDF541F-4CD5-42E7-8E00-5B3FA2934C57}" srcOrd="0" destOrd="0" parTransId="{D28C7CC1-00F1-4C6C-B6AE-1694BF212A85}" sibTransId="{7CEDAEC2-1D89-486F-A246-EF55E0875F15}"/>
    <dgm:cxn modelId="{7E2DD8D0-BF25-45A8-9B67-8ED1A3AC4174}" type="presOf" srcId="{34B17909-1E48-4A3F-9A56-AE88B204F46C}" destId="{DADEB282-A3F7-451B-9B28-8E57C65A38CC}" srcOrd="1" destOrd="0" presId="urn:microsoft.com/office/officeart/2005/8/layout/pyramid3"/>
    <dgm:cxn modelId="{D06CAB74-1DCE-420F-86E4-80AB1DA520B9}" type="presParOf" srcId="{2D454A3D-9AD1-4B81-BA6F-7CFBD4743728}" destId="{B0C68590-A252-436A-9777-4B4F89FF0DCA}" srcOrd="0" destOrd="0" presId="urn:microsoft.com/office/officeart/2005/8/layout/pyramid3"/>
    <dgm:cxn modelId="{DDE28AC1-728D-4F1B-A97A-41A37DF90EF1}" type="presParOf" srcId="{B0C68590-A252-436A-9777-4B4F89FF0DCA}" destId="{3A12D7D5-D6F8-4959-B212-D876D513DEC1}" srcOrd="0" destOrd="0" presId="urn:microsoft.com/office/officeart/2005/8/layout/pyramid3"/>
    <dgm:cxn modelId="{D8EA7956-4C3A-4882-B065-B5A945E041C4}" type="presParOf" srcId="{B0C68590-A252-436A-9777-4B4F89FF0DCA}" destId="{6E1F6917-260C-4825-AB59-18C615213990}" srcOrd="1" destOrd="0" presId="urn:microsoft.com/office/officeart/2005/8/layout/pyramid3"/>
    <dgm:cxn modelId="{855D952A-E19D-497A-8F9E-786651C0ED8E}" type="presParOf" srcId="{2D454A3D-9AD1-4B81-BA6F-7CFBD4743728}" destId="{457DAE47-5FB9-4D7C-9595-677D50FFF165}" srcOrd="1" destOrd="0" presId="urn:microsoft.com/office/officeart/2005/8/layout/pyramid3"/>
    <dgm:cxn modelId="{10CCEBEF-D8B8-4554-AB5C-268F08E3B09A}" type="presParOf" srcId="{457DAE47-5FB9-4D7C-9595-677D50FFF165}" destId="{0C0B5E39-8F86-41DD-8FD0-15C4F79B9F13}" srcOrd="0" destOrd="0" presId="urn:microsoft.com/office/officeart/2005/8/layout/pyramid3"/>
    <dgm:cxn modelId="{61F65F1E-7B53-45AC-BBEE-2016CBFAE045}" type="presParOf" srcId="{457DAE47-5FB9-4D7C-9595-677D50FFF165}" destId="{DADEB282-A3F7-451B-9B28-8E57C65A38CC}" srcOrd="1" destOrd="0" presId="urn:microsoft.com/office/officeart/2005/8/layout/pyramid3"/>
    <dgm:cxn modelId="{071417FA-AFDA-4910-A8C2-4DC151FED564}" type="presParOf" srcId="{2D454A3D-9AD1-4B81-BA6F-7CFBD4743728}" destId="{8CDF9737-2A86-4159-AB09-D035C8114182}" srcOrd="2" destOrd="0" presId="urn:microsoft.com/office/officeart/2005/8/layout/pyramid3"/>
    <dgm:cxn modelId="{D3EB1F71-7CF4-462A-86F2-2C53691505A6}" type="presParOf" srcId="{8CDF9737-2A86-4159-AB09-D035C8114182}" destId="{A2C6B9A5-0E5F-4999-83FA-A670357EA229}" srcOrd="0" destOrd="0" presId="urn:microsoft.com/office/officeart/2005/8/layout/pyramid3"/>
    <dgm:cxn modelId="{08588329-DA9B-432A-8E40-1F59138133E8}" type="presParOf" srcId="{8CDF9737-2A86-4159-AB09-D035C8114182}" destId="{0EA658A3-33AE-4C7F-A1D5-4D41F7E3372A}" srcOrd="1" destOrd="0" presId="urn:microsoft.com/office/officeart/2005/8/layout/pyramid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B1054B-AEB1-4200-B083-F81D90A3DB9E}"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938179ED-4762-4C67-8787-5DB9A64615A8}">
      <dgm:prSet phldrT="[Text]"/>
      <dgm:spPr/>
      <dgm:t>
        <a:bodyPr/>
        <a:lstStyle/>
        <a:p>
          <a:r>
            <a:rPr lang="en-US" dirty="0"/>
            <a:t>Modified</a:t>
          </a:r>
        </a:p>
      </dgm:t>
    </dgm:pt>
    <dgm:pt modelId="{B419532A-8476-4DAE-8A7A-706FF225DBD1}" type="parTrans" cxnId="{0F204EE7-F262-4488-8C7A-55CDECEED4B4}">
      <dgm:prSet/>
      <dgm:spPr/>
      <dgm:t>
        <a:bodyPr/>
        <a:lstStyle/>
        <a:p>
          <a:endParaRPr lang="en-US"/>
        </a:p>
      </dgm:t>
    </dgm:pt>
    <dgm:pt modelId="{9DB34BCF-5A9C-4431-A63D-70EE4CEEC58B}" type="sibTrans" cxnId="{0F204EE7-F262-4488-8C7A-55CDECEED4B4}">
      <dgm:prSet/>
      <dgm:spPr/>
      <dgm:t>
        <a:bodyPr/>
        <a:lstStyle/>
        <a:p>
          <a:endParaRPr lang="en-US"/>
        </a:p>
      </dgm:t>
    </dgm:pt>
    <dgm:pt modelId="{3C07EEC3-B517-4149-93B4-EC6565FA04FF}">
      <dgm:prSet phldrT="[Text]"/>
      <dgm:spPr/>
      <dgm:t>
        <a:bodyPr/>
        <a:lstStyle/>
        <a:p>
          <a:r>
            <a:rPr lang="en-US" dirty="0"/>
            <a:t>File changed</a:t>
          </a:r>
        </a:p>
      </dgm:t>
    </dgm:pt>
    <dgm:pt modelId="{CC0AE149-0145-4F9A-8BA0-53983C08D6B0}" type="parTrans" cxnId="{DF6D3E4D-F97E-4C2F-A281-EA7C73928C5C}">
      <dgm:prSet/>
      <dgm:spPr/>
      <dgm:t>
        <a:bodyPr/>
        <a:lstStyle/>
        <a:p>
          <a:endParaRPr lang="en-US"/>
        </a:p>
      </dgm:t>
    </dgm:pt>
    <dgm:pt modelId="{97F805B9-F928-46E9-8AAC-FF8C4CA173C4}" type="sibTrans" cxnId="{DF6D3E4D-F97E-4C2F-A281-EA7C73928C5C}">
      <dgm:prSet/>
      <dgm:spPr/>
      <dgm:t>
        <a:bodyPr/>
        <a:lstStyle/>
        <a:p>
          <a:endParaRPr lang="en-US"/>
        </a:p>
      </dgm:t>
    </dgm:pt>
    <dgm:pt modelId="{DA16306B-7945-468C-BA91-3CACA17A8273}">
      <dgm:prSet phldrT="[Text]"/>
      <dgm:spPr/>
      <dgm:t>
        <a:bodyPr/>
        <a:lstStyle/>
        <a:p>
          <a:r>
            <a:rPr lang="en-US" dirty="0"/>
            <a:t>Not yet committed to local database</a:t>
          </a:r>
        </a:p>
      </dgm:t>
    </dgm:pt>
    <dgm:pt modelId="{FA655F56-7B7B-482F-8D57-64E6CE2B3998}" type="parTrans" cxnId="{10283AC8-535D-4690-9BD2-4586C30F90DA}">
      <dgm:prSet/>
      <dgm:spPr/>
      <dgm:t>
        <a:bodyPr/>
        <a:lstStyle/>
        <a:p>
          <a:endParaRPr lang="en-US"/>
        </a:p>
      </dgm:t>
    </dgm:pt>
    <dgm:pt modelId="{CA1D988B-C081-48BA-8293-113B8F87201E}" type="sibTrans" cxnId="{10283AC8-535D-4690-9BD2-4586C30F90DA}">
      <dgm:prSet/>
      <dgm:spPr/>
      <dgm:t>
        <a:bodyPr/>
        <a:lstStyle/>
        <a:p>
          <a:endParaRPr lang="en-US"/>
        </a:p>
      </dgm:t>
    </dgm:pt>
    <dgm:pt modelId="{76F1EE9A-DA8E-4A43-AB1C-51042D34F188}">
      <dgm:prSet phldrT="[Text]"/>
      <dgm:spPr/>
      <dgm:t>
        <a:bodyPr/>
        <a:lstStyle/>
        <a:p>
          <a:r>
            <a:rPr lang="en-US" dirty="0"/>
            <a:t>Staged</a:t>
          </a:r>
        </a:p>
      </dgm:t>
    </dgm:pt>
    <dgm:pt modelId="{C6FA8D6B-7382-400F-B9D9-D4B4CE5109AF}" type="parTrans" cxnId="{1DDCB492-C2A9-4652-A1B3-8B6722FADEF3}">
      <dgm:prSet/>
      <dgm:spPr/>
      <dgm:t>
        <a:bodyPr/>
        <a:lstStyle/>
        <a:p>
          <a:endParaRPr lang="en-US"/>
        </a:p>
      </dgm:t>
    </dgm:pt>
    <dgm:pt modelId="{E2668C09-6999-464E-9FB0-E11B319AB2AD}" type="sibTrans" cxnId="{1DDCB492-C2A9-4652-A1B3-8B6722FADEF3}">
      <dgm:prSet/>
      <dgm:spPr/>
      <dgm:t>
        <a:bodyPr/>
        <a:lstStyle/>
        <a:p>
          <a:endParaRPr lang="en-US"/>
        </a:p>
      </dgm:t>
    </dgm:pt>
    <dgm:pt modelId="{C5AA2AED-D17D-4C64-BD77-A831048FFDC0}">
      <dgm:prSet phldrT="[Text]"/>
      <dgm:spPr/>
      <dgm:t>
        <a:bodyPr/>
        <a:lstStyle/>
        <a:p>
          <a:r>
            <a:rPr lang="en-US" dirty="0"/>
            <a:t>Modified file marked for inclusion in next commit snapshot</a:t>
          </a:r>
        </a:p>
      </dgm:t>
    </dgm:pt>
    <dgm:pt modelId="{C61B331B-DC6E-4C14-9046-C7CCD27181AC}" type="parTrans" cxnId="{2179DFFA-15F1-4F83-B19C-58236B25AAB0}">
      <dgm:prSet/>
      <dgm:spPr/>
      <dgm:t>
        <a:bodyPr/>
        <a:lstStyle/>
        <a:p>
          <a:endParaRPr lang="en-US"/>
        </a:p>
      </dgm:t>
    </dgm:pt>
    <dgm:pt modelId="{B23BB44C-AB1B-4713-9955-0475C624B8F9}" type="sibTrans" cxnId="{2179DFFA-15F1-4F83-B19C-58236B25AAB0}">
      <dgm:prSet/>
      <dgm:spPr/>
      <dgm:t>
        <a:bodyPr/>
        <a:lstStyle/>
        <a:p>
          <a:endParaRPr lang="en-US"/>
        </a:p>
      </dgm:t>
    </dgm:pt>
    <dgm:pt modelId="{17C59CC9-A474-4AC3-B278-71C03164CE83}">
      <dgm:prSet phldrT="[Text]"/>
      <dgm:spPr/>
      <dgm:t>
        <a:bodyPr/>
        <a:lstStyle/>
        <a:p>
          <a:r>
            <a:rPr lang="en-US" dirty="0"/>
            <a:t>Committed</a:t>
          </a:r>
        </a:p>
      </dgm:t>
    </dgm:pt>
    <dgm:pt modelId="{438315EF-5530-4E22-B88D-D86A18BD8C94}" type="parTrans" cxnId="{660C256D-364C-439E-9B19-10A9F647AE59}">
      <dgm:prSet/>
      <dgm:spPr/>
      <dgm:t>
        <a:bodyPr/>
        <a:lstStyle/>
        <a:p>
          <a:endParaRPr lang="en-US"/>
        </a:p>
      </dgm:t>
    </dgm:pt>
    <dgm:pt modelId="{776F6372-45AF-4BA2-A0F5-2C5BA0842DE1}" type="sibTrans" cxnId="{660C256D-364C-439E-9B19-10A9F647AE59}">
      <dgm:prSet/>
      <dgm:spPr/>
      <dgm:t>
        <a:bodyPr/>
        <a:lstStyle/>
        <a:p>
          <a:endParaRPr lang="en-US"/>
        </a:p>
      </dgm:t>
    </dgm:pt>
    <dgm:pt modelId="{7844EE9F-7C0C-4485-918A-32CA99C864A9}">
      <dgm:prSet phldrT="[Text]"/>
      <dgm:spPr/>
      <dgm:t>
        <a:bodyPr/>
        <a:lstStyle/>
        <a:p>
          <a:r>
            <a:rPr lang="en-US" dirty="0"/>
            <a:t>Includes a short message describing contents of the commit</a:t>
          </a:r>
        </a:p>
      </dgm:t>
    </dgm:pt>
    <dgm:pt modelId="{CCAE64E3-A923-450B-8808-8B8C6D06F5AF}" type="parTrans" cxnId="{8F1B1304-2947-4A9F-9368-479D590C3304}">
      <dgm:prSet/>
      <dgm:spPr/>
      <dgm:t>
        <a:bodyPr/>
        <a:lstStyle/>
        <a:p>
          <a:endParaRPr lang="en-US"/>
        </a:p>
      </dgm:t>
    </dgm:pt>
    <dgm:pt modelId="{B3963C5E-9375-43FA-A626-4FB04B2618B8}" type="sibTrans" cxnId="{8F1B1304-2947-4A9F-9368-479D590C3304}">
      <dgm:prSet/>
      <dgm:spPr/>
      <dgm:t>
        <a:bodyPr/>
        <a:lstStyle/>
        <a:p>
          <a:endParaRPr lang="en-US"/>
        </a:p>
      </dgm:t>
    </dgm:pt>
    <dgm:pt modelId="{80F5FEE4-C97A-4A05-97D7-00D71C3F8EED}">
      <dgm:prSet phldrT="[Text]"/>
      <dgm:spPr/>
      <dgm:t>
        <a:bodyPr/>
        <a:lstStyle/>
        <a:p>
          <a:r>
            <a:rPr lang="en-US" dirty="0"/>
            <a:t>Persists current snapshot (including staged files) to local database</a:t>
          </a:r>
        </a:p>
      </dgm:t>
    </dgm:pt>
    <dgm:pt modelId="{A51C25EC-14E0-4F0D-8AC2-8BAC7DD5722A}" type="parTrans" cxnId="{6BE10130-6ECA-4A38-A9FB-4B3077E06171}">
      <dgm:prSet/>
      <dgm:spPr/>
      <dgm:t>
        <a:bodyPr/>
        <a:lstStyle/>
        <a:p>
          <a:endParaRPr lang="en-US"/>
        </a:p>
      </dgm:t>
    </dgm:pt>
    <dgm:pt modelId="{5962FDD7-1012-45B2-A817-EE2C308D4CE7}" type="sibTrans" cxnId="{6BE10130-6ECA-4A38-A9FB-4B3077E06171}">
      <dgm:prSet/>
      <dgm:spPr/>
      <dgm:t>
        <a:bodyPr/>
        <a:lstStyle/>
        <a:p>
          <a:endParaRPr lang="en-US"/>
        </a:p>
      </dgm:t>
    </dgm:pt>
    <dgm:pt modelId="{4113ABCD-7ED3-4BC6-8ED9-C76D3059BB1A}">
      <dgm:prSet phldrT="[Text]"/>
      <dgm:spPr/>
      <dgm:t>
        <a:bodyPr/>
        <a:lstStyle/>
        <a:p>
          <a:r>
            <a:rPr lang="en-US" dirty="0"/>
            <a:t>Can be selective about which modifications get staged</a:t>
          </a:r>
        </a:p>
      </dgm:t>
    </dgm:pt>
    <dgm:pt modelId="{83ED3F37-CE60-4D46-A4C8-F8DB118CB703}" type="parTrans" cxnId="{C49E2812-C98F-421A-98E0-CB68CB33B3CB}">
      <dgm:prSet/>
      <dgm:spPr/>
    </dgm:pt>
    <dgm:pt modelId="{38F6F75E-0821-4FB6-9815-5FCEF24F598B}" type="sibTrans" cxnId="{C49E2812-C98F-421A-98E0-CB68CB33B3CB}">
      <dgm:prSet/>
      <dgm:spPr/>
    </dgm:pt>
    <dgm:pt modelId="{A0470D96-00CC-421A-A95B-7B133C8F31E8}" type="pres">
      <dgm:prSet presAssocID="{60B1054B-AEB1-4200-B083-F81D90A3DB9E}" presName="Name0" presStyleCnt="0">
        <dgm:presLayoutVars>
          <dgm:dir/>
          <dgm:animLvl val="lvl"/>
          <dgm:resizeHandles val="exact"/>
        </dgm:presLayoutVars>
      </dgm:prSet>
      <dgm:spPr/>
    </dgm:pt>
    <dgm:pt modelId="{49E42E38-EA84-450B-ABAF-CBBE80185B76}" type="pres">
      <dgm:prSet presAssocID="{60B1054B-AEB1-4200-B083-F81D90A3DB9E}" presName="tSp" presStyleCnt="0"/>
      <dgm:spPr/>
    </dgm:pt>
    <dgm:pt modelId="{62433D2C-BA3B-4021-8947-5CAAA79A3E9F}" type="pres">
      <dgm:prSet presAssocID="{60B1054B-AEB1-4200-B083-F81D90A3DB9E}" presName="bSp" presStyleCnt="0"/>
      <dgm:spPr/>
    </dgm:pt>
    <dgm:pt modelId="{2775D86A-CF61-416D-9294-E904C91F964D}" type="pres">
      <dgm:prSet presAssocID="{60B1054B-AEB1-4200-B083-F81D90A3DB9E}" presName="process" presStyleCnt="0"/>
      <dgm:spPr/>
    </dgm:pt>
    <dgm:pt modelId="{4533772C-44D0-4E83-8297-68F96A87DAB0}" type="pres">
      <dgm:prSet presAssocID="{938179ED-4762-4C67-8787-5DB9A64615A8}" presName="composite1" presStyleCnt="0"/>
      <dgm:spPr/>
    </dgm:pt>
    <dgm:pt modelId="{9B2ED258-FE71-4AAB-A672-45DE7501A220}" type="pres">
      <dgm:prSet presAssocID="{938179ED-4762-4C67-8787-5DB9A64615A8}" presName="dummyNode1" presStyleLbl="node1" presStyleIdx="0" presStyleCnt="3"/>
      <dgm:spPr/>
    </dgm:pt>
    <dgm:pt modelId="{CEF3601D-1599-4055-AF0E-D274D60E90B4}" type="pres">
      <dgm:prSet presAssocID="{938179ED-4762-4C67-8787-5DB9A64615A8}" presName="childNode1" presStyleLbl="bgAcc1" presStyleIdx="0" presStyleCnt="3">
        <dgm:presLayoutVars>
          <dgm:bulletEnabled val="1"/>
        </dgm:presLayoutVars>
      </dgm:prSet>
      <dgm:spPr/>
    </dgm:pt>
    <dgm:pt modelId="{2B246B0C-EA8E-4C19-886A-F0A0EA4DFF80}" type="pres">
      <dgm:prSet presAssocID="{938179ED-4762-4C67-8787-5DB9A64615A8}" presName="childNode1tx" presStyleLbl="bgAcc1" presStyleIdx="0" presStyleCnt="3">
        <dgm:presLayoutVars>
          <dgm:bulletEnabled val="1"/>
        </dgm:presLayoutVars>
      </dgm:prSet>
      <dgm:spPr/>
    </dgm:pt>
    <dgm:pt modelId="{2E55AFAD-A0DF-43E2-9935-39213A756F7A}" type="pres">
      <dgm:prSet presAssocID="{938179ED-4762-4C67-8787-5DB9A64615A8}" presName="parentNode1" presStyleLbl="node1" presStyleIdx="0" presStyleCnt="3">
        <dgm:presLayoutVars>
          <dgm:chMax val="1"/>
          <dgm:bulletEnabled val="1"/>
        </dgm:presLayoutVars>
      </dgm:prSet>
      <dgm:spPr/>
    </dgm:pt>
    <dgm:pt modelId="{9C830873-3EB8-48E0-A141-4324C46E138B}" type="pres">
      <dgm:prSet presAssocID="{938179ED-4762-4C67-8787-5DB9A64615A8}" presName="connSite1" presStyleCnt="0"/>
      <dgm:spPr/>
    </dgm:pt>
    <dgm:pt modelId="{5AED2F20-0DDB-4CAA-893A-9DFF879B4B23}" type="pres">
      <dgm:prSet presAssocID="{9DB34BCF-5A9C-4431-A63D-70EE4CEEC58B}" presName="Name9" presStyleLbl="sibTrans2D1" presStyleIdx="0" presStyleCnt="2"/>
      <dgm:spPr/>
    </dgm:pt>
    <dgm:pt modelId="{2BD607A0-B172-4205-A0B3-27A0AB81FF42}" type="pres">
      <dgm:prSet presAssocID="{76F1EE9A-DA8E-4A43-AB1C-51042D34F188}" presName="composite2" presStyleCnt="0"/>
      <dgm:spPr/>
    </dgm:pt>
    <dgm:pt modelId="{AEEC8CF0-83BA-47E2-968F-35DB1D545EF5}" type="pres">
      <dgm:prSet presAssocID="{76F1EE9A-DA8E-4A43-AB1C-51042D34F188}" presName="dummyNode2" presStyleLbl="node1" presStyleIdx="0" presStyleCnt="3"/>
      <dgm:spPr/>
    </dgm:pt>
    <dgm:pt modelId="{EFF30DAE-A608-434B-894F-69973983CAAD}" type="pres">
      <dgm:prSet presAssocID="{76F1EE9A-DA8E-4A43-AB1C-51042D34F188}" presName="childNode2" presStyleLbl="bgAcc1" presStyleIdx="1" presStyleCnt="3">
        <dgm:presLayoutVars>
          <dgm:bulletEnabled val="1"/>
        </dgm:presLayoutVars>
      </dgm:prSet>
      <dgm:spPr/>
    </dgm:pt>
    <dgm:pt modelId="{12DF5FD8-E6E8-4253-AC1E-3AC9EE141564}" type="pres">
      <dgm:prSet presAssocID="{76F1EE9A-DA8E-4A43-AB1C-51042D34F188}" presName="childNode2tx" presStyleLbl="bgAcc1" presStyleIdx="1" presStyleCnt="3">
        <dgm:presLayoutVars>
          <dgm:bulletEnabled val="1"/>
        </dgm:presLayoutVars>
      </dgm:prSet>
      <dgm:spPr/>
    </dgm:pt>
    <dgm:pt modelId="{5F60757B-A5F7-4CE1-A83D-010616D4C38B}" type="pres">
      <dgm:prSet presAssocID="{76F1EE9A-DA8E-4A43-AB1C-51042D34F188}" presName="parentNode2" presStyleLbl="node1" presStyleIdx="1" presStyleCnt="3">
        <dgm:presLayoutVars>
          <dgm:chMax val="0"/>
          <dgm:bulletEnabled val="1"/>
        </dgm:presLayoutVars>
      </dgm:prSet>
      <dgm:spPr/>
    </dgm:pt>
    <dgm:pt modelId="{DB873519-057E-4F0E-8003-ABFF5EDC3595}" type="pres">
      <dgm:prSet presAssocID="{76F1EE9A-DA8E-4A43-AB1C-51042D34F188}" presName="connSite2" presStyleCnt="0"/>
      <dgm:spPr/>
    </dgm:pt>
    <dgm:pt modelId="{6B6FC856-E03A-4743-9E80-B2C890C2309A}" type="pres">
      <dgm:prSet presAssocID="{E2668C09-6999-464E-9FB0-E11B319AB2AD}" presName="Name18" presStyleLbl="sibTrans2D1" presStyleIdx="1" presStyleCnt="2"/>
      <dgm:spPr/>
    </dgm:pt>
    <dgm:pt modelId="{36CBA113-83FA-4A08-85F6-5B46D6976106}" type="pres">
      <dgm:prSet presAssocID="{17C59CC9-A474-4AC3-B278-71C03164CE83}" presName="composite1" presStyleCnt="0"/>
      <dgm:spPr/>
    </dgm:pt>
    <dgm:pt modelId="{940102B7-25C1-4156-99FB-70728FD5456D}" type="pres">
      <dgm:prSet presAssocID="{17C59CC9-A474-4AC3-B278-71C03164CE83}" presName="dummyNode1" presStyleLbl="node1" presStyleIdx="1" presStyleCnt="3"/>
      <dgm:spPr/>
    </dgm:pt>
    <dgm:pt modelId="{AEE6EF85-735D-4D4C-B6B5-4AD0774927B5}" type="pres">
      <dgm:prSet presAssocID="{17C59CC9-A474-4AC3-B278-71C03164CE83}" presName="childNode1" presStyleLbl="bgAcc1" presStyleIdx="2" presStyleCnt="3">
        <dgm:presLayoutVars>
          <dgm:bulletEnabled val="1"/>
        </dgm:presLayoutVars>
      </dgm:prSet>
      <dgm:spPr/>
    </dgm:pt>
    <dgm:pt modelId="{A6DC11AA-BC26-4CA7-9192-39E34D6EF0F2}" type="pres">
      <dgm:prSet presAssocID="{17C59CC9-A474-4AC3-B278-71C03164CE83}" presName="childNode1tx" presStyleLbl="bgAcc1" presStyleIdx="2" presStyleCnt="3">
        <dgm:presLayoutVars>
          <dgm:bulletEnabled val="1"/>
        </dgm:presLayoutVars>
      </dgm:prSet>
      <dgm:spPr/>
    </dgm:pt>
    <dgm:pt modelId="{1EAA9BA9-A642-4F23-ACBA-0099EB6B9E52}" type="pres">
      <dgm:prSet presAssocID="{17C59CC9-A474-4AC3-B278-71C03164CE83}" presName="parentNode1" presStyleLbl="node1" presStyleIdx="2" presStyleCnt="3">
        <dgm:presLayoutVars>
          <dgm:chMax val="1"/>
          <dgm:bulletEnabled val="1"/>
        </dgm:presLayoutVars>
      </dgm:prSet>
      <dgm:spPr/>
    </dgm:pt>
    <dgm:pt modelId="{90BBEBDB-512B-4CEA-88F5-A2635A9EC0DC}" type="pres">
      <dgm:prSet presAssocID="{17C59CC9-A474-4AC3-B278-71C03164CE83}" presName="connSite1" presStyleCnt="0"/>
      <dgm:spPr/>
    </dgm:pt>
  </dgm:ptLst>
  <dgm:cxnLst>
    <dgm:cxn modelId="{8F1B1304-2947-4A9F-9368-479D590C3304}" srcId="{17C59CC9-A474-4AC3-B278-71C03164CE83}" destId="{7844EE9F-7C0C-4485-918A-32CA99C864A9}" srcOrd="0" destOrd="0" parTransId="{CCAE64E3-A923-450B-8808-8B8C6D06F5AF}" sibTransId="{B3963C5E-9375-43FA-A626-4FB04B2618B8}"/>
    <dgm:cxn modelId="{C31DB806-91CB-4ACF-ACAD-65CCABD838BB}" type="presOf" srcId="{C5AA2AED-D17D-4C64-BD77-A831048FFDC0}" destId="{12DF5FD8-E6E8-4253-AC1E-3AC9EE141564}" srcOrd="1" destOrd="0" presId="urn:microsoft.com/office/officeart/2005/8/layout/hProcess4"/>
    <dgm:cxn modelId="{C49E2812-C98F-421A-98E0-CB68CB33B3CB}" srcId="{76F1EE9A-DA8E-4A43-AB1C-51042D34F188}" destId="{4113ABCD-7ED3-4BC6-8ED9-C76D3059BB1A}" srcOrd="1" destOrd="0" parTransId="{83ED3F37-CE60-4D46-A4C8-F8DB118CB703}" sibTransId="{38F6F75E-0821-4FB6-9815-5FCEF24F598B}"/>
    <dgm:cxn modelId="{CEC4CA19-ED00-47A8-8376-92F85304C2C6}" type="presOf" srcId="{C5AA2AED-D17D-4C64-BD77-A831048FFDC0}" destId="{EFF30DAE-A608-434B-894F-69973983CAAD}" srcOrd="0" destOrd="0" presId="urn:microsoft.com/office/officeart/2005/8/layout/hProcess4"/>
    <dgm:cxn modelId="{08A6D22D-5AA0-46FA-BDD4-BAD688F97D84}" type="presOf" srcId="{60B1054B-AEB1-4200-B083-F81D90A3DB9E}" destId="{A0470D96-00CC-421A-A95B-7B133C8F31E8}" srcOrd="0" destOrd="0" presId="urn:microsoft.com/office/officeart/2005/8/layout/hProcess4"/>
    <dgm:cxn modelId="{6BE10130-6ECA-4A38-A9FB-4B3077E06171}" srcId="{17C59CC9-A474-4AC3-B278-71C03164CE83}" destId="{80F5FEE4-C97A-4A05-97D7-00D71C3F8EED}" srcOrd="1" destOrd="0" parTransId="{A51C25EC-14E0-4F0D-8AC2-8BAC7DD5722A}" sibTransId="{5962FDD7-1012-45B2-A817-EE2C308D4CE7}"/>
    <dgm:cxn modelId="{41C84430-BD03-4FC3-AFD7-3A72615BC5FB}" type="presOf" srcId="{E2668C09-6999-464E-9FB0-E11B319AB2AD}" destId="{6B6FC856-E03A-4743-9E80-B2C890C2309A}" srcOrd="0" destOrd="0" presId="urn:microsoft.com/office/officeart/2005/8/layout/hProcess4"/>
    <dgm:cxn modelId="{2F52D730-CC7B-40FE-91EA-4DCEB5EF44A5}" type="presOf" srcId="{4113ABCD-7ED3-4BC6-8ED9-C76D3059BB1A}" destId="{EFF30DAE-A608-434B-894F-69973983CAAD}" srcOrd="0" destOrd="1" presId="urn:microsoft.com/office/officeart/2005/8/layout/hProcess4"/>
    <dgm:cxn modelId="{FB9B5647-9931-4F92-BD71-0B460DF88CAF}" type="presOf" srcId="{DA16306B-7945-468C-BA91-3CACA17A8273}" destId="{CEF3601D-1599-4055-AF0E-D274D60E90B4}" srcOrd="0" destOrd="1" presId="urn:microsoft.com/office/officeart/2005/8/layout/hProcess4"/>
    <dgm:cxn modelId="{9ABA986B-218C-4A66-A0AD-EC3878887E62}" type="presOf" srcId="{9DB34BCF-5A9C-4431-A63D-70EE4CEEC58B}" destId="{5AED2F20-0DDB-4CAA-893A-9DFF879B4B23}" srcOrd="0" destOrd="0" presId="urn:microsoft.com/office/officeart/2005/8/layout/hProcess4"/>
    <dgm:cxn modelId="{660C256D-364C-439E-9B19-10A9F647AE59}" srcId="{60B1054B-AEB1-4200-B083-F81D90A3DB9E}" destId="{17C59CC9-A474-4AC3-B278-71C03164CE83}" srcOrd="2" destOrd="0" parTransId="{438315EF-5530-4E22-B88D-D86A18BD8C94}" sibTransId="{776F6372-45AF-4BA2-A0F5-2C5BA0842DE1}"/>
    <dgm:cxn modelId="{DF6D3E4D-F97E-4C2F-A281-EA7C73928C5C}" srcId="{938179ED-4762-4C67-8787-5DB9A64615A8}" destId="{3C07EEC3-B517-4149-93B4-EC6565FA04FF}" srcOrd="0" destOrd="0" parTransId="{CC0AE149-0145-4F9A-8BA0-53983C08D6B0}" sibTransId="{97F805B9-F928-46E9-8AAC-FF8C4CA173C4}"/>
    <dgm:cxn modelId="{4148D56D-8FAC-4522-8102-7AAF87F7F879}" type="presOf" srcId="{80F5FEE4-C97A-4A05-97D7-00D71C3F8EED}" destId="{AEE6EF85-735D-4D4C-B6B5-4AD0774927B5}" srcOrd="0" destOrd="1" presId="urn:microsoft.com/office/officeart/2005/8/layout/hProcess4"/>
    <dgm:cxn modelId="{C5FCEF4E-06AC-4CF0-B83F-966922F5F19A}" type="presOf" srcId="{7844EE9F-7C0C-4485-918A-32CA99C864A9}" destId="{A6DC11AA-BC26-4CA7-9192-39E34D6EF0F2}" srcOrd="1" destOrd="0" presId="urn:microsoft.com/office/officeart/2005/8/layout/hProcess4"/>
    <dgm:cxn modelId="{77E4F27B-CC9A-4C78-9DF9-4A19B246349B}" type="presOf" srcId="{4113ABCD-7ED3-4BC6-8ED9-C76D3059BB1A}" destId="{12DF5FD8-E6E8-4253-AC1E-3AC9EE141564}" srcOrd="1" destOrd="1" presId="urn:microsoft.com/office/officeart/2005/8/layout/hProcess4"/>
    <dgm:cxn modelId="{01921084-06F1-4B8B-A0C9-7EDBC46EF062}" type="presOf" srcId="{76F1EE9A-DA8E-4A43-AB1C-51042D34F188}" destId="{5F60757B-A5F7-4CE1-A83D-010616D4C38B}" srcOrd="0" destOrd="0" presId="urn:microsoft.com/office/officeart/2005/8/layout/hProcess4"/>
    <dgm:cxn modelId="{581CBC88-F7EA-4F83-8B0B-3C0AD0766B63}" type="presOf" srcId="{3C07EEC3-B517-4149-93B4-EC6565FA04FF}" destId="{2B246B0C-EA8E-4C19-886A-F0A0EA4DFF80}" srcOrd="1" destOrd="0" presId="urn:microsoft.com/office/officeart/2005/8/layout/hProcess4"/>
    <dgm:cxn modelId="{1DDCB492-C2A9-4652-A1B3-8B6722FADEF3}" srcId="{60B1054B-AEB1-4200-B083-F81D90A3DB9E}" destId="{76F1EE9A-DA8E-4A43-AB1C-51042D34F188}" srcOrd="1" destOrd="0" parTransId="{C6FA8D6B-7382-400F-B9D9-D4B4CE5109AF}" sibTransId="{E2668C09-6999-464E-9FB0-E11B319AB2AD}"/>
    <dgm:cxn modelId="{C3CD5C93-961E-425A-BEE7-344550BB0965}" type="presOf" srcId="{3C07EEC3-B517-4149-93B4-EC6565FA04FF}" destId="{CEF3601D-1599-4055-AF0E-D274D60E90B4}" srcOrd="0" destOrd="0" presId="urn:microsoft.com/office/officeart/2005/8/layout/hProcess4"/>
    <dgm:cxn modelId="{031FA9B7-7C3C-46F3-B134-6D9630CA9F85}" type="presOf" srcId="{80F5FEE4-C97A-4A05-97D7-00D71C3F8EED}" destId="{A6DC11AA-BC26-4CA7-9192-39E34D6EF0F2}" srcOrd="1" destOrd="1" presId="urn:microsoft.com/office/officeart/2005/8/layout/hProcess4"/>
    <dgm:cxn modelId="{10283AC8-535D-4690-9BD2-4586C30F90DA}" srcId="{938179ED-4762-4C67-8787-5DB9A64615A8}" destId="{DA16306B-7945-468C-BA91-3CACA17A8273}" srcOrd="1" destOrd="0" parTransId="{FA655F56-7B7B-482F-8D57-64E6CE2B3998}" sibTransId="{CA1D988B-C081-48BA-8293-113B8F87201E}"/>
    <dgm:cxn modelId="{B527BFD1-9EB7-482D-9300-6A245F1A5152}" type="presOf" srcId="{7844EE9F-7C0C-4485-918A-32CA99C864A9}" destId="{AEE6EF85-735D-4D4C-B6B5-4AD0774927B5}" srcOrd="0" destOrd="0" presId="urn:microsoft.com/office/officeart/2005/8/layout/hProcess4"/>
    <dgm:cxn modelId="{29314AD9-33BE-48A1-A2A2-34B9093F8BA6}" type="presOf" srcId="{938179ED-4762-4C67-8787-5DB9A64615A8}" destId="{2E55AFAD-A0DF-43E2-9935-39213A756F7A}" srcOrd="0" destOrd="0" presId="urn:microsoft.com/office/officeart/2005/8/layout/hProcess4"/>
    <dgm:cxn modelId="{0F204EE7-F262-4488-8C7A-55CDECEED4B4}" srcId="{60B1054B-AEB1-4200-B083-F81D90A3DB9E}" destId="{938179ED-4762-4C67-8787-5DB9A64615A8}" srcOrd="0" destOrd="0" parTransId="{B419532A-8476-4DAE-8A7A-706FF225DBD1}" sibTransId="{9DB34BCF-5A9C-4431-A63D-70EE4CEEC58B}"/>
    <dgm:cxn modelId="{5CC03BF6-46DA-49E2-A312-38C88D30476C}" type="presOf" srcId="{DA16306B-7945-468C-BA91-3CACA17A8273}" destId="{2B246B0C-EA8E-4C19-886A-F0A0EA4DFF80}" srcOrd="1" destOrd="1" presId="urn:microsoft.com/office/officeart/2005/8/layout/hProcess4"/>
    <dgm:cxn modelId="{2179DFFA-15F1-4F83-B19C-58236B25AAB0}" srcId="{76F1EE9A-DA8E-4A43-AB1C-51042D34F188}" destId="{C5AA2AED-D17D-4C64-BD77-A831048FFDC0}" srcOrd="0" destOrd="0" parTransId="{C61B331B-DC6E-4C14-9046-C7CCD27181AC}" sibTransId="{B23BB44C-AB1B-4713-9955-0475C624B8F9}"/>
    <dgm:cxn modelId="{E895F0FD-D1B5-4DD2-936D-9DF4E1B33792}" type="presOf" srcId="{17C59CC9-A474-4AC3-B278-71C03164CE83}" destId="{1EAA9BA9-A642-4F23-ACBA-0099EB6B9E52}" srcOrd="0" destOrd="0" presId="urn:microsoft.com/office/officeart/2005/8/layout/hProcess4"/>
    <dgm:cxn modelId="{342A50AA-77EC-4187-BD54-019A425B3CF4}" type="presParOf" srcId="{A0470D96-00CC-421A-A95B-7B133C8F31E8}" destId="{49E42E38-EA84-450B-ABAF-CBBE80185B76}" srcOrd="0" destOrd="0" presId="urn:microsoft.com/office/officeart/2005/8/layout/hProcess4"/>
    <dgm:cxn modelId="{326CBA86-CB67-41EB-8EB2-3C3505041DAE}" type="presParOf" srcId="{A0470D96-00CC-421A-A95B-7B133C8F31E8}" destId="{62433D2C-BA3B-4021-8947-5CAAA79A3E9F}" srcOrd="1" destOrd="0" presId="urn:microsoft.com/office/officeart/2005/8/layout/hProcess4"/>
    <dgm:cxn modelId="{32340B05-7404-4C38-9049-BB218A46D4E6}" type="presParOf" srcId="{A0470D96-00CC-421A-A95B-7B133C8F31E8}" destId="{2775D86A-CF61-416D-9294-E904C91F964D}" srcOrd="2" destOrd="0" presId="urn:microsoft.com/office/officeart/2005/8/layout/hProcess4"/>
    <dgm:cxn modelId="{01BFA39A-59C8-45AC-869A-E99A21020270}" type="presParOf" srcId="{2775D86A-CF61-416D-9294-E904C91F964D}" destId="{4533772C-44D0-4E83-8297-68F96A87DAB0}" srcOrd="0" destOrd="0" presId="urn:microsoft.com/office/officeart/2005/8/layout/hProcess4"/>
    <dgm:cxn modelId="{F4DF789D-2096-4C59-93DF-D4E4E9FF4628}" type="presParOf" srcId="{4533772C-44D0-4E83-8297-68F96A87DAB0}" destId="{9B2ED258-FE71-4AAB-A672-45DE7501A220}" srcOrd="0" destOrd="0" presId="urn:microsoft.com/office/officeart/2005/8/layout/hProcess4"/>
    <dgm:cxn modelId="{46F7BABE-893F-4B4A-BC02-64C68B86D500}" type="presParOf" srcId="{4533772C-44D0-4E83-8297-68F96A87DAB0}" destId="{CEF3601D-1599-4055-AF0E-D274D60E90B4}" srcOrd="1" destOrd="0" presId="urn:microsoft.com/office/officeart/2005/8/layout/hProcess4"/>
    <dgm:cxn modelId="{8FDB2BD1-CE55-4D7C-AAFA-A0EFD3F33A28}" type="presParOf" srcId="{4533772C-44D0-4E83-8297-68F96A87DAB0}" destId="{2B246B0C-EA8E-4C19-886A-F0A0EA4DFF80}" srcOrd="2" destOrd="0" presId="urn:microsoft.com/office/officeart/2005/8/layout/hProcess4"/>
    <dgm:cxn modelId="{DB7F275C-1D99-4E11-B137-358EEA6B95A9}" type="presParOf" srcId="{4533772C-44D0-4E83-8297-68F96A87DAB0}" destId="{2E55AFAD-A0DF-43E2-9935-39213A756F7A}" srcOrd="3" destOrd="0" presId="urn:microsoft.com/office/officeart/2005/8/layout/hProcess4"/>
    <dgm:cxn modelId="{52EBBCE0-15E8-466D-BCB0-8D54943F2353}" type="presParOf" srcId="{4533772C-44D0-4E83-8297-68F96A87DAB0}" destId="{9C830873-3EB8-48E0-A141-4324C46E138B}" srcOrd="4" destOrd="0" presId="urn:microsoft.com/office/officeart/2005/8/layout/hProcess4"/>
    <dgm:cxn modelId="{D77C06EC-B1F9-49D7-818B-85E498359182}" type="presParOf" srcId="{2775D86A-CF61-416D-9294-E904C91F964D}" destId="{5AED2F20-0DDB-4CAA-893A-9DFF879B4B23}" srcOrd="1" destOrd="0" presId="urn:microsoft.com/office/officeart/2005/8/layout/hProcess4"/>
    <dgm:cxn modelId="{7C6AB093-EA26-410A-AAF2-2401EA5D56AB}" type="presParOf" srcId="{2775D86A-CF61-416D-9294-E904C91F964D}" destId="{2BD607A0-B172-4205-A0B3-27A0AB81FF42}" srcOrd="2" destOrd="0" presId="urn:microsoft.com/office/officeart/2005/8/layout/hProcess4"/>
    <dgm:cxn modelId="{31202F89-A66E-4C57-94CC-693D875AB0EF}" type="presParOf" srcId="{2BD607A0-B172-4205-A0B3-27A0AB81FF42}" destId="{AEEC8CF0-83BA-47E2-968F-35DB1D545EF5}" srcOrd="0" destOrd="0" presId="urn:microsoft.com/office/officeart/2005/8/layout/hProcess4"/>
    <dgm:cxn modelId="{922ACCFF-AA5E-4D0F-A520-B163E35F0F1A}" type="presParOf" srcId="{2BD607A0-B172-4205-A0B3-27A0AB81FF42}" destId="{EFF30DAE-A608-434B-894F-69973983CAAD}" srcOrd="1" destOrd="0" presId="urn:microsoft.com/office/officeart/2005/8/layout/hProcess4"/>
    <dgm:cxn modelId="{EB39DD4C-A408-4006-AC49-7D53EB68334B}" type="presParOf" srcId="{2BD607A0-B172-4205-A0B3-27A0AB81FF42}" destId="{12DF5FD8-E6E8-4253-AC1E-3AC9EE141564}" srcOrd="2" destOrd="0" presId="urn:microsoft.com/office/officeart/2005/8/layout/hProcess4"/>
    <dgm:cxn modelId="{FB68DBB9-06DB-4D84-8D5C-CF8F9A1D10DF}" type="presParOf" srcId="{2BD607A0-B172-4205-A0B3-27A0AB81FF42}" destId="{5F60757B-A5F7-4CE1-A83D-010616D4C38B}" srcOrd="3" destOrd="0" presId="urn:microsoft.com/office/officeart/2005/8/layout/hProcess4"/>
    <dgm:cxn modelId="{D4BA4BD3-EBA2-44DC-841C-1D4B79A3970C}" type="presParOf" srcId="{2BD607A0-B172-4205-A0B3-27A0AB81FF42}" destId="{DB873519-057E-4F0E-8003-ABFF5EDC3595}" srcOrd="4" destOrd="0" presId="urn:microsoft.com/office/officeart/2005/8/layout/hProcess4"/>
    <dgm:cxn modelId="{445336EF-A97B-43F7-9B61-8500B79A01AC}" type="presParOf" srcId="{2775D86A-CF61-416D-9294-E904C91F964D}" destId="{6B6FC856-E03A-4743-9E80-B2C890C2309A}" srcOrd="3" destOrd="0" presId="urn:microsoft.com/office/officeart/2005/8/layout/hProcess4"/>
    <dgm:cxn modelId="{EE2D5DFF-D1D0-44D0-8A33-E4D09C905EE7}" type="presParOf" srcId="{2775D86A-CF61-416D-9294-E904C91F964D}" destId="{36CBA113-83FA-4A08-85F6-5B46D6976106}" srcOrd="4" destOrd="0" presId="urn:microsoft.com/office/officeart/2005/8/layout/hProcess4"/>
    <dgm:cxn modelId="{DF76C49D-80A0-4FF1-A2A9-766204ECAC1C}" type="presParOf" srcId="{36CBA113-83FA-4A08-85F6-5B46D6976106}" destId="{940102B7-25C1-4156-99FB-70728FD5456D}" srcOrd="0" destOrd="0" presId="urn:microsoft.com/office/officeart/2005/8/layout/hProcess4"/>
    <dgm:cxn modelId="{301C7624-A432-4CEE-9682-06FF09785E9C}" type="presParOf" srcId="{36CBA113-83FA-4A08-85F6-5B46D6976106}" destId="{AEE6EF85-735D-4D4C-B6B5-4AD0774927B5}" srcOrd="1" destOrd="0" presId="urn:microsoft.com/office/officeart/2005/8/layout/hProcess4"/>
    <dgm:cxn modelId="{1A02BA83-31E8-4058-8B83-F48EB47C7F62}" type="presParOf" srcId="{36CBA113-83FA-4A08-85F6-5B46D6976106}" destId="{A6DC11AA-BC26-4CA7-9192-39E34D6EF0F2}" srcOrd="2" destOrd="0" presId="urn:microsoft.com/office/officeart/2005/8/layout/hProcess4"/>
    <dgm:cxn modelId="{231D8CDF-CC10-4D37-A83B-558BE443C0F1}" type="presParOf" srcId="{36CBA113-83FA-4A08-85F6-5B46D6976106}" destId="{1EAA9BA9-A642-4F23-ACBA-0099EB6B9E52}" srcOrd="3" destOrd="0" presId="urn:microsoft.com/office/officeart/2005/8/layout/hProcess4"/>
    <dgm:cxn modelId="{D605B548-AC22-4CAC-B312-8D03752AFAB6}" type="presParOf" srcId="{36CBA113-83FA-4A08-85F6-5B46D6976106}" destId="{90BBEBDB-512B-4CEA-88F5-A2635A9EC0DC}"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2D7D5-D6F8-4959-B212-D876D513DEC1}">
      <dsp:nvSpPr>
        <dsp:cNvPr id="0" name=""/>
        <dsp:cNvSpPr/>
      </dsp:nvSpPr>
      <dsp:spPr>
        <a:xfrm rot="10800000">
          <a:off x="0" y="0"/>
          <a:ext cx="2186413" cy="922536"/>
        </a:xfrm>
        <a:prstGeom prst="trapezoid">
          <a:avLst>
            <a:gd name="adj" fmla="val 39500"/>
          </a:avLst>
        </a:prstGeom>
        <a:solidFill>
          <a:schemeClr val="tx1">
            <a:lumMod val="60000"/>
            <a:lumOff val="40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bg1"/>
              </a:solidFill>
            </a:rPr>
            <a:t>Automated E2E Tests</a:t>
          </a:r>
        </a:p>
      </dsp:txBody>
      <dsp:txXfrm rot="-10800000">
        <a:off x="382622" y="0"/>
        <a:ext cx="1421168" cy="922536"/>
      </dsp:txXfrm>
    </dsp:sp>
    <dsp:sp modelId="{0C0B5E39-8F86-41DD-8FD0-15C4F79B9F13}">
      <dsp:nvSpPr>
        <dsp:cNvPr id="0" name=""/>
        <dsp:cNvSpPr/>
      </dsp:nvSpPr>
      <dsp:spPr>
        <a:xfrm rot="10800000">
          <a:off x="364402" y="922536"/>
          <a:ext cx="1457608" cy="922536"/>
        </a:xfrm>
        <a:prstGeom prst="trapezoid">
          <a:avLst>
            <a:gd name="adj" fmla="val 39500"/>
          </a:avLst>
        </a:prstGeom>
        <a:solidFill>
          <a:schemeClr val="tx1">
            <a:lumMod val="60000"/>
            <a:lumOff val="40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bg1"/>
              </a:solidFill>
            </a:rPr>
            <a:t>Integration Tests</a:t>
          </a:r>
        </a:p>
      </dsp:txBody>
      <dsp:txXfrm rot="-10800000">
        <a:off x="619483" y="922536"/>
        <a:ext cx="947445" cy="922536"/>
      </dsp:txXfrm>
    </dsp:sp>
    <dsp:sp modelId="{A2C6B9A5-0E5F-4999-83FA-A670357EA229}">
      <dsp:nvSpPr>
        <dsp:cNvPr id="0" name=""/>
        <dsp:cNvSpPr/>
      </dsp:nvSpPr>
      <dsp:spPr>
        <a:xfrm rot="10800000">
          <a:off x="728804" y="1845073"/>
          <a:ext cx="728804" cy="922536"/>
        </a:xfrm>
        <a:prstGeom prst="trapezoid">
          <a:avLst>
            <a:gd name="adj" fmla="val 50000"/>
          </a:avLst>
        </a:prstGeom>
        <a:solidFill>
          <a:schemeClr val="tx1">
            <a:lumMod val="60000"/>
            <a:lumOff val="40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baseline="0"/>
            <a:t> </a:t>
          </a:r>
          <a:endParaRPr lang="en-US" sz="1500" kern="1200"/>
        </a:p>
      </dsp:txBody>
      <dsp:txXfrm rot="-10800000">
        <a:off x="728804" y="1845073"/>
        <a:ext cx="728804" cy="9225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F3601D-1599-4055-AF0E-D274D60E90B4}">
      <dsp:nvSpPr>
        <dsp:cNvPr id="0" name=""/>
        <dsp:cNvSpPr/>
      </dsp:nvSpPr>
      <dsp:spPr>
        <a:xfrm>
          <a:off x="141" y="1774586"/>
          <a:ext cx="2266626" cy="186949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File changed</a:t>
          </a:r>
        </a:p>
        <a:p>
          <a:pPr marL="114300" lvl="1" indent="-114300" algn="l" defTabSz="622300">
            <a:lnSpc>
              <a:spcPct val="90000"/>
            </a:lnSpc>
            <a:spcBef>
              <a:spcPct val="0"/>
            </a:spcBef>
            <a:spcAft>
              <a:spcPct val="15000"/>
            </a:spcAft>
            <a:buChar char="•"/>
          </a:pPr>
          <a:r>
            <a:rPr lang="en-US" sz="1400" kern="1200" dirty="0"/>
            <a:t>Not yet committed to local database</a:t>
          </a:r>
        </a:p>
      </dsp:txBody>
      <dsp:txXfrm>
        <a:off x="43163" y="1817608"/>
        <a:ext cx="2180582" cy="1382843"/>
      </dsp:txXfrm>
    </dsp:sp>
    <dsp:sp modelId="{5AED2F20-0DDB-4CAA-893A-9DFF879B4B23}">
      <dsp:nvSpPr>
        <dsp:cNvPr id="0" name=""/>
        <dsp:cNvSpPr/>
      </dsp:nvSpPr>
      <dsp:spPr>
        <a:xfrm>
          <a:off x="1300946" y="2316885"/>
          <a:ext cx="2356306" cy="2356306"/>
        </a:xfrm>
        <a:prstGeom prst="leftCircularArrow">
          <a:avLst>
            <a:gd name="adj1" fmla="val 2550"/>
            <a:gd name="adj2" fmla="val 309429"/>
            <a:gd name="adj3" fmla="val 2084940"/>
            <a:gd name="adj4" fmla="val 9024489"/>
            <a:gd name="adj5" fmla="val 297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E55AFAD-A0DF-43E2-9935-39213A756F7A}">
      <dsp:nvSpPr>
        <dsp:cNvPr id="0" name=""/>
        <dsp:cNvSpPr/>
      </dsp:nvSpPr>
      <dsp:spPr>
        <a:xfrm>
          <a:off x="503836" y="3243474"/>
          <a:ext cx="2014779" cy="801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a:t>Modified</a:t>
          </a:r>
        </a:p>
      </dsp:txBody>
      <dsp:txXfrm>
        <a:off x="527303" y="3266941"/>
        <a:ext cx="1967845" cy="754277"/>
      </dsp:txXfrm>
    </dsp:sp>
    <dsp:sp modelId="{EFF30DAE-A608-434B-894F-69973983CAAD}">
      <dsp:nvSpPr>
        <dsp:cNvPr id="0" name=""/>
        <dsp:cNvSpPr/>
      </dsp:nvSpPr>
      <dsp:spPr>
        <a:xfrm>
          <a:off x="2804762" y="1774586"/>
          <a:ext cx="2266626" cy="186949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Modified file marked for inclusion in next commit snapshot</a:t>
          </a:r>
        </a:p>
        <a:p>
          <a:pPr marL="114300" lvl="1" indent="-114300" algn="l" defTabSz="622300">
            <a:lnSpc>
              <a:spcPct val="90000"/>
            </a:lnSpc>
            <a:spcBef>
              <a:spcPct val="0"/>
            </a:spcBef>
            <a:spcAft>
              <a:spcPct val="15000"/>
            </a:spcAft>
            <a:buChar char="•"/>
          </a:pPr>
          <a:r>
            <a:rPr lang="en-US" sz="1400" kern="1200" dirty="0"/>
            <a:t>Can be selective about which modifications get staged</a:t>
          </a:r>
        </a:p>
      </dsp:txBody>
      <dsp:txXfrm>
        <a:off x="2847784" y="2218214"/>
        <a:ext cx="2180582" cy="1382843"/>
      </dsp:txXfrm>
    </dsp:sp>
    <dsp:sp modelId="{6B6FC856-E03A-4743-9E80-B2C890C2309A}">
      <dsp:nvSpPr>
        <dsp:cNvPr id="0" name=""/>
        <dsp:cNvSpPr/>
      </dsp:nvSpPr>
      <dsp:spPr>
        <a:xfrm>
          <a:off x="4086679" y="672173"/>
          <a:ext cx="2645930" cy="2645930"/>
        </a:xfrm>
        <a:prstGeom prst="circularArrow">
          <a:avLst>
            <a:gd name="adj1" fmla="val 2271"/>
            <a:gd name="adj2" fmla="val 273786"/>
            <a:gd name="adj3" fmla="val 19550703"/>
            <a:gd name="adj4" fmla="val 12575511"/>
            <a:gd name="adj5" fmla="val 265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60757B-A5F7-4CE1-A83D-010616D4C38B}">
      <dsp:nvSpPr>
        <dsp:cNvPr id="0" name=""/>
        <dsp:cNvSpPr/>
      </dsp:nvSpPr>
      <dsp:spPr>
        <a:xfrm>
          <a:off x="3308457" y="1373981"/>
          <a:ext cx="2014779" cy="801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a:t>Staged</a:t>
          </a:r>
        </a:p>
      </dsp:txBody>
      <dsp:txXfrm>
        <a:off x="3331924" y="1397448"/>
        <a:ext cx="1967845" cy="754277"/>
      </dsp:txXfrm>
    </dsp:sp>
    <dsp:sp modelId="{AEE6EF85-735D-4D4C-B6B5-4AD0774927B5}">
      <dsp:nvSpPr>
        <dsp:cNvPr id="0" name=""/>
        <dsp:cNvSpPr/>
      </dsp:nvSpPr>
      <dsp:spPr>
        <a:xfrm>
          <a:off x="5609383" y="1774586"/>
          <a:ext cx="2266626" cy="186949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Includes a short message describing contents of the commit</a:t>
          </a:r>
        </a:p>
        <a:p>
          <a:pPr marL="114300" lvl="1" indent="-114300" algn="l" defTabSz="622300">
            <a:lnSpc>
              <a:spcPct val="90000"/>
            </a:lnSpc>
            <a:spcBef>
              <a:spcPct val="0"/>
            </a:spcBef>
            <a:spcAft>
              <a:spcPct val="15000"/>
            </a:spcAft>
            <a:buChar char="•"/>
          </a:pPr>
          <a:r>
            <a:rPr lang="en-US" sz="1400" kern="1200" dirty="0"/>
            <a:t>Persists current snapshot (including staged files) to local database</a:t>
          </a:r>
        </a:p>
      </dsp:txBody>
      <dsp:txXfrm>
        <a:off x="5652405" y="1817608"/>
        <a:ext cx="2180582" cy="1382843"/>
      </dsp:txXfrm>
    </dsp:sp>
    <dsp:sp modelId="{1EAA9BA9-A642-4F23-ACBA-0099EB6B9E52}">
      <dsp:nvSpPr>
        <dsp:cNvPr id="0" name=""/>
        <dsp:cNvSpPr/>
      </dsp:nvSpPr>
      <dsp:spPr>
        <a:xfrm>
          <a:off x="6113078" y="3243474"/>
          <a:ext cx="2014779" cy="8012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a:t>Committed</a:t>
          </a:r>
        </a:p>
      </dsp:txBody>
      <dsp:txXfrm>
        <a:off x="6136545" y="3266941"/>
        <a:ext cx="1967845" cy="754277"/>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bcg-ksg.atlassian.net/wiki/spaces/EP/pages/2571010054/GitHub+Branching+Strategies" TargetMode="External"/><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a0f3892661_1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a0f3892661_1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404040"/>
                </a:solidFill>
                <a:latin typeface="Calibri"/>
                <a:ea typeface="Calibri"/>
                <a:cs typeface="Calibri"/>
                <a:sym typeface="Calibri"/>
              </a:rPr>
              <a:t>Mandatory</a:t>
            </a:r>
            <a:r>
              <a:rPr lang="en" sz="1200">
                <a:solidFill>
                  <a:srgbClr val="404040"/>
                </a:solidFill>
                <a:latin typeface="Calibri"/>
                <a:ea typeface="Calibri"/>
                <a:cs typeface="Calibri"/>
                <a:sym typeface="Calibri"/>
              </a:rPr>
              <a:t> </a:t>
            </a:r>
            <a:endParaRPr sz="1200" b="1">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title to fit your course.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solidFill>
                  <a:srgbClr val="222222"/>
                </a:solidFill>
                <a:effectLst/>
                <a:latin typeface="Arial" panose="020B0604020202020204" pitchFamily="34" charset="0"/>
              </a:rPr>
              <a:t>Day 3 - Intro to DevSecOps, Introduction to TDD (Automated Testing Concepts, Tools, and FWs)</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Shifting left</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Static + Dynamic scans</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Container scans?</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Code quality - code coverage, cyclomatic complexity, unit tests passing, etc.</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The 3 Laws</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Code coverage</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Technical debt</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Motivation for automated testing</a:t>
            </a:r>
          </a:p>
          <a:p>
            <a:pPr algn="l">
              <a:buFont typeface="Arial" panose="020B0604020202020204" pitchFamily="34" charset="0"/>
              <a:buChar char="•"/>
            </a:pPr>
            <a:r>
              <a:rPr lang="en-US" b="0" i="0" dirty="0">
                <a:solidFill>
                  <a:srgbClr val="222222"/>
                </a:solidFill>
                <a:effectLst/>
                <a:latin typeface="Arial" panose="020B0604020202020204" pitchFamily="34" charset="0"/>
              </a:rPr>
              <a:t>Days 4,5 - GitHub (Version Control, Branching, Tagging)</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Version control</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Branching</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Tagging</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Pull requests</a:t>
            </a:r>
          </a:p>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57082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164</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76325534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327693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github.com is a site used to host remote GitHub repositories for access over the Internet; there’s also an Enterprise version that provides storage isolated to an organization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166</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10359893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Local database in this case is the .git directory that is available in every Git working directory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167</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042194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Demo will be interweaved with the upcoming slides (toggle between slides &amp; demo)</a:t>
            </a:r>
          </a:p>
          <a:p>
            <a:pPr marL="152400" indent="0">
              <a:buNone/>
            </a:pPr>
            <a:endParaRPr lang="en-US" dirty="0"/>
          </a:p>
          <a:p>
            <a:pPr marL="152400" indent="0">
              <a:buNone/>
            </a:pPr>
            <a:r>
              <a:rPr lang="en-US" dirty="0"/>
              <a:t>Demonstrate:</a:t>
            </a:r>
          </a:p>
          <a:p>
            <a:pPr marL="457200" indent="-304800">
              <a:buFontTx/>
              <a:buChar char="-"/>
            </a:pPr>
            <a:r>
              <a:rPr lang="en-US" dirty="0"/>
              <a:t>Cloning a repository</a:t>
            </a:r>
          </a:p>
          <a:p>
            <a:pPr marL="457200" indent="-304800">
              <a:buFontTx/>
              <a:buChar char="-"/>
            </a:pPr>
            <a:r>
              <a:rPr lang="en-US" dirty="0"/>
              <a:t>Contents (including hidden .git folder) </a:t>
            </a:r>
          </a:p>
          <a:p>
            <a:pPr marL="457200" indent="-304800">
              <a:buFontTx/>
              <a:buChar char="-"/>
            </a:pPr>
            <a:r>
              <a:rPr lang="en-US" dirty="0"/>
              <a:t>Talk about .</a:t>
            </a:r>
            <a:r>
              <a:rPr lang="en-US" dirty="0" err="1"/>
              <a:t>gitignore</a:t>
            </a:r>
            <a:r>
              <a:rPr lang="en-US" dirty="0"/>
              <a:t> and purpose – show https://www.toptal.com/developers/gitignore</a:t>
            </a:r>
          </a:p>
          <a:p>
            <a:pPr marL="457200" indent="-304800">
              <a:buFontTx/>
              <a:buChar char="-"/>
            </a:pPr>
            <a:r>
              <a:rPr lang="en-US" dirty="0"/>
              <a:t>Creating a new branch</a:t>
            </a:r>
          </a:p>
          <a:p>
            <a:pPr marL="457200" indent="-304800">
              <a:buFontTx/>
              <a:buChar char="-"/>
            </a:pPr>
            <a:r>
              <a:rPr lang="en-US" dirty="0"/>
              <a:t>Push branch upstream</a:t>
            </a:r>
          </a:p>
          <a:p>
            <a:pPr marL="457200" indent="-304800">
              <a:buFontTx/>
              <a:buChar char="-"/>
            </a:pPr>
            <a:r>
              <a:rPr lang="en-US" dirty="0"/>
              <a:t>Regular pull of updates from remote</a:t>
            </a:r>
          </a:p>
          <a:p>
            <a:pPr marL="457200" indent="-304800">
              <a:buFontTx/>
              <a:buChar char="-"/>
            </a:pPr>
            <a:r>
              <a:rPr lang="en-US" dirty="0"/>
              <a:t>`git status`</a:t>
            </a:r>
          </a:p>
          <a:p>
            <a:pPr marL="457200" indent="-304800">
              <a:buFontTx/>
              <a:buChar char="-"/>
            </a:pPr>
            <a:r>
              <a:rPr lang="en-US" dirty="0"/>
              <a:t>`git add` (staging) </a:t>
            </a:r>
          </a:p>
          <a:p>
            <a:pPr marL="457200" indent="-304800">
              <a:buFontTx/>
              <a:buChar char="-"/>
            </a:pPr>
            <a:r>
              <a:rPr lang="en-US" dirty="0"/>
              <a:t>`git commit` (commit) </a:t>
            </a:r>
          </a:p>
          <a:p>
            <a:pPr marL="457200" indent="-304800">
              <a:buFontTx/>
              <a:buChar char="-"/>
            </a:pPr>
            <a:r>
              <a:rPr lang="en-US" dirty="0"/>
              <a:t>Push of local updates to remote</a:t>
            </a:r>
          </a:p>
          <a:p>
            <a:pPr marL="457200" indent="-304800">
              <a:buFontTx/>
              <a:buChar char="-"/>
            </a:pPr>
            <a:r>
              <a:rPr lang="en-US" dirty="0"/>
              <a:t>Command-line and VS Code</a:t>
            </a:r>
          </a:p>
          <a:p>
            <a:endParaRPr lang="en-US" dirty="0"/>
          </a:p>
          <a:p>
            <a:pPr marL="152400" indent="0">
              <a:buNone/>
            </a:pPr>
            <a:r>
              <a:rPr lang="en-US" dirty="0"/>
              <a:t>Demonstrate:</a:t>
            </a:r>
          </a:p>
          <a:p>
            <a:pPr marL="457200" indent="-304800">
              <a:buFontTx/>
              <a:buChar char="-"/>
            </a:pPr>
            <a:r>
              <a:rPr lang="en-US" dirty="0"/>
              <a:t>Initiating creation of repo locally from command-line</a:t>
            </a:r>
          </a:p>
          <a:p>
            <a:pPr marL="457200" indent="-304800">
              <a:buFontTx/>
              <a:buChar char="-"/>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168</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4482158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304800">
              <a:buFontTx/>
              <a:buChar char="-"/>
            </a:pPr>
            <a:r>
              <a:rPr lang="en-US" dirty="0"/>
              <a:t>Creating a new repository in GitHub</a:t>
            </a:r>
          </a:p>
          <a:p>
            <a:pPr marL="457200" indent="-304800">
              <a:buFontTx/>
              <a:buChar char="-"/>
            </a:pPr>
            <a:r>
              <a:rPr lang="en-US" dirty="0"/>
              <a:t>Cloning that repository locally</a:t>
            </a:r>
          </a:p>
          <a:p>
            <a:pPr marL="457200" indent="-304800">
              <a:buFontTx/>
              <a:buChar char="-"/>
            </a:pPr>
            <a:r>
              <a:rPr lang="en-US" dirty="0"/>
              <a:t>Creating a new repository locally</a:t>
            </a:r>
          </a:p>
          <a:p>
            <a:pPr marL="457200" indent="-304800">
              <a:buFontTx/>
              <a:buChar char="-"/>
            </a:pPr>
            <a:r>
              <a:rPr lang="en-US" dirty="0"/>
              <a:t>Pushing that repository to remote</a:t>
            </a:r>
          </a:p>
          <a:p>
            <a:pPr marL="457200" indent="-304800">
              <a:buFontTx/>
              <a:buChar char="-"/>
            </a:pPr>
            <a:endParaRPr lang="en-US" dirty="0"/>
          </a:p>
          <a:p>
            <a:pPr marL="152400" indent="0">
              <a:buFontTx/>
              <a:buNone/>
            </a:pPr>
            <a:r>
              <a:rPr lang="en-US" dirty="0"/>
              <a:t>Use BCG exercise or https://docs.microsoft.com/en-us/learn/modules/intro-to-git/ + https://docs.microsoft.com/en-us/learn/modules/create-git-project/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184</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02382097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304800">
              <a:buFontTx/>
              <a:buChar char="-"/>
            </a:pPr>
            <a:r>
              <a:rPr lang="en-US" dirty="0"/>
              <a:t>Creating a new branch on a cloned repository</a:t>
            </a:r>
          </a:p>
          <a:p>
            <a:pPr marL="457200" indent="-304800">
              <a:buFontTx/>
              <a:buChar char="-"/>
            </a:pPr>
            <a:r>
              <a:rPr lang="en-US" dirty="0"/>
              <a:t>Making changes to that branch</a:t>
            </a:r>
          </a:p>
          <a:p>
            <a:pPr marL="457200" indent="-304800">
              <a:buFontTx/>
              <a:buChar char="-"/>
            </a:pPr>
            <a:r>
              <a:rPr lang="en-US" dirty="0"/>
              <a:t>Pushing those changes to remote</a:t>
            </a:r>
          </a:p>
          <a:p>
            <a:pPr marL="457200" indent="-304800">
              <a:buFontTx/>
              <a:buChar char="-"/>
            </a:pPr>
            <a:r>
              <a:rPr lang="en-US" dirty="0"/>
              <a:t>Creating a pull request from those changes</a:t>
            </a:r>
          </a:p>
          <a:p>
            <a:pPr marL="457200" indent="-304800">
              <a:buFontTx/>
              <a:buChar char="-"/>
            </a:pPr>
            <a:endParaRPr lang="en-US" dirty="0"/>
          </a:p>
          <a:p>
            <a:pPr marL="152400" indent="0">
              <a:buFontTx/>
              <a:buNone/>
            </a:pPr>
            <a:r>
              <a:rPr lang="en-US" dirty="0"/>
              <a:t>Use BCG exercises or https://docs.microsoft.com/en-us/learn/modules/collaborate-with-git/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194</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41119652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Larger PR’s can last longer – over time, mainline is changing from other dev work. Keeping the 2 in sync and moving in smaller steps.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195</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61941243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196</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30764287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Conflicts requiring manual intervention can be addressed before PR submission</a:t>
            </a:r>
          </a:p>
          <a:p>
            <a:r>
              <a:rPr lang="en-US" dirty="0"/>
              <a:t>* When PR is approved and merged, branch can be deleted</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197</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3353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e0f9c26786_0_1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bullets as per your course. </a:t>
            </a:r>
            <a:endParaRPr sz="1200" b="1">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In this section, discuss the structure of the course—exercises, labs, etc.</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Also, discuss any resources students will be using.</a:t>
            </a:r>
            <a:endParaRPr sz="1200">
              <a:solidFill>
                <a:schemeClr val="dk1"/>
              </a:solidFill>
              <a:latin typeface="Calibri"/>
              <a:ea typeface="Calibri"/>
              <a:cs typeface="Calibri"/>
              <a:sym typeface="Calibri"/>
            </a:endParaRPr>
          </a:p>
        </p:txBody>
      </p:sp>
      <p:sp>
        <p:nvSpPr>
          <p:cNvPr id="381" name="Google Shape;381;ge0f9c26786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198</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00951613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199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86773367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200</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7538772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201</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8816180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304800">
              <a:buFontTx/>
              <a:buChar char="-"/>
            </a:pPr>
            <a:r>
              <a:rPr lang="en-US" dirty="0"/>
              <a:t>Executing a merge</a:t>
            </a:r>
          </a:p>
          <a:p>
            <a:pPr marL="457200" indent="-304800">
              <a:buFontTx/>
              <a:buChar char="-"/>
            </a:pPr>
            <a:r>
              <a:rPr lang="en-US" dirty="0"/>
              <a:t>Encountering and managing a merge conflict</a:t>
            </a:r>
          </a:p>
          <a:p>
            <a:pPr marL="457200" indent="-304800">
              <a:buFontTx/>
              <a:buChar char="-"/>
            </a:pPr>
            <a:r>
              <a:rPr lang="en-US" dirty="0"/>
              <a:t>Show in Visual Studio Code (or similar)</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202</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0769730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304800">
              <a:buFontTx/>
              <a:buChar char="-"/>
            </a:pPr>
            <a:r>
              <a:rPr lang="en-US" dirty="0"/>
              <a:t>Executing a merge</a:t>
            </a:r>
          </a:p>
          <a:p>
            <a:pPr marL="457200" indent="-304800">
              <a:buFontTx/>
              <a:buChar char="-"/>
            </a:pPr>
            <a:r>
              <a:rPr lang="en-US" dirty="0"/>
              <a:t>Encountering and managing a merge conflict</a:t>
            </a:r>
          </a:p>
          <a:p>
            <a:pPr marL="457200" indent="-304800">
              <a:buFontTx/>
              <a:buChar char="-"/>
            </a:pPr>
            <a:endParaRPr lang="en-US" dirty="0"/>
          </a:p>
          <a:p>
            <a:pPr marL="152400" indent="0">
              <a:buFontTx/>
              <a:buNone/>
            </a:pPr>
            <a:r>
              <a:rPr lang="en-US" dirty="0"/>
              <a:t>Use BCG exercise or https://docs.microsoft.com/en-us/learn/modules/branch-merge-git/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203</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8178374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205</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3629046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AKA trunk-based development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210</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73180330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Review </a:t>
            </a:r>
            <a:r>
              <a:rPr lang="en-US" b="0" i="0" dirty="0">
                <a:solidFill>
                  <a:srgbClr val="1155CC"/>
                </a:solidFill>
                <a:effectLst/>
                <a:latin typeface="Calibri" panose="020F0502020204030204" pitchFamily="34" charset="0"/>
                <a:hlinkClick r:id="rId3"/>
              </a:rPr>
              <a:t>https://bcg-ksg.atlassian.net/wiki/spaces/EP/pages/2571010054/GitHub+Branching+Strategies</a:t>
            </a:r>
            <a:r>
              <a:rPr lang="en-US" b="0" i="0" dirty="0">
                <a:solidFill>
                  <a:srgbClr val="222222"/>
                </a:solidFill>
                <a:effectLst/>
                <a:latin typeface="Calibri" panose="020F0502020204030204" pitchFamily="34" charset="0"/>
              </a:rPr>
              <a:t> with attendees</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211</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1114078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b="1" dirty="0"/>
          </a:p>
          <a:p>
            <a:pPr marL="158750" indent="0">
              <a:buNone/>
            </a:pPr>
            <a:endParaRPr lang="en-US" b="1"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p>
          <a:p>
            <a:pPr marL="158750" indent="0">
              <a:buNone/>
            </a:pPr>
            <a:endParaRPr lang="en-US" dirty="0"/>
          </a:p>
          <a:p>
            <a:pPr marL="158750" indent="0">
              <a:buNone/>
            </a:pPr>
            <a:r>
              <a:rPr lang="en-US" dirty="0"/>
              <a:t>PB: Who can give me an example?</a:t>
            </a:r>
          </a:p>
        </p:txBody>
      </p:sp>
    </p:spTree>
    <p:extLst>
      <p:ext uri="{BB962C8B-B14F-4D97-AF65-F5344CB8AC3E}">
        <p14:creationId xmlns:p14="http://schemas.microsoft.com/office/powerpoint/2010/main" val="2502739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189699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200" b="1" dirty="0">
                <a:latin typeface="Calibri" panose="020F0502020204030204" pitchFamily="34" charset="0"/>
                <a:cs typeface="Calibri" panose="020F0502020204030204" pitchFamily="34" charset="0"/>
              </a:rPr>
              <a:t>INSTRUCTOR NOTES:</a:t>
            </a:r>
            <a:endParaRPr lang="en-US" sz="1200"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r>
              <a:rPr lang="en-US" sz="1200" b="1" dirty="0">
                <a:solidFill>
                  <a:srgbClr val="404040"/>
                </a:solidFill>
                <a:latin typeface="Calibri"/>
                <a:ea typeface="Calibri"/>
                <a:cs typeface="Calibri"/>
                <a:sym typeface="Calibri"/>
              </a:rPr>
              <a:t>REVIEWER COMMENTS:</a:t>
            </a:r>
            <a:endParaRPr lang="en-US"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7789404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200" b="1" dirty="0">
                <a:latin typeface="Calibri" panose="020F0502020204030204" pitchFamily="34" charset="0"/>
                <a:cs typeface="Calibri" panose="020F0502020204030204" pitchFamily="34" charset="0"/>
              </a:rPr>
              <a:t>INSTRUCTOR NOTES:</a:t>
            </a:r>
            <a:endParaRPr lang="en-US" sz="1200"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r>
              <a:rPr lang="en-US" sz="1200" b="1" dirty="0">
                <a:solidFill>
                  <a:srgbClr val="404040"/>
                </a:solidFill>
                <a:latin typeface="Calibri"/>
                <a:ea typeface="Calibri"/>
                <a:cs typeface="Calibri"/>
                <a:sym typeface="Calibri"/>
              </a:rPr>
              <a:t>REVIEWER COMMENTS:</a:t>
            </a: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6436941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200" b="1" dirty="0">
                <a:latin typeface="Calibri" panose="020F0502020204030204" pitchFamily="34" charset="0"/>
                <a:cs typeface="Calibri" panose="020F0502020204030204" pitchFamily="34" charset="0"/>
              </a:rPr>
              <a:t>INSTRUCTOR NOTES:</a:t>
            </a:r>
            <a:endParaRPr lang="en-US" sz="1200"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r>
              <a:rPr lang="en-US" sz="1200" b="1" dirty="0">
                <a:solidFill>
                  <a:srgbClr val="404040"/>
                </a:solidFill>
                <a:latin typeface="Calibri"/>
                <a:ea typeface="Calibri"/>
                <a:cs typeface="Calibri"/>
                <a:sym typeface="Calibri"/>
              </a:rPr>
              <a:t>REVIEWER COMMENTS:</a:t>
            </a: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7176962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dirty="0"/>
          </a:p>
          <a:p>
            <a:pPr marL="158750" indent="0">
              <a:buNone/>
            </a:pPr>
            <a:endParaRPr lang="en-US" dirty="0"/>
          </a:p>
          <a:p>
            <a:pPr marL="158750" indent="0">
              <a:buNone/>
            </a:pPr>
            <a:endParaRPr lang="en-US" dirty="0"/>
          </a:p>
          <a:p>
            <a:pPr marL="158750" indent="0">
              <a:buNone/>
            </a:pPr>
            <a:endParaRPr lang="en-US" b="1" dirty="0"/>
          </a:p>
          <a:p>
            <a:pPr marL="158750" indent="0">
              <a:buNone/>
            </a:pPr>
            <a:r>
              <a:rPr lang="en-US" b="1" dirty="0"/>
              <a:t>REVIEWER COMMENTS</a:t>
            </a:r>
            <a:r>
              <a:rPr lang="en-US" dirty="0"/>
              <a:t>:</a:t>
            </a:r>
          </a:p>
          <a:p>
            <a:pPr marL="158750" indent="0">
              <a:buNone/>
            </a:pPr>
            <a:endParaRPr lang="en-US" dirty="0"/>
          </a:p>
          <a:p>
            <a:pPr marL="158750" indent="0">
              <a:buNone/>
            </a:pPr>
            <a:r>
              <a:rPr lang="en-US" dirty="0"/>
              <a:t>PB: This is an opportunity to show the question first, solicit responses, then show/discuss the balance of text</a:t>
            </a:r>
          </a:p>
        </p:txBody>
      </p:sp>
    </p:spTree>
    <p:extLst>
      <p:ext uri="{BB962C8B-B14F-4D97-AF65-F5344CB8AC3E}">
        <p14:creationId xmlns:p14="http://schemas.microsoft.com/office/powerpoint/2010/main" val="204859099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200" b="1" dirty="0">
                <a:latin typeface="Calibri" panose="020F0502020204030204" pitchFamily="34" charset="0"/>
                <a:cs typeface="Calibri" panose="020F0502020204030204" pitchFamily="34" charset="0"/>
              </a:rPr>
              <a:t>INSTRUCTOR NOTES:</a:t>
            </a:r>
            <a:endParaRPr lang="en-US" sz="1200"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r>
              <a:rPr lang="en-US" sz="1200" b="1" dirty="0">
                <a:solidFill>
                  <a:srgbClr val="404040"/>
                </a:solidFill>
                <a:latin typeface="Calibri"/>
                <a:ea typeface="Calibri"/>
                <a:cs typeface="Calibri"/>
                <a:sym typeface="Calibri"/>
              </a:rPr>
              <a:t>REVIEWER COMMENTS:</a:t>
            </a:r>
            <a:endParaRPr lang="en-US" sz="1200" b="1" dirty="0">
              <a:latin typeface="Calibri" panose="020F0502020204030204" pitchFamily="34" charset="0"/>
              <a:cs typeface="Calibri" panose="020F0502020204030204" pitchFamily="34" charset="0"/>
            </a:endParaRPr>
          </a:p>
          <a:p>
            <a:pPr marL="158750" indent="0">
              <a:buNone/>
            </a:pP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590400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200" b="1" dirty="0">
                <a:latin typeface="Calibri" panose="020F0502020204030204" pitchFamily="34" charset="0"/>
                <a:cs typeface="Calibri" panose="020F0502020204030204" pitchFamily="34" charset="0"/>
              </a:rPr>
              <a:t>INSTRUCTOR NOTES:</a:t>
            </a:r>
            <a:endParaRPr lang="en-US" sz="1200"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r>
              <a:rPr lang="en-US" sz="1200" b="1" dirty="0">
                <a:solidFill>
                  <a:srgbClr val="404040"/>
                </a:solidFill>
                <a:latin typeface="Calibri"/>
                <a:ea typeface="Calibri"/>
                <a:cs typeface="Calibri"/>
                <a:sym typeface="Calibri"/>
              </a:rPr>
              <a:t>REVIEWER COMMENTS:</a:t>
            </a:r>
            <a:endParaRPr lang="en-US" sz="1200" b="1" dirty="0">
              <a:latin typeface="Calibri" panose="020F0502020204030204" pitchFamily="34" charset="0"/>
              <a:cs typeface="Calibri" panose="020F0502020204030204" pitchFamily="34" charset="0"/>
            </a:endParaRPr>
          </a:p>
          <a:p>
            <a:pPr marL="158750" indent="0">
              <a:buNone/>
            </a:pP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23594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p>
          <a:p>
            <a:pPr marL="158750" indent="0">
              <a:buNone/>
            </a:pPr>
            <a:endParaRPr lang="en-US" b="1" dirty="0"/>
          </a:p>
          <a:p>
            <a:pPr marL="158750" indent="0">
              <a:buNone/>
            </a:pPr>
            <a:r>
              <a:rPr lang="en-US" dirty="0"/>
              <a:t>PB: Good opportunity to perhaps pose this with a multiple choice and tally responses</a:t>
            </a:r>
          </a:p>
        </p:txBody>
      </p:sp>
    </p:spTree>
    <p:extLst>
      <p:ext uri="{BB962C8B-B14F-4D97-AF65-F5344CB8AC3E}">
        <p14:creationId xmlns:p14="http://schemas.microsoft.com/office/powerpoint/2010/main" val="282089881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b="1"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r>
              <a:rPr lang="en-US" dirty="0"/>
              <a:t>:</a:t>
            </a:r>
          </a:p>
          <a:p>
            <a:pPr marL="158750" indent="0">
              <a:buNone/>
            </a:pPr>
            <a:endParaRPr lang="en-US" dirty="0"/>
          </a:p>
          <a:p>
            <a:pPr marL="158750" indent="0">
              <a:buNone/>
            </a:pPr>
            <a:r>
              <a:rPr lang="en-US" dirty="0"/>
              <a:t>PB: Can some detail of the demo be provided here? I would believe CG would want to be seeing that</a:t>
            </a:r>
          </a:p>
        </p:txBody>
      </p:sp>
    </p:spTree>
    <p:extLst>
      <p:ext uri="{BB962C8B-B14F-4D97-AF65-F5344CB8AC3E}">
        <p14:creationId xmlns:p14="http://schemas.microsoft.com/office/powerpoint/2010/main" val="267559998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200" b="1" dirty="0">
                <a:latin typeface="Calibri" panose="020F0502020204030204" pitchFamily="34" charset="0"/>
                <a:cs typeface="Calibri" panose="020F0502020204030204" pitchFamily="34" charset="0"/>
              </a:rPr>
              <a:t>INSTRUCTOR NOTES:</a:t>
            </a:r>
            <a:endParaRPr lang="en-US" sz="1200"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endParaRPr lang="en-US" sz="1200" b="1" dirty="0">
              <a:latin typeface="Calibri" panose="020F0502020204030204" pitchFamily="34" charset="0"/>
              <a:cs typeface="Calibri" panose="020F0502020204030204" pitchFamily="34" charset="0"/>
            </a:endParaRPr>
          </a:p>
          <a:p>
            <a:pPr marL="158750" indent="0">
              <a:buNone/>
            </a:pPr>
            <a:r>
              <a:rPr lang="en-US" sz="1200" b="1" dirty="0">
                <a:solidFill>
                  <a:srgbClr val="404040"/>
                </a:solidFill>
                <a:latin typeface="Calibri"/>
                <a:ea typeface="Calibri"/>
                <a:cs typeface="Calibri"/>
                <a:sym typeface="Calibri"/>
              </a:rPr>
              <a:t>REVIEWER COMMENTS:</a:t>
            </a:r>
            <a:endParaRPr lang="en-US" sz="1200" b="1" dirty="0">
              <a:latin typeface="Calibri" panose="020F0502020204030204" pitchFamily="34" charset="0"/>
              <a:cs typeface="Calibri" panose="020F0502020204030204" pitchFamily="34" charset="0"/>
            </a:endParaRPr>
          </a:p>
          <a:p>
            <a:pPr marL="158750" indent="0">
              <a:buNone/>
            </a:pP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0726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04525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116032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319778551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311661035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r>
              <a:rPr lang="en-US" dirty="0"/>
              <a:t>:</a:t>
            </a:r>
          </a:p>
          <a:p>
            <a:pPr marL="158750" indent="0">
              <a:buNone/>
            </a:pPr>
            <a:endParaRPr lang="en-US" dirty="0"/>
          </a:p>
          <a:p>
            <a:pPr marL="158750" indent="0">
              <a:buNone/>
            </a:pPr>
            <a:r>
              <a:rPr lang="en-US" dirty="0"/>
              <a:t>PB: Need to create a summary of actions or something similar to explain the lab</a:t>
            </a:r>
          </a:p>
        </p:txBody>
      </p:sp>
    </p:spTree>
    <p:extLst>
      <p:ext uri="{BB962C8B-B14F-4D97-AF65-F5344CB8AC3E}">
        <p14:creationId xmlns:p14="http://schemas.microsoft.com/office/powerpoint/2010/main" val="137616659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endParaRPr lang="en-US" dirty="0"/>
          </a:p>
          <a:p>
            <a:pPr marL="158750" indent="0">
              <a:buNone/>
            </a:pPr>
            <a:endParaRPr lang="en-US" dirty="0"/>
          </a:p>
          <a:p>
            <a:pPr marL="158750" indent="0">
              <a:buNone/>
            </a:pPr>
            <a:r>
              <a:rPr lang="en-US" dirty="0"/>
              <a:t>PB: Need a slide in front of this that sections this as Day 2 and reviews what was learned the day before and asks whether there are any questions.</a:t>
            </a:r>
          </a:p>
        </p:txBody>
      </p:sp>
    </p:spTree>
    <p:extLst>
      <p:ext uri="{BB962C8B-B14F-4D97-AF65-F5344CB8AC3E}">
        <p14:creationId xmlns:p14="http://schemas.microsoft.com/office/powerpoint/2010/main" val="10525411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b="1"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r>
              <a:rPr lang="en-US" dirty="0"/>
              <a:t>:</a:t>
            </a:r>
          </a:p>
          <a:p>
            <a:pPr marL="158750" indent="0">
              <a:buNone/>
            </a:pPr>
            <a:endParaRPr lang="en-US" dirty="0"/>
          </a:p>
          <a:p>
            <a:pPr marL="158750" indent="0">
              <a:buNone/>
            </a:pPr>
            <a:r>
              <a:rPr lang="en-US" dirty="0"/>
              <a:t>PB: Challenge question: What are the repercussions – dangers – of making changes away from the primary remote repo?</a:t>
            </a:r>
          </a:p>
        </p:txBody>
      </p:sp>
    </p:spTree>
    <p:extLst>
      <p:ext uri="{BB962C8B-B14F-4D97-AF65-F5344CB8AC3E}">
        <p14:creationId xmlns:p14="http://schemas.microsoft.com/office/powerpoint/2010/main" val="147832604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321871414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r>
              <a:rPr lang="en-US" dirty="0"/>
              <a:t>:</a:t>
            </a:r>
          </a:p>
          <a:p>
            <a:pPr marL="158750" indent="0">
              <a:buNone/>
            </a:pPr>
            <a:endParaRPr lang="en-US" dirty="0"/>
          </a:p>
          <a:p>
            <a:pPr marL="158750" indent="0">
              <a:buNone/>
            </a:pPr>
            <a:r>
              <a:rPr lang="en-US" dirty="0"/>
              <a:t>PB: Before moving to the next section, perhaps build a Knowledge Check question for the class to answer as a review. Then offer a brief break before starting the next section.</a:t>
            </a:r>
          </a:p>
          <a:p>
            <a:pPr marL="158750" indent="0">
              <a:buNone/>
            </a:pPr>
            <a:endParaRPr lang="en-US" dirty="0"/>
          </a:p>
        </p:txBody>
      </p:sp>
    </p:spTree>
    <p:extLst>
      <p:ext uri="{BB962C8B-B14F-4D97-AF65-F5344CB8AC3E}">
        <p14:creationId xmlns:p14="http://schemas.microsoft.com/office/powerpoint/2010/main" val="262038402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198574124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r>
              <a:rPr lang="en-US" dirty="0"/>
              <a:t>:</a:t>
            </a:r>
          </a:p>
          <a:p>
            <a:pPr marL="158750" indent="0">
              <a:buNone/>
            </a:pPr>
            <a:endParaRPr lang="en-US" dirty="0"/>
          </a:p>
          <a:p>
            <a:pPr marL="158750" indent="0">
              <a:buNone/>
            </a:pPr>
            <a:r>
              <a:rPr lang="en-US" dirty="0"/>
              <a:t>PB: Hide your bullets and pose this as a challenge question first: Can anyone tell me what a Git Workflow is?</a:t>
            </a:r>
          </a:p>
        </p:txBody>
      </p:sp>
    </p:spTree>
    <p:extLst>
      <p:ext uri="{BB962C8B-B14F-4D97-AF65-F5344CB8AC3E}">
        <p14:creationId xmlns:p14="http://schemas.microsoft.com/office/powerpoint/2010/main" val="225987972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3395863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https://docs.microsoft.com/en-us/devops/plan/what-is-scrum</a:t>
            </a:r>
          </a:p>
        </p:txBody>
      </p:sp>
    </p:spTree>
    <p:extLst>
      <p:ext uri="{BB962C8B-B14F-4D97-AF65-F5344CB8AC3E}">
        <p14:creationId xmlns:p14="http://schemas.microsoft.com/office/powerpoint/2010/main" val="104936306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80459998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129967879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34647767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p>
          <a:p>
            <a:pPr marL="158750" indent="0">
              <a:buNone/>
            </a:pPr>
            <a:endParaRPr lang="en-US" dirty="0"/>
          </a:p>
          <a:p>
            <a:pPr marL="158750" indent="0">
              <a:buNone/>
            </a:pPr>
            <a:r>
              <a:rPr lang="en-US" dirty="0"/>
              <a:t>PB: Similar to previous Lab comments: layout  steps/Process for the lab</a:t>
            </a:r>
          </a:p>
        </p:txBody>
      </p:sp>
    </p:spTree>
    <p:extLst>
      <p:ext uri="{BB962C8B-B14F-4D97-AF65-F5344CB8AC3E}">
        <p14:creationId xmlns:p14="http://schemas.microsoft.com/office/powerpoint/2010/main" val="168595806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06ad13e4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06ad13e4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Distributes security concerns to all teams using tooling to help automatically fill in gaps in experience or understanding</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48</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733276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Automation with quality assurance built into the pipeline and security applied at each phase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49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0555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8275" y="617538"/>
            <a:ext cx="7116763" cy="4003675"/>
          </a:xfrm>
        </p:spPr>
      </p:sp>
      <p:sp>
        <p:nvSpPr>
          <p:cNvPr id="3" name="Notes Placeholder 2"/>
          <p:cNvSpPr>
            <a:spLocks noGrp="1"/>
          </p:cNvSpPr>
          <p:nvPr>
            <p:ph type="body" idx="1"/>
          </p:nvPr>
        </p:nvSpPr>
        <p:spPr/>
        <p:txBody>
          <a:bodyPr/>
          <a:lstStyle/>
          <a:p>
            <a:pPr marL="158750" lvl="0" indent="0">
              <a:buNone/>
            </a:pPr>
            <a:endParaRPr lang="en-US" dirty="0">
              <a:solidFill>
                <a:srgbClr val="6E6F73"/>
              </a:solidFill>
              <a:latin typeface="Arial" panose="020B0604020202020204" pitchFamily="34" charset="0"/>
              <a:cs typeface="Arial" panose="020B0604020202020204" pitchFamily="34" charset="0"/>
              <a:sym typeface="Arial" panose="020B0604020202020204" pitchFamily="34" charset="0"/>
            </a:endParaRPr>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50</a:t>
            </a:fld>
            <a:endParaRPr lang="en-US"/>
          </a:p>
        </p:txBody>
      </p:sp>
    </p:spTree>
    <p:extLst>
      <p:ext uri="{BB962C8B-B14F-4D97-AF65-F5344CB8AC3E}">
        <p14:creationId xmlns:p14="http://schemas.microsoft.com/office/powerpoint/2010/main" val="683600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8728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0453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e0f9c2678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e0f9c2678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404040"/>
                </a:solidFill>
                <a:latin typeface="Calibri"/>
                <a:ea typeface="Calibri"/>
                <a:cs typeface="Calibri"/>
                <a:sym typeface="Calibri"/>
              </a:rPr>
              <a:t>Mandatory</a:t>
            </a:r>
            <a:endParaRPr sz="1200" b="1">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objectives to fit your course.</a:t>
            </a:r>
            <a:endParaRPr sz="120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endParaRPr sz="1200">
              <a:solidFill>
                <a:srgbClr val="404040"/>
              </a:solidFill>
              <a:latin typeface="Calibri"/>
              <a:ea typeface="Calibri"/>
              <a:cs typeface="Calibri"/>
              <a:sym typeface="Calibri"/>
            </a:endParaRPr>
          </a:p>
          <a:p>
            <a:pPr marL="0" lvl="0" indent="0" algn="l" rtl="0">
              <a:spcBef>
                <a:spcPts val="0"/>
              </a:spcBef>
              <a:spcAft>
                <a:spcPts val="0"/>
              </a:spcAft>
              <a:buNone/>
            </a:pPr>
            <a:r>
              <a:rPr lang="en" sz="1200" b="1">
                <a:solidFill>
                  <a:srgbClr val="404040"/>
                </a:solidFill>
                <a:latin typeface="Calibri"/>
                <a:ea typeface="Calibri"/>
                <a:cs typeface="Calibri"/>
                <a:sym typeface="Calibri"/>
              </a:rPr>
              <a:t>Script:</a:t>
            </a:r>
            <a:r>
              <a:rPr lang="en" sz="1200">
                <a:solidFill>
                  <a:srgbClr val="404040"/>
                </a:solidFill>
                <a:latin typeface="Calibri"/>
                <a:ea typeface="Calibri"/>
                <a:cs typeface="Calibri"/>
                <a:sym typeface="Calibri"/>
              </a:rPr>
              <a:t> I am </a:t>
            </a:r>
            <a:r>
              <a:rPr lang="en" sz="1200">
                <a:solidFill>
                  <a:srgbClr val="FF0000"/>
                </a:solidFill>
                <a:latin typeface="Calibri"/>
                <a:ea typeface="Calibri"/>
                <a:cs typeface="Calibri"/>
                <a:sym typeface="Calibri"/>
              </a:rPr>
              <a:t>[insert name]</a:t>
            </a:r>
            <a:r>
              <a:rPr lang="en" sz="1200">
                <a:solidFill>
                  <a:srgbClr val="404040"/>
                </a:solidFill>
                <a:latin typeface="Calibri"/>
                <a:ea typeface="Calibri"/>
                <a:cs typeface="Calibri"/>
                <a:sym typeface="Calibri"/>
              </a:rPr>
              <a:t> with DevelopIntelligence. We’re the training partner for </a:t>
            </a:r>
            <a:r>
              <a:rPr lang="en" sz="1200">
                <a:solidFill>
                  <a:srgbClr val="FF0000"/>
                </a:solidFill>
                <a:latin typeface="Calibri"/>
                <a:ea typeface="Calibri"/>
                <a:cs typeface="Calibri"/>
                <a:sym typeface="Calibri"/>
              </a:rPr>
              <a:t>[insert client name]</a:t>
            </a:r>
            <a:r>
              <a:rPr lang="en" sz="1200">
                <a:solidFill>
                  <a:srgbClr val="404040"/>
                </a:solidFill>
                <a:latin typeface="Calibri"/>
                <a:ea typeface="Calibri"/>
                <a:cs typeface="Calibri"/>
                <a:sym typeface="Calibri"/>
              </a:rPr>
              <a:t>. [Provide brief info on your background.]</a:t>
            </a:r>
            <a:endParaRPr sz="1200">
              <a:solidFill>
                <a:srgbClr val="404040"/>
              </a:solidFill>
              <a:latin typeface="Calibri"/>
              <a:ea typeface="Calibri"/>
              <a:cs typeface="Calibri"/>
              <a:sym typeface="Calibri"/>
            </a:endParaRPr>
          </a:p>
          <a:p>
            <a:pPr marL="0" lvl="0" indent="0" algn="l" rtl="0">
              <a:spcBef>
                <a:spcPts val="0"/>
              </a:spcBef>
              <a:spcAft>
                <a:spcPts val="0"/>
              </a:spcAft>
              <a:buNone/>
            </a:pPr>
            <a:endParaRPr sz="120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a:solidFill>
                  <a:srgbClr val="404040"/>
                </a:solidFill>
                <a:latin typeface="Calibri"/>
                <a:ea typeface="Calibri"/>
                <a:cs typeface="Calibri"/>
                <a:sym typeface="Calibri"/>
              </a:rPr>
              <a:t>Wing it!!! Keep it short!!! (Under 2 minutes; less than 1 is even better). Your goal is to establish rapport. You’re just trying to connect with the students. For example...</a:t>
            </a:r>
            <a:endParaRPr sz="120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a:solidFill>
                  <a:srgbClr val="404040"/>
                </a:solidFill>
                <a:latin typeface="Calibri"/>
                <a:ea typeface="Calibri"/>
                <a:cs typeface="Calibri"/>
                <a:sym typeface="Calibri"/>
              </a:rPr>
              <a:t>Here’s a little about my background in case you want this for reference later. Fun fact: [insert a piece of trivia about your personal life…”When I’m not teaching or coding, I am a skydiver”…whatever cool hobby you are engaged in] </a:t>
            </a:r>
            <a:endParaRPr sz="120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endParaRPr sz="120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a:solidFill>
                  <a:srgbClr val="404040"/>
                </a:solidFill>
                <a:latin typeface="Calibri"/>
                <a:ea typeface="Calibri"/>
                <a:cs typeface="Calibri"/>
                <a:sym typeface="Calibri"/>
              </a:rPr>
              <a:t>Avoid putting your resume here. Say only a sentence or two about your professional credentials and invite them to ask questions about your background or experiences at any point during the training.</a:t>
            </a:r>
            <a:endParaRPr sz="1200">
              <a:solidFill>
                <a:srgbClr val="40404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87088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3871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3235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7133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https://www.whitesourcesoftware.com/most-secure-programming-languages/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57</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6585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1527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8244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76076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Like an artifact repository – e.g., </a:t>
            </a:r>
            <a:r>
              <a:rPr lang="en-US" sz="1200" b="0" dirty="0" err="1">
                <a:solidFill>
                  <a:schemeClr val="dk1"/>
                </a:solidFill>
                <a:latin typeface="Calibri"/>
                <a:ea typeface="Calibri"/>
                <a:cs typeface="Calibri"/>
                <a:sym typeface="Calibri"/>
              </a:rPr>
              <a:t>npm</a:t>
            </a:r>
            <a:r>
              <a:rPr lang="en-US" sz="1200" b="0" dirty="0">
                <a:solidFill>
                  <a:schemeClr val="dk1"/>
                </a:solidFill>
                <a:latin typeface="Calibri"/>
                <a:ea typeface="Calibri"/>
                <a:cs typeface="Calibri"/>
                <a:sym typeface="Calibri"/>
              </a:rPr>
              <a:t> modules, Docker images, Python packages, etc.</a:t>
            </a:r>
          </a:p>
          <a:p>
            <a:pPr marL="0" lvl="0" indent="0" algn="l" rtl="0">
              <a:spcBef>
                <a:spcPts val="0"/>
              </a:spcBef>
              <a:spcAft>
                <a:spcPts val="0"/>
              </a:spcAft>
              <a:buNone/>
            </a:pPr>
            <a:endParaRPr lang="en-US" sz="1200" b="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dirty="0">
                <a:solidFill>
                  <a:schemeClr val="dk1"/>
                </a:solidFill>
                <a:latin typeface="Calibri"/>
                <a:ea typeface="Calibri"/>
                <a:cs typeface="Calibri"/>
                <a:sym typeface="Calibri"/>
              </a:rPr>
              <a:t>Developers and builds would pull from these repositories instead of the Internet</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31263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536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e0f9c2678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e0f9c2678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77889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64</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02182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782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65228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18337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Quickly is relative</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328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41502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51656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2132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2082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e0f9c26786_0_11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sz="1200" b="1" dirty="0">
              <a:solidFill>
                <a:schemeClr val="dk1"/>
              </a:solidFill>
              <a:latin typeface="Calibri"/>
              <a:ea typeface="Calibri"/>
              <a:cs typeface="Calibri"/>
              <a:sym typeface="Calibri"/>
            </a:endParaRPr>
          </a:p>
        </p:txBody>
      </p:sp>
      <p:sp>
        <p:nvSpPr>
          <p:cNvPr id="291" name="Google Shape;291;ge0f9c26786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73</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53642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44395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42873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27354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77</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8585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16445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05368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38958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3928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2659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0f9c26786_0_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rgbClr val="404040"/>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200" b="1">
                <a:solidFill>
                  <a:srgbClr val="404040"/>
                </a:solidFill>
                <a:latin typeface="Calibri"/>
                <a:ea typeface="Calibri"/>
                <a:cs typeface="Calibri"/>
                <a:sym typeface="Calibri"/>
              </a:rPr>
              <a:t>Script:</a:t>
            </a:r>
            <a:r>
              <a:rPr lang="en" sz="1200">
                <a:solidFill>
                  <a:srgbClr val="404040"/>
                </a:solidFill>
                <a:latin typeface="Calibri"/>
                <a:ea typeface="Calibri"/>
                <a:cs typeface="Calibri"/>
                <a:sym typeface="Calibri"/>
              </a:rPr>
              <a:t> DevelopIntelligence teaches a lot of different tech. If there’s a technology you want to learn and you don’t see it in your company’s learning catalog, let your manager know. We’d be glad to help.” </a:t>
            </a:r>
            <a:endParaRPr/>
          </a:p>
        </p:txBody>
      </p:sp>
      <p:sp>
        <p:nvSpPr>
          <p:cNvPr id="299" name="Google Shape;299;ge0f9c2678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83</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2184378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77339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23612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6355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1768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88</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022346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Devs may not have had to traditionally know or “care” about security – previously left to security specialists</a:t>
            </a:r>
          </a:p>
          <a:p>
            <a:endParaRPr lang="en-US" dirty="0"/>
          </a:p>
          <a:p>
            <a:r>
              <a:rPr lang="en-US" dirty="0"/>
              <a:t>Complexity from requirement to wire together several different products from different vendors to create a comprehensive pipeline; friction from requirement to pass through more tools to get to a “green” build</a:t>
            </a:r>
          </a:p>
          <a:p>
            <a:endParaRPr lang="en-US" dirty="0"/>
          </a:p>
          <a:p>
            <a:r>
              <a:rPr lang="en-US" dirty="0"/>
              <a:t>Overload – especially on first run of tools can result in MANY violations</a:t>
            </a:r>
          </a:p>
          <a:p>
            <a:endParaRPr lang="en-US" dirty="0"/>
          </a:p>
          <a:p>
            <a:r>
              <a:rPr lang="en-US" dirty="0"/>
              <a:t>False positives lessen trust in reporting and can cause devs to start to ignore violation info (if not careful)</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89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94954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Version control helps developers track and manage changes to a software project’s code. As a software project grows, version control becomes essential.</a:t>
            </a:r>
          </a:p>
          <a:p>
            <a:endParaRPr lang="en-US" b="0" i="0" dirty="0">
              <a:effectLst/>
              <a:latin typeface="Arial" panose="020B0604020202020204" pitchFamily="34" charset="0"/>
            </a:endParaRPr>
          </a:p>
          <a:p>
            <a:r>
              <a:rPr lang="en-US" b="0" i="0" dirty="0">
                <a:effectLst/>
                <a:latin typeface="Arial" panose="020B0604020202020204" pitchFamily="34" charset="0"/>
              </a:rPr>
              <a:t>Version control lets developers safely work through branching and merging</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91</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5502179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Version control helps developers track and manage changes to a software project’s code. As a software project grows, version control becomes essential.</a:t>
            </a:r>
          </a:p>
          <a:p>
            <a:endParaRPr lang="en-US" b="0" i="0" dirty="0">
              <a:effectLst/>
              <a:latin typeface="Arial" panose="020B0604020202020204" pitchFamily="34" charset="0"/>
            </a:endParaRPr>
          </a:p>
          <a:p>
            <a:r>
              <a:rPr lang="en-US" b="0" i="0" dirty="0">
                <a:effectLst/>
                <a:latin typeface="Arial" panose="020B0604020202020204" pitchFamily="34" charset="0"/>
              </a:rPr>
              <a:t>Version control lets developers safely work through branching and merging</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92</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9746085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94</a:t>
            </a:fld>
            <a:endParaRPr lang="en-US" dirty="0"/>
          </a:p>
        </p:txBody>
      </p:sp>
    </p:spTree>
    <p:extLst>
      <p:ext uri="{BB962C8B-B14F-4D97-AF65-F5344CB8AC3E}">
        <p14:creationId xmlns:p14="http://schemas.microsoft.com/office/powerpoint/2010/main" val="74011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e0f9c26786_0_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a:p>
            <a:pPr marL="0" lvl="0" indent="0" algn="l" rtl="0">
              <a:spcBef>
                <a:spcPts val="0"/>
              </a:spcBef>
              <a:spcAft>
                <a:spcPts val="0"/>
              </a:spcAft>
              <a:buNone/>
            </a:pPr>
            <a:r>
              <a:rPr lang="en" sz="1200" b="1">
                <a:solidFill>
                  <a:schemeClr val="dk1"/>
                </a:solidFill>
                <a:latin typeface="Calibri"/>
                <a:ea typeface="Calibri"/>
                <a:cs typeface="Calibri"/>
                <a:sym typeface="Calibri"/>
              </a:rPr>
              <a:t>Script:</a:t>
            </a:r>
            <a:r>
              <a:rPr lang="en" sz="1200">
                <a:solidFill>
                  <a:schemeClr val="dk1"/>
                </a:solidFill>
                <a:latin typeface="Calibri"/>
                <a:ea typeface="Calibri"/>
                <a:cs typeface="Calibri"/>
                <a:sym typeface="Calibri"/>
              </a:rPr>
              <a:t> In your everyday life, you come across tech many times a day. When you shop online. When you pay for your morning coffee. When you watch a movie or travel. We train software developers and IT professionals who work on many of the products and services you use daily.</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2800"/>
              <a:buFont typeface="Arial"/>
              <a:buNone/>
            </a:pPr>
            <a:r>
              <a:rPr lang="en" sz="1200">
                <a:solidFill>
                  <a:srgbClr val="595959"/>
                </a:solidFill>
                <a:latin typeface="Calibri"/>
                <a:ea typeface="Calibri"/>
                <a:cs typeface="Calibri"/>
                <a:sym typeface="Calibri"/>
              </a:rPr>
              <a:t>In fact, when you talk on the phone, watch a movie, connect with friends on social media, drive a car, fly on a plane, shop online, and order a latte with your mobile app, you are experiencing the impact of our solutions. </a:t>
            </a:r>
            <a:endParaRPr sz="1200" b="1">
              <a:solidFill>
                <a:schemeClr val="dk1"/>
              </a:solidFill>
              <a:latin typeface="Calibri"/>
              <a:ea typeface="Calibri"/>
              <a:cs typeface="Calibri"/>
              <a:sym typeface="Calibri"/>
            </a:endParaRPr>
          </a:p>
        </p:txBody>
      </p:sp>
      <p:sp>
        <p:nvSpPr>
          <p:cNvPr id="349" name="Google Shape;349;ge0f9c2678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95</a:t>
            </a:fld>
            <a:endParaRPr lang="en-US" dirty="0"/>
          </a:p>
        </p:txBody>
      </p:sp>
    </p:spTree>
    <p:extLst>
      <p:ext uri="{BB962C8B-B14F-4D97-AF65-F5344CB8AC3E}">
        <p14:creationId xmlns:p14="http://schemas.microsoft.com/office/powerpoint/2010/main" val="7360990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111</a:t>
            </a:fld>
            <a:endParaRPr lang="en-US"/>
          </a:p>
        </p:txBody>
      </p:sp>
    </p:spTree>
    <p:extLst>
      <p:ext uri="{BB962C8B-B14F-4D97-AF65-F5344CB8AC3E}">
        <p14:creationId xmlns:p14="http://schemas.microsoft.com/office/powerpoint/2010/main" val="18326595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r>
              <a:rPr lang="en-US"/>
              <a:t>Whether it’s binging on our favorite Netflix show or getting directions to a new location, we expect to be able to turn to our smart TV’s, our computers, our phones and our tablets, and that they will just work</a:t>
            </a:r>
            <a:endParaRPr/>
          </a:p>
        </p:txBody>
      </p:sp>
    </p:spTree>
    <p:extLst>
      <p:ext uri="{BB962C8B-B14F-4D97-AF65-F5344CB8AC3E}">
        <p14:creationId xmlns:p14="http://schemas.microsoft.com/office/powerpoint/2010/main" val="28541179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115</a:t>
            </a:fld>
            <a:endParaRPr lang="en-US"/>
          </a:p>
        </p:txBody>
      </p:sp>
    </p:spTree>
    <p:extLst>
      <p:ext uri="{BB962C8B-B14F-4D97-AF65-F5344CB8AC3E}">
        <p14:creationId xmlns:p14="http://schemas.microsoft.com/office/powerpoint/2010/main" val="32029903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116</a:t>
            </a:fld>
            <a:endParaRPr lang="en-US"/>
          </a:p>
        </p:txBody>
      </p:sp>
    </p:spTree>
    <p:extLst>
      <p:ext uri="{BB962C8B-B14F-4D97-AF65-F5344CB8AC3E}">
        <p14:creationId xmlns:p14="http://schemas.microsoft.com/office/powerpoint/2010/main" val="7362945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117</a:t>
            </a:fld>
            <a:endParaRPr lang="en-US"/>
          </a:p>
        </p:txBody>
      </p:sp>
    </p:spTree>
    <p:extLst>
      <p:ext uri="{BB962C8B-B14F-4D97-AF65-F5344CB8AC3E}">
        <p14:creationId xmlns:p14="http://schemas.microsoft.com/office/powerpoint/2010/main" val="31393637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cs typeface="Calibri"/>
              </a:rPr>
              <a:t>Plan-of-attack:</a:t>
            </a:r>
          </a:p>
          <a:p>
            <a:r>
              <a:rPr lang="en-US" dirty="0">
                <a:cs typeface="Calibri"/>
              </a:rPr>
              <a:t>- No breakout rooms</a:t>
            </a:r>
          </a:p>
          <a:p>
            <a:r>
              <a:rPr lang="en-US" dirty="0">
                <a:cs typeface="Calibri"/>
              </a:rPr>
              <a:t>- 5 minutes of time for introspection</a:t>
            </a:r>
          </a:p>
          <a:p>
            <a:r>
              <a:rPr lang="en-US" dirty="0">
                <a:cs typeface="Calibri"/>
              </a:rPr>
              <a:t>- 5 minutes of time for open discussion (chat or off mute)</a:t>
            </a:r>
          </a:p>
          <a:p>
            <a:pPr marL="171450" indent="-171450">
              <a:buFontTx/>
              <a:buChar char="-"/>
            </a:pPr>
            <a:r>
              <a:rPr lang="en-US" dirty="0">
                <a:cs typeface="Calibri"/>
              </a:rPr>
              <a:t>Ryan will prepare some perspectives to help elicit input if we're struggling to get participation</a:t>
            </a:r>
          </a:p>
          <a:p>
            <a:pPr marL="628650" lvl="1" indent="-171450">
              <a:buFontTx/>
              <a:buChar char="-"/>
            </a:pPr>
            <a:r>
              <a:rPr lang="en-US" dirty="0">
                <a:cs typeface="Calibri"/>
              </a:rPr>
              <a:t>JIRA current test process – manual testing and verification of all plugins, projects, artifacts (stories, epics, attachments, etc.)</a:t>
            </a:r>
          </a:p>
          <a:p>
            <a:pPr marL="628650" lvl="1" indent="-171450">
              <a:buFontTx/>
              <a:buChar char="-"/>
            </a:pPr>
            <a:r>
              <a:rPr lang="en-US" dirty="0">
                <a:cs typeface="Calibri"/>
              </a:rPr>
              <a:t>Automated testing of the above and confirm no regression bugs within 1-2 hours instead of days/weeks</a:t>
            </a:r>
          </a:p>
          <a:p>
            <a:r>
              <a:rPr lang="en-US" dirty="0">
                <a:cs typeface="Calibri"/>
              </a:rPr>
              <a:t>- If good discussion is happening, will allow it to continue past the 10 minutes (15 minutes max)</a:t>
            </a:r>
          </a:p>
        </p:txBody>
      </p:sp>
      <p:sp>
        <p:nvSpPr>
          <p:cNvPr id="4" name="Slide Number Placeholder 3"/>
          <p:cNvSpPr>
            <a:spLocks noGrp="1"/>
          </p:cNvSpPr>
          <p:nvPr>
            <p:ph type="sldNum" sz="quarter" idx="5"/>
          </p:nvPr>
        </p:nvSpPr>
        <p:spPr/>
        <p:txBody>
          <a:bodyPr/>
          <a:lstStyle/>
          <a:p>
            <a:fld id="{702E3605-071B-4219-9C63-C56A9ECEC3AB}" type="slidenum">
              <a:rPr lang="en-US" smtClean="0"/>
              <a:t>118</a:t>
            </a:fld>
            <a:endParaRPr lang="en-US"/>
          </a:p>
        </p:txBody>
      </p:sp>
    </p:spTree>
    <p:extLst>
      <p:ext uri="{BB962C8B-B14F-4D97-AF65-F5344CB8AC3E}">
        <p14:creationId xmlns:p14="http://schemas.microsoft.com/office/powerpoint/2010/main" val="10603770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cs typeface="Calibri"/>
              </a:rPr>
              <a:t>Ryan will speak to some examples of SaaS applications that BCG uses (e.g., Workday, Jira, etc.)</a:t>
            </a:r>
          </a:p>
          <a:p>
            <a:r>
              <a:rPr lang="en-US" dirty="0">
                <a:cs typeface="Calibri"/>
              </a:rPr>
              <a:t>- JIRA, Confluence, </a:t>
            </a:r>
            <a:r>
              <a:rPr lang="en-US" dirty="0" err="1">
                <a:cs typeface="Calibri"/>
              </a:rPr>
              <a:t>WorkDay</a:t>
            </a:r>
            <a:r>
              <a:rPr lang="en-US" dirty="0">
                <a:cs typeface="Calibri"/>
              </a:rPr>
              <a:t>, Palette, etc.</a:t>
            </a:r>
          </a:p>
          <a:p>
            <a:pPr marL="171450" indent="-171450">
              <a:buFontTx/>
              <a:buChar char="-"/>
            </a:pPr>
            <a:r>
              <a:rPr lang="en-US" dirty="0">
                <a:cs typeface="Calibri"/>
              </a:rPr>
              <a:t>https://www.softwaretestinghelp.com/saas-testing/#:~:text=high%20standard%20applications.-,SaaS%20Platform%20Testing%20Best%20Practices,-After%20understanding%20the</a:t>
            </a:r>
          </a:p>
          <a:p>
            <a:pPr marL="171450" indent="-171450">
              <a:buFontTx/>
              <a:buChar char="-"/>
            </a:pPr>
            <a:endParaRPr lang="en-US" dirty="0">
              <a:cs typeface="Calibri"/>
            </a:endParaRPr>
          </a:p>
        </p:txBody>
      </p:sp>
      <p:sp>
        <p:nvSpPr>
          <p:cNvPr id="4" name="Slide Number Placeholder 3"/>
          <p:cNvSpPr>
            <a:spLocks noGrp="1"/>
          </p:cNvSpPr>
          <p:nvPr>
            <p:ph type="sldNum" sz="quarter" idx="5"/>
          </p:nvPr>
        </p:nvSpPr>
        <p:spPr/>
        <p:txBody>
          <a:bodyPr/>
          <a:lstStyle/>
          <a:p>
            <a:fld id="{702E3605-071B-4219-9C63-C56A9ECEC3AB}" type="slidenum">
              <a:rPr lang="en-US" smtClean="0"/>
              <a:t>119</a:t>
            </a:fld>
            <a:endParaRPr lang="en-US"/>
          </a:p>
        </p:txBody>
      </p:sp>
    </p:spTree>
    <p:extLst>
      <p:ext uri="{BB962C8B-B14F-4D97-AF65-F5344CB8AC3E}">
        <p14:creationId xmlns:p14="http://schemas.microsoft.com/office/powerpoint/2010/main" val="21443448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Plan-of-attack:</a:t>
            </a:r>
          </a:p>
          <a:p>
            <a:r>
              <a:rPr lang="en-US"/>
              <a:t>- No breakout rooms</a:t>
            </a:r>
            <a:endParaRPr lang="en-US">
              <a:cs typeface="Calibri"/>
            </a:endParaRPr>
          </a:p>
          <a:p>
            <a:r>
              <a:rPr lang="en-US"/>
              <a:t>- 5 minutes of time for introspection</a:t>
            </a:r>
            <a:endParaRPr lang="en-US">
              <a:cs typeface="Calibri"/>
            </a:endParaRPr>
          </a:p>
          <a:p>
            <a:r>
              <a:rPr lang="en-US"/>
              <a:t>- 5 minutes of time for open discussion (chat or off mute)</a:t>
            </a:r>
            <a:endParaRPr lang="en-US">
              <a:cs typeface="Calibri"/>
            </a:endParaRPr>
          </a:p>
          <a:p>
            <a:r>
              <a:rPr lang="en-US"/>
              <a:t>- Ryan will prepare some perspectives to help elicit input if we're struggling to get participation</a:t>
            </a:r>
          </a:p>
          <a:p>
            <a:r>
              <a:rPr lang="en-US"/>
              <a:t>- If good discussion is happening, will allow it to continue past the 10 minutes (15 minutes max)</a:t>
            </a:r>
          </a:p>
          <a:p>
            <a:endParaRPr lang="en-US">
              <a:cs typeface="Calibri"/>
            </a:endParaRPr>
          </a:p>
        </p:txBody>
      </p:sp>
      <p:sp>
        <p:nvSpPr>
          <p:cNvPr id="4" name="Slide Number Placeholder 3"/>
          <p:cNvSpPr>
            <a:spLocks noGrp="1"/>
          </p:cNvSpPr>
          <p:nvPr>
            <p:ph type="sldNum" sz="quarter" idx="5"/>
          </p:nvPr>
        </p:nvSpPr>
        <p:spPr/>
        <p:txBody>
          <a:bodyPr/>
          <a:lstStyle/>
          <a:p>
            <a:fld id="{702E3605-071B-4219-9C63-C56A9ECEC3AB}" type="slidenum">
              <a:rPr lang="en-US" smtClean="0"/>
              <a:t>120</a:t>
            </a:fld>
            <a:endParaRPr lang="en-US"/>
          </a:p>
        </p:txBody>
      </p:sp>
    </p:spTree>
    <p:extLst>
      <p:ext uri="{BB962C8B-B14F-4D97-AF65-F5344CB8AC3E}">
        <p14:creationId xmlns:p14="http://schemas.microsoft.com/office/powerpoint/2010/main" val="11811456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marL="285750" indent="-285750">
              <a:buFont typeface="Arial" panose="020B0604020202020204" pitchFamily="34" charset="0"/>
              <a:buChar char="•"/>
              <a:defRPr sz="1400"/>
            </a:pPr>
            <a:r>
              <a:rPr lang="en-US"/>
              <a:t>Unit testing – testing components in isolation (using mocks to support)</a:t>
            </a:r>
          </a:p>
          <a:p>
            <a:pPr marL="285750" indent="-285750">
              <a:buFont typeface="Arial" panose="020B0604020202020204" pitchFamily="34" charset="0"/>
              <a:buChar char="•"/>
              <a:defRPr sz="1400"/>
            </a:pPr>
            <a:r>
              <a:rPr lang="en-US"/>
              <a:t>Clean code/clean test – also a la “Uncle Bob”</a:t>
            </a:r>
          </a:p>
          <a:p>
            <a:pPr marL="285750" indent="-285750">
              <a:buFont typeface="Arial" panose="020B0604020202020204" pitchFamily="34" charset="0"/>
              <a:buChar char="•"/>
              <a:defRPr sz="1400"/>
            </a:pPr>
            <a:r>
              <a:rPr lang="en-US"/>
              <a:t>Red, Green, Refactor – write tests while we code (when possible) / cyclical</a:t>
            </a:r>
          </a:p>
          <a:p>
            <a:pPr marL="285750" indent="-285750">
              <a:buFont typeface="Arial" panose="020B0604020202020204" pitchFamily="34" charset="0"/>
              <a:buChar char="•"/>
              <a:defRPr sz="1400"/>
            </a:pPr>
            <a:endParaRPr lang="en-US"/>
          </a:p>
          <a:p>
            <a:pPr marL="0" indent="0">
              <a:buFont typeface="Arial" panose="020B0604020202020204" pitchFamily="34" charset="0"/>
              <a:buNone/>
              <a:defRPr sz="1400"/>
            </a:pPr>
            <a:r>
              <a:rPr lang="en-US"/>
              <a:t>Testing not just as an afterthought but a driver</a:t>
            </a:r>
          </a:p>
          <a:p>
            <a:pPr marL="285750" indent="-285750">
              <a:buFont typeface="Arial" panose="020B0604020202020204" pitchFamily="34" charset="0"/>
              <a:buChar char="•"/>
              <a:defRPr sz="1400"/>
            </a:pPr>
            <a:endParaRPr lang="en-US"/>
          </a:p>
        </p:txBody>
      </p:sp>
    </p:spTree>
    <p:extLst>
      <p:ext uri="{BB962C8B-B14F-4D97-AF65-F5344CB8AC3E}">
        <p14:creationId xmlns:p14="http://schemas.microsoft.com/office/powerpoint/2010/main" val="1863176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0f9c26786_0_10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a:p>
            <a:pPr marL="0" lvl="0" indent="0" algn="l" rtl="0">
              <a:spcBef>
                <a:spcPts val="0"/>
              </a:spcBef>
              <a:spcAft>
                <a:spcPts val="0"/>
              </a:spcAft>
              <a:buNone/>
            </a:pPr>
            <a:r>
              <a:rPr lang="en" sz="1200" b="1">
                <a:solidFill>
                  <a:schemeClr val="dk1"/>
                </a:solidFill>
                <a:latin typeface="Calibri"/>
                <a:ea typeface="Calibri"/>
                <a:cs typeface="Calibri"/>
                <a:sym typeface="Calibri"/>
              </a:rPr>
              <a:t>Script:</a:t>
            </a:r>
            <a:r>
              <a:rPr lang="en" sz="1200">
                <a:solidFill>
                  <a:schemeClr val="dk1"/>
                </a:solidFill>
                <a:latin typeface="Calibri"/>
                <a:ea typeface="Calibri"/>
                <a:cs typeface="Calibri"/>
                <a:sym typeface="Calibri"/>
              </a:rPr>
              <a:t> This is my pledge to you. I’d like to talk in particular about the third bullet. Sometimes in a class, an enthusiastic participant will want to speak out in every discussion, answer every question and so forth. I want to make sure all of you have the opportunity to be heard. So, if I haven’t heard from you in awhile, I may call on you or check in via chat, because I want to make sure everyone gets their questions answered.</a:t>
            </a:r>
            <a:br>
              <a:rPr lang="en" sz="1200">
                <a:solidFill>
                  <a:schemeClr val="dk1"/>
                </a:solidFill>
                <a:latin typeface="Calibri"/>
                <a:ea typeface="Calibri"/>
                <a:cs typeface="Calibri"/>
                <a:sym typeface="Calibri"/>
              </a:rPr>
            </a:b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Also, I want to demonstrate the timer and confirm that everyone can see it. EggTimer is a good timer - https://e.ggtimer.com/</a:t>
            </a:r>
            <a:endParaRPr sz="1200" b="1">
              <a:solidFill>
                <a:schemeClr val="dk1"/>
              </a:solidFill>
              <a:latin typeface="Calibri"/>
              <a:ea typeface="Calibri"/>
              <a:cs typeface="Calibri"/>
              <a:sym typeface="Calibri"/>
            </a:endParaRPr>
          </a:p>
        </p:txBody>
      </p:sp>
      <p:sp>
        <p:nvSpPr>
          <p:cNvPr id="358" name="Google Shape;358;ge0f9c26786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marL="285750" indent="-285750">
              <a:buFont typeface="Arial" panose="020B0604020202020204" pitchFamily="34" charset="0"/>
              <a:buChar char="•"/>
              <a:defRPr sz="1400"/>
            </a:pPr>
            <a:r>
              <a:rPr lang="en-US"/>
              <a:t>Clean code means</a:t>
            </a:r>
          </a:p>
          <a:p>
            <a:pPr marL="0" lvl="3" indent="0">
              <a:buFont typeface="Arial" panose="020B0604020202020204" pitchFamily="34" charset="0"/>
              <a:buNone/>
              <a:defRPr sz="1400"/>
            </a:pPr>
            <a:r>
              <a:rPr lang="en-US"/>
              <a:t>       - Loosely-coupled</a:t>
            </a:r>
          </a:p>
          <a:p>
            <a:pPr marL="0" lvl="3" indent="0">
              <a:buFont typeface="Arial" panose="020B0604020202020204" pitchFamily="34" charset="0"/>
              <a:buNone/>
              <a:defRPr sz="1400"/>
            </a:pPr>
            <a:r>
              <a:rPr lang="en-US"/>
              <a:t>       - Well architected</a:t>
            </a:r>
          </a:p>
          <a:p>
            <a:pPr marL="0" lvl="3" indent="0">
              <a:buFont typeface="Arial" panose="020B0604020202020204" pitchFamily="34" charset="0"/>
              <a:buNone/>
              <a:defRPr sz="1400"/>
            </a:pPr>
            <a:r>
              <a:rPr lang="en-US"/>
              <a:t>       - Testable</a:t>
            </a:r>
          </a:p>
          <a:p>
            <a:pPr marL="0" lvl="3" indent="0">
              <a:buFont typeface="Arial" panose="020B0604020202020204" pitchFamily="34" charset="0"/>
              <a:buNone/>
              <a:defRPr sz="1400"/>
            </a:pPr>
            <a:r>
              <a:rPr lang="en-US"/>
              <a:t>       - Maintainable</a:t>
            </a:r>
          </a:p>
          <a:p>
            <a:pPr marL="0" lvl="3" indent="0">
              <a:buFont typeface="Arial" panose="020B0604020202020204" pitchFamily="34" charset="0"/>
              <a:buNone/>
              <a:defRPr sz="1400"/>
            </a:pPr>
            <a:r>
              <a:rPr lang="en-US"/>
              <a:t>       - Stable</a:t>
            </a:r>
          </a:p>
          <a:p>
            <a:pPr marL="0" lvl="3" indent="0">
              <a:buFont typeface="Arial" panose="020B0604020202020204" pitchFamily="34" charset="0"/>
              <a:buNone/>
              <a:defRPr sz="1400"/>
            </a:pPr>
            <a:r>
              <a:rPr lang="en-US"/>
              <a:t>       - Quality &amp; performant</a:t>
            </a:r>
          </a:p>
          <a:p>
            <a:pPr marL="285750" indent="-285750">
              <a:buFont typeface="Arial" panose="020B0604020202020204" pitchFamily="34" charset="0"/>
              <a:buChar char="•"/>
              <a:defRPr sz="1400"/>
            </a:pPr>
            <a:r>
              <a:rPr lang="en-US"/>
              <a:t>You pass the tests, you meet the requirements</a:t>
            </a:r>
          </a:p>
        </p:txBody>
      </p:sp>
    </p:spTree>
    <p:extLst>
      <p:ext uri="{BB962C8B-B14F-4D97-AF65-F5344CB8AC3E}">
        <p14:creationId xmlns:p14="http://schemas.microsoft.com/office/powerpoint/2010/main" val="38839174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a:p>
        </p:txBody>
      </p:sp>
    </p:spTree>
    <p:extLst>
      <p:ext uri="{BB962C8B-B14F-4D97-AF65-F5344CB8AC3E}">
        <p14:creationId xmlns:p14="http://schemas.microsoft.com/office/powerpoint/2010/main" val="7198804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marL="285750" indent="-285750">
              <a:buFont typeface="Arial" panose="020B0604020202020204" pitchFamily="34" charset="0"/>
              <a:buChar char="•"/>
              <a:defRPr sz="1400"/>
            </a:pPr>
            <a:r>
              <a:rPr lang="en-US"/>
              <a:t>Unit testing – testing components in isolation (using mocks to support)</a:t>
            </a:r>
          </a:p>
          <a:p>
            <a:pPr marL="285750" indent="-285750">
              <a:buFont typeface="Arial" panose="020B0604020202020204" pitchFamily="34" charset="0"/>
              <a:buChar char="•"/>
              <a:defRPr sz="1400"/>
            </a:pPr>
            <a:r>
              <a:rPr lang="en-US"/>
              <a:t>Clean code/clean test – also a la “Uncle Bob”</a:t>
            </a:r>
          </a:p>
          <a:p>
            <a:pPr marL="285750" indent="-285750">
              <a:buFont typeface="Arial" panose="020B0604020202020204" pitchFamily="34" charset="0"/>
              <a:buChar char="•"/>
              <a:defRPr sz="1400"/>
            </a:pPr>
            <a:r>
              <a:rPr lang="en-US"/>
              <a:t>Red, Green, Refactor – write tests while we code (when possible) / cyclical</a:t>
            </a:r>
          </a:p>
          <a:p>
            <a:pPr marL="285750" indent="-285750">
              <a:buFont typeface="Arial" panose="020B0604020202020204" pitchFamily="34" charset="0"/>
              <a:buChar char="•"/>
              <a:defRPr sz="1400"/>
            </a:pPr>
            <a:endParaRPr lang="en-US"/>
          </a:p>
          <a:p>
            <a:pPr marL="0" indent="0">
              <a:buFont typeface="Arial" panose="020B0604020202020204" pitchFamily="34" charset="0"/>
              <a:buNone/>
              <a:defRPr sz="1400"/>
            </a:pPr>
            <a:r>
              <a:rPr lang="en-US"/>
              <a:t>Testing not just as an afterthought but a driver</a:t>
            </a:r>
          </a:p>
          <a:p>
            <a:pPr marL="285750" indent="-285750">
              <a:buFont typeface="Arial" panose="020B0604020202020204" pitchFamily="34" charset="0"/>
              <a:buChar char="•"/>
              <a:defRPr sz="1400"/>
            </a:pPr>
            <a:endParaRPr lang="en-US"/>
          </a:p>
        </p:txBody>
      </p:sp>
    </p:spTree>
    <p:extLst>
      <p:ext uri="{BB962C8B-B14F-4D97-AF65-F5344CB8AC3E}">
        <p14:creationId xmlns:p14="http://schemas.microsoft.com/office/powerpoint/2010/main" val="30292232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cs typeface="Calibri"/>
              </a:rPr>
              <a:t>For example:</a:t>
            </a:r>
          </a:p>
          <a:p>
            <a:r>
              <a:rPr lang="en-US">
                <a:cs typeface="Calibri"/>
              </a:rPr>
              <a:t>- Purchase 1000+, discount of 20%</a:t>
            </a:r>
          </a:p>
          <a:p>
            <a:r>
              <a:rPr lang="en-US">
                <a:cs typeface="Calibri"/>
              </a:rPr>
              <a:t>- Purchase 500 – 999, discount of 15%</a:t>
            </a:r>
          </a:p>
          <a:p>
            <a:r>
              <a:rPr lang="en-US">
                <a:cs typeface="Calibri"/>
              </a:rPr>
              <a:t>- Purchase 100 – 499, discount of 10%</a:t>
            </a:r>
          </a:p>
          <a:p>
            <a:r>
              <a:rPr lang="en-US">
                <a:cs typeface="Calibri"/>
              </a:rPr>
              <a:t>- Purchase &lt; 100, no discount</a:t>
            </a:r>
          </a:p>
          <a:p>
            <a:endParaRPr lang="en-US">
              <a:cs typeface="Calibri"/>
            </a:endParaRPr>
          </a:p>
          <a:p>
            <a:r>
              <a:rPr lang="en-US">
                <a:cs typeface="Calibri"/>
              </a:rPr>
              <a:t>Just enough is important – code is expensive to create and maintain. We should seek to minimize the code we write because it helps minimize the set of things that could go wrong.</a:t>
            </a:r>
          </a:p>
          <a:p>
            <a:endParaRPr lang="en-US">
              <a:cs typeface="Calibri"/>
            </a:endParaRPr>
          </a:p>
          <a:p>
            <a:r>
              <a:rPr lang="en-US">
                <a:cs typeface="Calibri"/>
              </a:rPr>
              <a:t>Mocking – able to "force" the return of each level of discount to validate how invoicing operates; also able to "force" the return of an error to test error handling. Without mocking, you would have to ensure all necessary test data and conditions are in place to ensure return of what you need for your test as part of an end-to-end call. Probably not possible is SaaS module is owned by a third party.</a:t>
            </a:r>
          </a:p>
          <a:p>
            <a:endParaRPr lang="en-US">
              <a:cs typeface="Calibri"/>
            </a:endParaRPr>
          </a:p>
          <a:p>
            <a:r>
              <a:rPr lang="en-US">
                <a:cs typeface="Calibri"/>
              </a:rPr>
              <a:t>With automated regression testing, as the invoicing module grows and changes, you'll be able to quickly see any resulting breaks at the push of a button.</a:t>
            </a:r>
          </a:p>
        </p:txBody>
      </p:sp>
      <p:sp>
        <p:nvSpPr>
          <p:cNvPr id="4" name="Slide Number Placeholder 3"/>
          <p:cNvSpPr>
            <a:spLocks noGrp="1"/>
          </p:cNvSpPr>
          <p:nvPr>
            <p:ph type="sldNum" sz="quarter" idx="5"/>
          </p:nvPr>
        </p:nvSpPr>
        <p:spPr/>
        <p:txBody>
          <a:bodyPr/>
          <a:lstStyle/>
          <a:p>
            <a:fld id="{702E3605-071B-4219-9C63-C56A9ECEC3AB}" type="slidenum">
              <a:rPr lang="en-US" smtClean="0"/>
              <a:t>126</a:t>
            </a:fld>
            <a:endParaRPr lang="en-US"/>
          </a:p>
        </p:txBody>
      </p:sp>
    </p:spTree>
    <p:extLst>
      <p:ext uri="{BB962C8B-B14F-4D97-AF65-F5344CB8AC3E}">
        <p14:creationId xmlns:p14="http://schemas.microsoft.com/office/powerpoint/2010/main" val="20151454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cs typeface="Calibri"/>
              </a:rPr>
              <a:t>Ryan will speak to BCG's use of SonarQube to help measure test coverage and gate deployments – ensuring all tests pass, minimum coverage. Helps promote accountability.</a:t>
            </a:r>
          </a:p>
          <a:p>
            <a:pPr marL="171450" indent="-171450">
              <a:buFontTx/>
              <a:buChar char="-"/>
            </a:pPr>
            <a:r>
              <a:rPr lang="en-US" dirty="0">
                <a:cs typeface="Calibri"/>
              </a:rPr>
              <a:t>BCG has a tool called SonarQube which helps teams to:</a:t>
            </a:r>
          </a:p>
          <a:p>
            <a:pPr marL="628650" lvl="1" indent="-171450">
              <a:buFontTx/>
              <a:buChar char="-"/>
            </a:pPr>
            <a:r>
              <a:rPr lang="en-US" dirty="0">
                <a:cs typeface="Calibri"/>
              </a:rPr>
              <a:t>Ensure code quality (potential issues with code that is written and following best practices)</a:t>
            </a:r>
          </a:p>
          <a:p>
            <a:pPr marL="628650" lvl="1" indent="-171450">
              <a:buFontTx/>
              <a:buChar char="-"/>
            </a:pPr>
            <a:r>
              <a:rPr lang="en-US" dirty="0">
                <a:cs typeface="Calibri"/>
              </a:rPr>
              <a:t>Assesses unit test coverage (quality gate) which ensures we are following TDD and adhering to DSO guardrails put in place</a:t>
            </a:r>
          </a:p>
          <a:p>
            <a:pPr marL="628650" lvl="1" indent="-171450">
              <a:buFontTx/>
              <a:buChar char="-"/>
            </a:pPr>
            <a:r>
              <a:rPr lang="en-US" dirty="0">
                <a:cs typeface="Calibri"/>
              </a:rPr>
              <a:t>Assess code security and best practices with protecting data</a:t>
            </a:r>
          </a:p>
          <a:p>
            <a:pPr marL="628650" lvl="1" indent="-171450">
              <a:buFontTx/>
              <a:buChar char="-"/>
            </a:pPr>
            <a:endParaRPr lang="en-US" dirty="0">
              <a:cs typeface="Calibri"/>
            </a:endParaRPr>
          </a:p>
        </p:txBody>
      </p:sp>
      <p:sp>
        <p:nvSpPr>
          <p:cNvPr id="4" name="Slide Number Placeholder 3"/>
          <p:cNvSpPr>
            <a:spLocks noGrp="1"/>
          </p:cNvSpPr>
          <p:nvPr>
            <p:ph type="sldNum" sz="quarter" idx="5"/>
          </p:nvPr>
        </p:nvSpPr>
        <p:spPr/>
        <p:txBody>
          <a:bodyPr/>
          <a:lstStyle/>
          <a:p>
            <a:fld id="{702E3605-071B-4219-9C63-C56A9ECEC3AB}" type="slidenum">
              <a:rPr lang="en-US" smtClean="0"/>
              <a:t>127</a:t>
            </a:fld>
            <a:endParaRPr lang="en-US"/>
          </a:p>
        </p:txBody>
      </p:sp>
    </p:spTree>
    <p:extLst>
      <p:ext uri="{BB962C8B-B14F-4D97-AF65-F5344CB8AC3E}">
        <p14:creationId xmlns:p14="http://schemas.microsoft.com/office/powerpoint/2010/main" val="5646033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marL="0" indent="0">
              <a:buFont typeface="Arial" panose="020B0604020202020204" pitchFamily="34" charset="0"/>
              <a:buNone/>
              <a:defRPr sz="1400"/>
            </a:pPr>
            <a:r>
              <a:rPr lang="en-US"/>
              <a:t>In “Clean Code”</a:t>
            </a:r>
          </a:p>
          <a:p>
            <a:pPr marL="0" indent="0">
              <a:buFont typeface="Arial" panose="020B0604020202020204" pitchFamily="34" charset="0"/>
              <a:buNone/>
              <a:defRPr sz="1400"/>
            </a:pPr>
            <a:endParaRPr lang="en-US"/>
          </a:p>
          <a:p>
            <a:pPr marL="285750" indent="-285750">
              <a:buFont typeface="Arial" panose="020B0604020202020204" pitchFamily="34" charset="0"/>
              <a:buChar char="•"/>
              <a:defRPr sz="1400"/>
            </a:pPr>
            <a:r>
              <a:rPr lang="en-US"/>
              <a:t>Fast or they won’t get run</a:t>
            </a:r>
          </a:p>
          <a:p>
            <a:pPr marL="285750" indent="-285750">
              <a:buFont typeface="Arial" panose="020B0604020202020204" pitchFamily="34" charset="0"/>
              <a:buChar char="•"/>
              <a:defRPr sz="1400"/>
            </a:pPr>
            <a:r>
              <a:rPr lang="en-US"/>
              <a:t>Independent – no dependence between tests</a:t>
            </a:r>
          </a:p>
          <a:p>
            <a:pPr marL="285750" indent="-285750">
              <a:buFont typeface="Arial" panose="020B0604020202020204" pitchFamily="34" charset="0"/>
              <a:buChar char="•"/>
              <a:defRPr sz="1400"/>
            </a:pPr>
            <a:r>
              <a:rPr lang="en-US"/>
              <a:t>Repeatable – every run should operate the same every time</a:t>
            </a:r>
          </a:p>
          <a:p>
            <a:pPr marL="285750" indent="-285750">
              <a:buFont typeface="Arial" panose="020B0604020202020204" pitchFamily="34" charset="0"/>
              <a:buChar char="•"/>
              <a:defRPr sz="1400"/>
            </a:pPr>
            <a:r>
              <a:rPr lang="en-US"/>
              <a:t>Self-validating – Boolean output (either pass or fail); single logical assert</a:t>
            </a:r>
          </a:p>
          <a:p>
            <a:pPr marL="285750" indent="-285750">
              <a:buFont typeface="Arial" panose="020B0604020202020204" pitchFamily="34" charset="0"/>
              <a:buChar char="•"/>
              <a:defRPr sz="1400"/>
            </a:pPr>
            <a:r>
              <a:rPr lang="en-US"/>
              <a:t>Timely – if not first, early on</a:t>
            </a:r>
          </a:p>
        </p:txBody>
      </p:sp>
    </p:spTree>
    <p:extLst>
      <p:ext uri="{BB962C8B-B14F-4D97-AF65-F5344CB8AC3E}">
        <p14:creationId xmlns:p14="http://schemas.microsoft.com/office/powerpoint/2010/main" val="23722906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a:buSzPts val="1100"/>
            </a:pPr>
            <a:r>
              <a:rPr lang="en-US">
                <a:cs typeface="Calibri"/>
              </a:rPr>
              <a:t>Scenario: We are rolling out several critical new features of an existing software platform. Two options – 1) we wait until all critical features have been implemented, and then we test all using "big bang", or 2) we test each feature as it's completed (and, in fact, we test while it's being completed). Option 2 allows us to leverage parallel workstreams, keeps the work to fix any discovered issues in "bite-sized" increments, and helps to minimize rework since defects are not allowed to move forward (we limit the "blast radius").</a:t>
            </a:r>
          </a:p>
          <a:p>
            <a:pPr>
              <a:buSzPts val="1100"/>
            </a:pPr>
            <a:endParaRPr lang="en-US">
              <a:cs typeface="Calibri"/>
            </a:endParaRPr>
          </a:p>
          <a:p>
            <a:pPr>
              <a:buSzPts val="1100"/>
            </a:pPr>
            <a:r>
              <a:rPr lang="en-US">
                <a:cs typeface="Calibri"/>
              </a:rPr>
              <a:t>Ryan will again reference some of the quality gating tools used at BCG.</a:t>
            </a: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1483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132</a:t>
            </a:fld>
            <a:endParaRPr lang="en-US"/>
          </a:p>
        </p:txBody>
      </p:sp>
    </p:spTree>
    <p:extLst>
      <p:ext uri="{BB962C8B-B14F-4D97-AF65-F5344CB8AC3E}">
        <p14:creationId xmlns:p14="http://schemas.microsoft.com/office/powerpoint/2010/main" val="24506076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cs typeface="Calibri"/>
              </a:rPr>
              <a:t>Ryan will talk about one of the goals being to free up teams' capacity by leveraging test automation, so they have time to focus on tests for important Quality-of-Service (non-functional) testing.</a:t>
            </a:r>
          </a:p>
          <a:p>
            <a:pPr marL="171450" indent="-171450">
              <a:buFontTx/>
              <a:buChar char="-"/>
            </a:pPr>
            <a:r>
              <a:rPr lang="en-US" dirty="0">
                <a:cs typeface="Calibri"/>
              </a:rPr>
              <a:t>Many teams are so focused and fully consumed with manual testing that many other non-functional and critical test phases are neglected: exploratory, performance, cross-browser/platform, UAT, A/B, security, stability, scalability, etc.</a:t>
            </a:r>
          </a:p>
          <a:p>
            <a:pPr marL="171450" indent="-171450">
              <a:buFontTx/>
              <a:buChar char="-"/>
            </a:pPr>
            <a:r>
              <a:rPr lang="en-US" dirty="0">
                <a:cs typeface="Calibri"/>
              </a:rPr>
              <a:t>Implementing test automation frees up capacity from the QA team to perform these exercises, which can often find those hard-to-identify defects before they reach production.</a:t>
            </a:r>
          </a:p>
        </p:txBody>
      </p:sp>
      <p:sp>
        <p:nvSpPr>
          <p:cNvPr id="4" name="Slide Number Placeholder 3"/>
          <p:cNvSpPr>
            <a:spLocks noGrp="1"/>
          </p:cNvSpPr>
          <p:nvPr>
            <p:ph type="sldNum" sz="quarter" idx="5"/>
          </p:nvPr>
        </p:nvSpPr>
        <p:spPr/>
        <p:txBody>
          <a:bodyPr/>
          <a:lstStyle/>
          <a:p>
            <a:fld id="{702E3605-071B-4219-9C63-C56A9ECEC3AB}" type="slidenum">
              <a:rPr lang="en-US" smtClean="0"/>
              <a:t>134</a:t>
            </a:fld>
            <a:endParaRPr lang="en-US"/>
          </a:p>
        </p:txBody>
      </p:sp>
    </p:spTree>
    <p:extLst>
      <p:ext uri="{BB962C8B-B14F-4D97-AF65-F5344CB8AC3E}">
        <p14:creationId xmlns:p14="http://schemas.microsoft.com/office/powerpoint/2010/main" val="12430500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cs typeface="Calibri"/>
              </a:rPr>
              <a:t>In presentation, talk about 80/20 rule – not just about the number but about focus on what's most important. 20% of the code often causes 80% of the bugs. Focus on testing what's most critical – not just quantity but also quality.</a:t>
            </a:r>
          </a:p>
        </p:txBody>
      </p:sp>
      <p:sp>
        <p:nvSpPr>
          <p:cNvPr id="4" name="Slide Number Placeholder 3"/>
          <p:cNvSpPr>
            <a:spLocks noGrp="1"/>
          </p:cNvSpPr>
          <p:nvPr>
            <p:ph type="sldNum" sz="quarter" idx="5"/>
          </p:nvPr>
        </p:nvSpPr>
        <p:spPr/>
        <p:txBody>
          <a:bodyPr/>
          <a:lstStyle/>
          <a:p>
            <a:fld id="{702E3605-071B-4219-9C63-C56A9ECEC3AB}" type="slidenum">
              <a:rPr lang="en-US" smtClean="0"/>
              <a:t>141</a:t>
            </a:fld>
            <a:endParaRPr lang="en-US"/>
          </a:p>
        </p:txBody>
      </p:sp>
    </p:spTree>
    <p:extLst>
      <p:ext uri="{BB962C8B-B14F-4D97-AF65-F5344CB8AC3E}">
        <p14:creationId xmlns:p14="http://schemas.microsoft.com/office/powerpoint/2010/main" val="3187556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e0f9c26786_0_1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ACTION</a:t>
            </a:r>
            <a:r>
              <a:rPr lang="en" sz="1200">
                <a:solidFill>
                  <a:schemeClr val="dk1"/>
                </a:solidFill>
                <a:latin typeface="Calibri"/>
                <a:ea typeface="Calibri"/>
                <a:cs typeface="Calibri"/>
                <a:sym typeface="Calibri"/>
              </a:rPr>
              <a:t>: Adjust objectives to fit your course.</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Use measurable objectives that start with action verbs such as: describe, define, identify, assess, demonstrate, use, utilize. </a:t>
            </a:r>
            <a:r>
              <a:rPr lang="en" sz="1200" u="sng">
                <a:solidFill>
                  <a:srgbClr val="0563C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https://elearningindustry.com/writing-learning-objectives-for-elearning-what-elearning-professionals-should-know</a:t>
            </a:r>
            <a:endParaRPr sz="1200" b="1">
              <a:solidFill>
                <a:schemeClr val="dk1"/>
              </a:solidFill>
              <a:latin typeface="Calibri"/>
              <a:ea typeface="Calibri"/>
              <a:cs typeface="Calibri"/>
              <a:sym typeface="Calibri"/>
            </a:endParaRPr>
          </a:p>
        </p:txBody>
      </p:sp>
      <p:sp>
        <p:nvSpPr>
          <p:cNvPr id="366" name="Google Shape;366;ge0f9c26786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p>
          <a:p>
            <a:pPr marL="158750" indent="0">
              <a:buNone/>
            </a:pPr>
            <a:endParaRPr lang="en-US" b="1" dirty="0"/>
          </a:p>
          <a:p>
            <a:pPr marL="158750" indent="0">
              <a:buNone/>
            </a:pPr>
            <a:r>
              <a:rPr lang="en-US" dirty="0"/>
              <a:t>PB: Question: When should you consider Test Driven Development?</a:t>
            </a:r>
          </a:p>
        </p:txBody>
      </p:sp>
    </p:spTree>
    <p:extLst>
      <p:ext uri="{BB962C8B-B14F-4D97-AF65-F5344CB8AC3E}">
        <p14:creationId xmlns:p14="http://schemas.microsoft.com/office/powerpoint/2010/main" val="12998242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30834625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36439465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p>
          <a:p>
            <a:pPr marL="158750" indent="0">
              <a:buNone/>
            </a:pPr>
            <a:endParaRPr lang="en-US" dirty="0"/>
          </a:p>
          <a:p>
            <a:pPr marL="158750" indent="0">
              <a:buNone/>
            </a:pPr>
            <a:r>
              <a:rPr lang="en-US" dirty="0"/>
              <a:t>PB: Similar to previous Lab comments: layout  steps/Process for the lab</a:t>
            </a:r>
          </a:p>
          <a:p>
            <a:pPr marL="158750" indent="0">
              <a:buNone/>
            </a:pPr>
            <a:endParaRPr lang="en-US" dirty="0"/>
          </a:p>
        </p:txBody>
      </p:sp>
    </p:spTree>
    <p:extLst>
      <p:ext uri="{BB962C8B-B14F-4D97-AF65-F5344CB8AC3E}">
        <p14:creationId xmlns:p14="http://schemas.microsoft.com/office/powerpoint/2010/main" val="20141710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21092110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23195627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24338991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31744325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r>
              <a:rPr lang="en-US" dirty="0"/>
              <a:t>:</a:t>
            </a:r>
          </a:p>
          <a:p>
            <a:pPr marL="158750" indent="0">
              <a:buNone/>
            </a:pPr>
            <a:endParaRPr lang="en-US" dirty="0"/>
          </a:p>
          <a:p>
            <a:pPr marL="158750" indent="0">
              <a:buNone/>
            </a:pPr>
            <a:r>
              <a:rPr lang="en-US" dirty="0"/>
              <a:t>PB: Instructor notes are needed to discuss this slide</a:t>
            </a:r>
          </a:p>
        </p:txBody>
      </p:sp>
    </p:spTree>
    <p:extLst>
      <p:ext uri="{BB962C8B-B14F-4D97-AF65-F5344CB8AC3E}">
        <p14:creationId xmlns:p14="http://schemas.microsoft.com/office/powerpoint/2010/main" val="11076501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1962876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solidFill>
                  <a:srgbClr val="222222"/>
                </a:solidFill>
                <a:effectLst/>
                <a:latin typeface="Arial" panose="020B0604020202020204" pitchFamily="34" charset="0"/>
              </a:rPr>
              <a:t>Day 1 - Software Development Methodologies + SDLC (don't use Scrum Master, use Scrum Lead)</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Scrum</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Ceremony (sprint planning, backlog grooming, retros, demos)</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Pointing (Fib or similar for relative sizing)</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Real life examples to include to make less theoretical</a:t>
            </a:r>
          </a:p>
          <a:p>
            <a:pPr algn="l">
              <a:buFont typeface="Arial" panose="020B0604020202020204" pitchFamily="34" charset="0"/>
              <a:buChar char="•"/>
            </a:pPr>
            <a:r>
              <a:rPr lang="en-US" b="0" i="0" dirty="0">
                <a:solidFill>
                  <a:srgbClr val="222222"/>
                </a:solidFill>
                <a:effectLst/>
                <a:latin typeface="Arial" panose="020B0604020202020204" pitchFamily="34" charset="0"/>
              </a:rPr>
              <a:t>Day 2 - Agile Manifesto + Best Practices, Working with Jira</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Focus more on best practices &amp; why behind it</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Iterative approach to software development</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Incremental improvement</a:t>
            </a:r>
          </a:p>
          <a:p>
            <a:pPr marL="742950" lvl="1" indent="-285750" algn="l">
              <a:buFont typeface="Arial" panose="020B0604020202020204" pitchFamily="34" charset="0"/>
              <a:buChar char="•"/>
            </a:pPr>
            <a:r>
              <a:rPr lang="en-US" b="0" i="0" dirty="0">
                <a:solidFill>
                  <a:srgbClr val="222222"/>
                </a:solidFill>
                <a:effectLst/>
                <a:latin typeface="Arial" panose="020B0604020202020204" pitchFamily="34" charset="0"/>
              </a:rPr>
              <a:t>Working with Product Owners/Product Managers</a:t>
            </a:r>
          </a:p>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9576752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42624132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343794539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p>
          <a:p>
            <a:pPr marL="158750" indent="0">
              <a:buNone/>
            </a:pPr>
            <a:endParaRPr lang="en-US" dirty="0"/>
          </a:p>
          <a:p>
            <a:pPr marL="158750" indent="0">
              <a:buNone/>
            </a:pPr>
            <a:r>
              <a:rPr lang="en-US" dirty="0"/>
              <a:t>PB: Similar to previous Lab comments: layout  steps/Process for the lab</a:t>
            </a:r>
          </a:p>
          <a:p>
            <a:pPr marL="158750" indent="0">
              <a:buNone/>
            </a:pPr>
            <a:endParaRPr lang="en-US" dirty="0"/>
          </a:p>
        </p:txBody>
      </p:sp>
    </p:spTree>
    <p:extLst>
      <p:ext uri="{BB962C8B-B14F-4D97-AF65-F5344CB8AC3E}">
        <p14:creationId xmlns:p14="http://schemas.microsoft.com/office/powerpoint/2010/main" val="8649533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13609451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351121250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p>
          <a:p>
            <a:pPr marL="158750" indent="0">
              <a:buNone/>
            </a:pPr>
            <a:endParaRPr lang="en-US" dirty="0"/>
          </a:p>
          <a:p>
            <a:pPr marL="158750" indent="0">
              <a:buNone/>
            </a:pPr>
            <a:r>
              <a:rPr lang="en-US" dirty="0"/>
              <a:t>PB: Similar to previous Lab comments: layout  steps/Process for the lab</a:t>
            </a:r>
          </a:p>
          <a:p>
            <a:endParaRPr lang="en-US" dirty="0"/>
          </a:p>
        </p:txBody>
      </p:sp>
    </p:spTree>
    <p:extLst>
      <p:ext uri="{BB962C8B-B14F-4D97-AF65-F5344CB8AC3E}">
        <p14:creationId xmlns:p14="http://schemas.microsoft.com/office/powerpoint/2010/main" val="37578458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246992453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latin typeface="Calibri" panose="020F0502020204030204" pitchFamily="34" charset="0"/>
                <a:cs typeface="Calibri" panose="020F0502020204030204" pitchFamily="34" charset="0"/>
              </a:rPr>
              <a:t>INSTRUCTOR NOTES:</a:t>
            </a:r>
            <a:endParaRPr lang="en-US"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endParaRPr lang="en-US" b="1" dirty="0">
              <a:latin typeface="Calibri" panose="020F0502020204030204" pitchFamily="34" charset="0"/>
              <a:cs typeface="Calibri" panose="020F0502020204030204" pitchFamily="34" charset="0"/>
            </a:endParaRPr>
          </a:p>
          <a:p>
            <a:pPr marL="158750" indent="0">
              <a:buNone/>
            </a:pPr>
            <a:r>
              <a:rPr lang="en-US" b="1" dirty="0">
                <a:solidFill>
                  <a:srgbClr val="404040"/>
                </a:solidFill>
                <a:latin typeface="Calibri"/>
                <a:ea typeface="Calibri"/>
                <a:cs typeface="Calibri"/>
                <a:sym typeface="Calibri"/>
              </a:rPr>
              <a:t>REVIEWER COMMENTS:</a:t>
            </a:r>
            <a:endParaRPr lang="en-US" b="1" dirty="0">
              <a:latin typeface="Calibri" panose="020F0502020204030204" pitchFamily="34" charset="0"/>
              <a:cs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18106614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INSTRUCTOR NOTES:</a:t>
            </a:r>
          </a:p>
          <a:p>
            <a:pPr marL="158750" indent="0">
              <a:buNone/>
            </a:pPr>
            <a:endParaRPr lang="en-US" dirty="0"/>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REVIEWER COMMENTS:</a:t>
            </a:r>
          </a:p>
          <a:p>
            <a:pPr marL="158750" indent="0">
              <a:buNone/>
            </a:pPr>
            <a:endParaRPr lang="en-US" dirty="0"/>
          </a:p>
          <a:p>
            <a:pPr marL="158750" indent="0">
              <a:buNone/>
            </a:pPr>
            <a:r>
              <a:rPr lang="en-US" dirty="0"/>
              <a:t>PB: Similar to previous Lab comments: layout  steps/Process for the lab</a:t>
            </a:r>
          </a:p>
          <a:p>
            <a:pPr marL="158750" indent="0">
              <a:buNone/>
            </a:pPr>
            <a:endParaRPr lang="en-US" dirty="0"/>
          </a:p>
        </p:txBody>
      </p:sp>
    </p:spTree>
    <p:extLst>
      <p:ext uri="{BB962C8B-B14F-4D97-AF65-F5344CB8AC3E}">
        <p14:creationId xmlns:p14="http://schemas.microsoft.com/office/powerpoint/2010/main" val="1196588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104"/>
        <p:cNvGrpSpPr/>
        <p:nvPr/>
      </p:nvGrpSpPr>
      <p:grpSpPr>
        <a:xfrm>
          <a:off x="0" y="0"/>
          <a:ext cx="0" cy="0"/>
          <a:chOff x="0" y="0"/>
          <a:chExt cx="0" cy="0"/>
        </a:xfrm>
      </p:grpSpPr>
      <p:sp>
        <p:nvSpPr>
          <p:cNvPr id="105" name="Google Shape;105;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06" name="Google Shape;106;p2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0" name="Google Shape;110;p23"/>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1" name="Google Shape;111;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column 2 1">
  <p:cSld name="TITLE_2_1_1_2_2_1">
    <p:bg>
      <p:bgPr>
        <a:solidFill>
          <a:schemeClr val="lt1"/>
        </a:solidFill>
        <a:effectLst/>
      </p:bgPr>
    </p:bg>
    <p:spTree>
      <p:nvGrpSpPr>
        <p:cNvPr id="1" name="Shape 112"/>
        <p:cNvGrpSpPr/>
        <p:nvPr/>
      </p:nvGrpSpPr>
      <p:grpSpPr>
        <a:xfrm>
          <a:off x="0" y="0"/>
          <a:ext cx="0" cy="0"/>
          <a:chOff x="0" y="0"/>
          <a:chExt cx="0" cy="0"/>
        </a:xfrm>
      </p:grpSpPr>
      <p:sp>
        <p:nvSpPr>
          <p:cNvPr id="113" name="Google Shape;113;p2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Clr>
                <a:schemeClr val="dk1"/>
              </a:buClr>
              <a:buSzPts val="2400"/>
              <a:buNone/>
              <a:defRPr sz="2400">
                <a:solidFill>
                  <a:schemeClr val="dk1"/>
                </a:solidFill>
              </a:defRPr>
            </a:lvl2pPr>
            <a:lvl3pPr lvl="2" algn="l" rtl="0">
              <a:spcBef>
                <a:spcPts val="0"/>
              </a:spcBef>
              <a:spcAft>
                <a:spcPts val="0"/>
              </a:spcAft>
              <a:buClr>
                <a:schemeClr val="dk1"/>
              </a:buClr>
              <a:buSzPts val="2400"/>
              <a:buNone/>
              <a:defRPr sz="2400">
                <a:solidFill>
                  <a:schemeClr val="dk1"/>
                </a:solidFill>
              </a:defRPr>
            </a:lvl3pPr>
            <a:lvl4pPr lvl="3" algn="l" rtl="0">
              <a:spcBef>
                <a:spcPts val="0"/>
              </a:spcBef>
              <a:spcAft>
                <a:spcPts val="0"/>
              </a:spcAft>
              <a:buClr>
                <a:schemeClr val="dk1"/>
              </a:buClr>
              <a:buSzPts val="2400"/>
              <a:buNone/>
              <a:defRPr sz="2400">
                <a:solidFill>
                  <a:schemeClr val="dk1"/>
                </a:solidFill>
              </a:defRPr>
            </a:lvl4pPr>
            <a:lvl5pPr lvl="4" algn="l" rtl="0">
              <a:spcBef>
                <a:spcPts val="0"/>
              </a:spcBef>
              <a:spcAft>
                <a:spcPts val="0"/>
              </a:spcAft>
              <a:buClr>
                <a:schemeClr val="dk1"/>
              </a:buClr>
              <a:buSzPts val="2400"/>
              <a:buNone/>
              <a:defRPr sz="2400">
                <a:solidFill>
                  <a:schemeClr val="dk1"/>
                </a:solidFill>
              </a:defRPr>
            </a:lvl5pPr>
            <a:lvl6pPr lvl="5" algn="l" rtl="0">
              <a:spcBef>
                <a:spcPts val="0"/>
              </a:spcBef>
              <a:spcAft>
                <a:spcPts val="0"/>
              </a:spcAft>
              <a:buClr>
                <a:schemeClr val="dk1"/>
              </a:buClr>
              <a:buSzPts val="2400"/>
              <a:buNone/>
              <a:defRPr sz="2400">
                <a:solidFill>
                  <a:schemeClr val="dk1"/>
                </a:solidFill>
              </a:defRPr>
            </a:lvl6pPr>
            <a:lvl7pPr lvl="6" algn="l" rtl="0">
              <a:spcBef>
                <a:spcPts val="0"/>
              </a:spcBef>
              <a:spcAft>
                <a:spcPts val="0"/>
              </a:spcAft>
              <a:buClr>
                <a:schemeClr val="dk1"/>
              </a:buClr>
              <a:buSzPts val="2400"/>
              <a:buNone/>
              <a:defRPr sz="2400">
                <a:solidFill>
                  <a:schemeClr val="dk1"/>
                </a:solidFill>
              </a:defRPr>
            </a:lvl7pPr>
            <a:lvl8pPr lvl="7" algn="l" rtl="0">
              <a:spcBef>
                <a:spcPts val="0"/>
              </a:spcBef>
              <a:spcAft>
                <a:spcPts val="0"/>
              </a:spcAft>
              <a:buClr>
                <a:schemeClr val="dk1"/>
              </a:buClr>
              <a:buSzPts val="2400"/>
              <a:buNone/>
              <a:defRPr sz="2400">
                <a:solidFill>
                  <a:schemeClr val="dk1"/>
                </a:solidFill>
              </a:defRPr>
            </a:lvl8pPr>
            <a:lvl9pPr lvl="8" algn="l" rtl="0">
              <a:spcBef>
                <a:spcPts val="0"/>
              </a:spcBef>
              <a:spcAft>
                <a:spcPts val="0"/>
              </a:spcAft>
              <a:buClr>
                <a:schemeClr val="dk1"/>
              </a:buClr>
              <a:buSzPts val="2400"/>
              <a:buNone/>
              <a:defRPr sz="2400">
                <a:solidFill>
                  <a:schemeClr val="dk1"/>
                </a:solidFill>
              </a:defRPr>
            </a:lvl9pPr>
          </a:lstStyle>
          <a:p>
            <a:endParaRPr/>
          </a:p>
        </p:txBody>
      </p:sp>
      <p:sp>
        <p:nvSpPr>
          <p:cNvPr id="114" name="Google Shape;114;p24"/>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4"/>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4"/>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4"/>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Clr>
                <a:schemeClr val="dk1"/>
              </a:buClr>
              <a:buSzPts val="1500"/>
              <a:buNone/>
              <a:defRPr sz="1500">
                <a:solidFill>
                  <a:schemeClr val="dk1"/>
                </a:solidFill>
              </a:defRPr>
            </a:lvl1pPr>
            <a:lvl2pPr marL="914400" lvl="1" indent="-228600" algn="l" rtl="0">
              <a:spcBef>
                <a:spcPts val="0"/>
              </a:spcBef>
              <a:spcAft>
                <a:spcPts val="0"/>
              </a:spcAft>
              <a:buClr>
                <a:schemeClr val="dk1"/>
              </a:buClr>
              <a:buSzPts val="1500"/>
              <a:buNone/>
              <a:defRPr sz="1500">
                <a:solidFill>
                  <a:schemeClr val="dk1"/>
                </a:solidFill>
              </a:defRPr>
            </a:lvl2pPr>
            <a:lvl3pPr marL="1371600" lvl="2" indent="-228600" algn="l" rtl="0">
              <a:spcBef>
                <a:spcPts val="0"/>
              </a:spcBef>
              <a:spcAft>
                <a:spcPts val="0"/>
              </a:spcAft>
              <a:buClr>
                <a:schemeClr val="dk1"/>
              </a:buClr>
              <a:buSzPts val="1500"/>
              <a:buNone/>
              <a:defRPr sz="1500">
                <a:solidFill>
                  <a:schemeClr val="dk1"/>
                </a:solidFill>
              </a:defRPr>
            </a:lvl3pPr>
            <a:lvl4pPr marL="1828800" lvl="3" indent="-228600" algn="l" rtl="0">
              <a:spcBef>
                <a:spcPts val="0"/>
              </a:spcBef>
              <a:spcAft>
                <a:spcPts val="0"/>
              </a:spcAft>
              <a:buClr>
                <a:schemeClr val="dk1"/>
              </a:buClr>
              <a:buSzPts val="1500"/>
              <a:buNone/>
              <a:defRPr sz="1500">
                <a:solidFill>
                  <a:schemeClr val="dk1"/>
                </a:solidFill>
              </a:defRPr>
            </a:lvl4pPr>
            <a:lvl5pPr marL="2286000" lvl="4" indent="-228600" algn="l" rtl="0">
              <a:spcBef>
                <a:spcPts val="0"/>
              </a:spcBef>
              <a:spcAft>
                <a:spcPts val="0"/>
              </a:spcAft>
              <a:buClr>
                <a:schemeClr val="dk1"/>
              </a:buClr>
              <a:buSzPts val="1500"/>
              <a:buNone/>
              <a:defRPr sz="1500">
                <a:solidFill>
                  <a:schemeClr val="dk1"/>
                </a:solidFill>
              </a:defRPr>
            </a:lvl5pPr>
            <a:lvl6pPr marL="2743200" lvl="5" indent="-323850" algn="l" rtl="0">
              <a:spcBef>
                <a:spcPts val="0"/>
              </a:spcBef>
              <a:spcAft>
                <a:spcPts val="0"/>
              </a:spcAft>
              <a:buClr>
                <a:schemeClr val="dk1"/>
              </a:buClr>
              <a:buSzPts val="1500"/>
              <a:buChar char="•"/>
              <a:defRPr sz="1500">
                <a:solidFill>
                  <a:schemeClr val="dk1"/>
                </a:solidFill>
              </a:defRPr>
            </a:lvl6pPr>
            <a:lvl7pPr marL="3200400" lvl="6" indent="-323850" algn="l" rtl="0">
              <a:spcBef>
                <a:spcPts val="0"/>
              </a:spcBef>
              <a:spcAft>
                <a:spcPts val="0"/>
              </a:spcAft>
              <a:buClr>
                <a:schemeClr val="dk1"/>
              </a:buClr>
              <a:buSzPts val="1500"/>
              <a:buChar char="•"/>
              <a:defRPr sz="1500">
                <a:solidFill>
                  <a:schemeClr val="dk1"/>
                </a:solidFill>
              </a:defRPr>
            </a:lvl7pPr>
            <a:lvl8pPr marL="3657600" lvl="7" indent="-323850" algn="l" rtl="0">
              <a:spcBef>
                <a:spcPts val="0"/>
              </a:spcBef>
              <a:spcAft>
                <a:spcPts val="0"/>
              </a:spcAft>
              <a:buClr>
                <a:schemeClr val="dk1"/>
              </a:buClr>
              <a:buSzPts val="1500"/>
              <a:buChar char="•"/>
              <a:defRPr sz="1500">
                <a:solidFill>
                  <a:schemeClr val="dk1"/>
                </a:solidFill>
              </a:defRPr>
            </a:lvl8pPr>
            <a:lvl9pPr marL="4114800" lvl="8" indent="-323850" algn="l" rtl="0">
              <a:spcBef>
                <a:spcPts val="0"/>
              </a:spcBef>
              <a:spcAft>
                <a:spcPts val="0"/>
              </a:spcAft>
              <a:buClr>
                <a:schemeClr val="dk1"/>
              </a:buClr>
              <a:buSzPts val="1500"/>
              <a:buChar char="•"/>
              <a:defRPr sz="1500">
                <a:solidFill>
                  <a:schemeClr val="dk1"/>
                </a:solidFill>
              </a:defRPr>
            </a:lvl9pPr>
          </a:lstStyle>
          <a:p>
            <a:endParaRPr/>
          </a:p>
        </p:txBody>
      </p:sp>
      <p:sp>
        <p:nvSpPr>
          <p:cNvPr id="118" name="Google Shape;118;p24"/>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Clr>
                <a:schemeClr val="dk1"/>
              </a:buClr>
              <a:buSzPts val="1500"/>
              <a:buNone/>
              <a:defRPr sz="1500">
                <a:solidFill>
                  <a:schemeClr val="dk1"/>
                </a:solidFill>
              </a:defRPr>
            </a:lvl1pPr>
            <a:lvl2pPr marL="914400" lvl="1" indent="-228600" algn="l" rtl="0">
              <a:spcBef>
                <a:spcPts val="0"/>
              </a:spcBef>
              <a:spcAft>
                <a:spcPts val="0"/>
              </a:spcAft>
              <a:buClr>
                <a:schemeClr val="dk1"/>
              </a:buClr>
              <a:buSzPts val="1500"/>
              <a:buNone/>
              <a:defRPr sz="1500">
                <a:solidFill>
                  <a:schemeClr val="dk1"/>
                </a:solidFill>
              </a:defRPr>
            </a:lvl2pPr>
            <a:lvl3pPr marL="1371600" lvl="2" indent="-228600" algn="l" rtl="0">
              <a:spcBef>
                <a:spcPts val="0"/>
              </a:spcBef>
              <a:spcAft>
                <a:spcPts val="0"/>
              </a:spcAft>
              <a:buClr>
                <a:schemeClr val="dk1"/>
              </a:buClr>
              <a:buSzPts val="1500"/>
              <a:buNone/>
              <a:defRPr sz="1500">
                <a:solidFill>
                  <a:schemeClr val="dk1"/>
                </a:solidFill>
              </a:defRPr>
            </a:lvl3pPr>
            <a:lvl4pPr marL="1828800" lvl="3" indent="-228600" algn="l" rtl="0">
              <a:spcBef>
                <a:spcPts val="0"/>
              </a:spcBef>
              <a:spcAft>
                <a:spcPts val="0"/>
              </a:spcAft>
              <a:buClr>
                <a:schemeClr val="dk1"/>
              </a:buClr>
              <a:buSzPts val="1500"/>
              <a:buNone/>
              <a:defRPr sz="1500">
                <a:solidFill>
                  <a:schemeClr val="dk1"/>
                </a:solidFill>
              </a:defRPr>
            </a:lvl4pPr>
            <a:lvl5pPr marL="2286000" lvl="4" indent="-228600" algn="l" rtl="0">
              <a:spcBef>
                <a:spcPts val="0"/>
              </a:spcBef>
              <a:spcAft>
                <a:spcPts val="0"/>
              </a:spcAft>
              <a:buClr>
                <a:schemeClr val="dk1"/>
              </a:buClr>
              <a:buSzPts val="1500"/>
              <a:buNone/>
              <a:defRPr sz="1500">
                <a:solidFill>
                  <a:schemeClr val="dk1"/>
                </a:solidFill>
              </a:defRPr>
            </a:lvl5pPr>
            <a:lvl6pPr marL="2743200" lvl="5" indent="-323850" algn="l" rtl="0">
              <a:spcBef>
                <a:spcPts val="0"/>
              </a:spcBef>
              <a:spcAft>
                <a:spcPts val="0"/>
              </a:spcAft>
              <a:buClr>
                <a:schemeClr val="dk1"/>
              </a:buClr>
              <a:buSzPts val="1500"/>
              <a:buChar char="•"/>
              <a:defRPr sz="1500">
                <a:solidFill>
                  <a:schemeClr val="dk1"/>
                </a:solidFill>
              </a:defRPr>
            </a:lvl6pPr>
            <a:lvl7pPr marL="3200400" lvl="6" indent="-323850" algn="l" rtl="0">
              <a:spcBef>
                <a:spcPts val="0"/>
              </a:spcBef>
              <a:spcAft>
                <a:spcPts val="0"/>
              </a:spcAft>
              <a:buClr>
                <a:schemeClr val="dk1"/>
              </a:buClr>
              <a:buSzPts val="1500"/>
              <a:buChar char="•"/>
              <a:defRPr sz="1500">
                <a:solidFill>
                  <a:schemeClr val="dk1"/>
                </a:solidFill>
              </a:defRPr>
            </a:lvl7pPr>
            <a:lvl8pPr marL="3657600" lvl="7" indent="-323850" algn="l" rtl="0">
              <a:spcBef>
                <a:spcPts val="0"/>
              </a:spcBef>
              <a:spcAft>
                <a:spcPts val="0"/>
              </a:spcAft>
              <a:buClr>
                <a:schemeClr val="dk1"/>
              </a:buClr>
              <a:buSzPts val="1500"/>
              <a:buChar char="•"/>
              <a:defRPr sz="1500">
                <a:solidFill>
                  <a:schemeClr val="dk1"/>
                </a:solidFill>
              </a:defRPr>
            </a:lvl8pPr>
            <a:lvl9pPr marL="4114800" lvl="8" indent="-323850" algn="l" rtl="0">
              <a:spcBef>
                <a:spcPts val="0"/>
              </a:spcBef>
              <a:spcAft>
                <a:spcPts val="0"/>
              </a:spcAft>
              <a:buClr>
                <a:schemeClr val="dk1"/>
              </a:buClr>
              <a:buSzPts val="1500"/>
              <a:buChar char="•"/>
              <a:defRPr sz="1500">
                <a:solidFill>
                  <a:schemeClr val="dk1"/>
                </a:solidFill>
              </a:defRPr>
            </a:lvl9pPr>
          </a:lstStyle>
          <a:p>
            <a:endParaRPr/>
          </a:p>
        </p:txBody>
      </p:sp>
      <p:sp>
        <p:nvSpPr>
          <p:cNvPr id="119" name="Google Shape;119;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22" name="Google Shape;122;p25"/>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6" name="Google Shape;126;p25"/>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7" name="Google Shape;12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30" name="Google Shape;130;p26"/>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33" name="Google Shape;133;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136" name="Google Shape;136;p27"/>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137" name="Google Shape;137;p27"/>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38" name="Google Shape;138;p27"/>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1" name="Google Shape;141;p28"/>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rtl="0">
              <a:lnSpc>
                <a:spcPct val="90000"/>
              </a:lnSpc>
              <a:spcBef>
                <a:spcPts val="0"/>
              </a:spcBef>
              <a:spcAft>
                <a:spcPts val="0"/>
              </a:spcAft>
              <a:buClr>
                <a:schemeClr val="lt1"/>
              </a:buClr>
              <a:buSzPts val="2000"/>
              <a:buNone/>
              <a:defRPr sz="2000">
                <a:solidFill>
                  <a:schemeClr val="lt1"/>
                </a:solidFill>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pic>
        <p:nvPicPr>
          <p:cNvPr id="142" name="Google Shape;142;p28"/>
          <p:cNvPicPr preferRelativeResize="0"/>
          <p:nvPr/>
        </p:nvPicPr>
        <p:blipFill>
          <a:blip r:embed="rId2">
            <a:alphaModFix/>
          </a:blip>
          <a:stretch>
            <a:fillRect/>
          </a:stretch>
        </p:blipFill>
        <p:spPr>
          <a:xfrm>
            <a:off x="948098" y="937700"/>
            <a:ext cx="7247804" cy="459267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43"/>
        <p:cNvGrpSpPr/>
        <p:nvPr/>
      </p:nvGrpSpPr>
      <p:grpSpPr>
        <a:xfrm>
          <a:off x="0" y="0"/>
          <a:ext cx="0" cy="0"/>
          <a:chOff x="0" y="0"/>
          <a:chExt cx="0" cy="0"/>
        </a:xfrm>
      </p:grpSpPr>
      <p:sp>
        <p:nvSpPr>
          <p:cNvPr id="144" name="Google Shape;144;p2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5" name="Google Shape;145;p29"/>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146" name="Google Shape;146;p29"/>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47" name="Google Shape;147;p29"/>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48" name="Google Shape;148;p29"/>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9"/>
          <p:cNvPicPr preferRelativeResize="0"/>
          <p:nvPr/>
        </p:nvPicPr>
        <p:blipFill>
          <a:blip r:embed="rId2">
            <a:alphaModFix/>
          </a:blip>
          <a:stretch>
            <a:fillRect/>
          </a:stretch>
        </p:blipFill>
        <p:spPr>
          <a:xfrm>
            <a:off x="4800975" y="549550"/>
            <a:ext cx="3676650" cy="745032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52" name="Google Shape;152;p30"/>
          <p:cNvGrpSpPr/>
          <p:nvPr/>
        </p:nvGrpSpPr>
        <p:grpSpPr>
          <a:xfrm>
            <a:off x="3500202" y="-104619"/>
            <a:ext cx="5769350" cy="5951747"/>
            <a:chOff x="3458352" y="512656"/>
            <a:chExt cx="5769350" cy="5951747"/>
          </a:xfrm>
        </p:grpSpPr>
        <p:pic>
          <p:nvPicPr>
            <p:cNvPr id="153" name="Google Shape;153;p30"/>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54" name="Google Shape;154;p30"/>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55" name="Google Shape;155;p30"/>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30"/>
          <p:cNvPicPr preferRelativeResize="0"/>
          <p:nvPr/>
        </p:nvPicPr>
        <p:blipFill>
          <a:blip r:embed="rId3">
            <a:alphaModFix/>
          </a:blip>
          <a:stretch>
            <a:fillRect/>
          </a:stretch>
        </p:blipFill>
        <p:spPr>
          <a:xfrm>
            <a:off x="9305354" y="4458500"/>
            <a:ext cx="1338247" cy="2909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59"/>
        <p:cNvGrpSpPr/>
        <p:nvPr/>
      </p:nvGrpSpPr>
      <p:grpSpPr>
        <a:xfrm>
          <a:off x="0" y="0"/>
          <a:ext cx="0" cy="0"/>
          <a:chOff x="0" y="0"/>
          <a:chExt cx="0" cy="0"/>
        </a:xfrm>
      </p:grpSpPr>
      <p:grpSp>
        <p:nvGrpSpPr>
          <p:cNvPr id="160" name="Google Shape;160;p31"/>
          <p:cNvGrpSpPr/>
          <p:nvPr/>
        </p:nvGrpSpPr>
        <p:grpSpPr>
          <a:xfrm>
            <a:off x="3500202" y="-104619"/>
            <a:ext cx="5769350" cy="5951747"/>
            <a:chOff x="3458352" y="512656"/>
            <a:chExt cx="5769350" cy="5951747"/>
          </a:xfrm>
        </p:grpSpPr>
        <p:pic>
          <p:nvPicPr>
            <p:cNvPr id="161" name="Google Shape;161;p31"/>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62" name="Google Shape;162;p31"/>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63" name="Google Shape;163;p31"/>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sp>
        <p:nvSpPr>
          <p:cNvPr id="164" name="Google Shape;164;p31"/>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1"/>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1"/>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31"/>
          <p:cNvPicPr preferRelativeResize="0"/>
          <p:nvPr/>
        </p:nvPicPr>
        <p:blipFill>
          <a:blip r:embed="rId3">
            <a:alphaModFix/>
          </a:blip>
          <a:stretch>
            <a:fillRect/>
          </a:stretch>
        </p:blipFill>
        <p:spPr>
          <a:xfrm>
            <a:off x="9305354" y="4458500"/>
            <a:ext cx="1338247" cy="290925"/>
          </a:xfrm>
          <a:prstGeom prst="rect">
            <a:avLst/>
          </a:prstGeom>
          <a:noFill/>
          <a:ln>
            <a:noFill/>
          </a:ln>
        </p:spPr>
      </p:pic>
      <p:sp>
        <p:nvSpPr>
          <p:cNvPr id="168" name="Google Shape;16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71" name="Google Shape;171;p32"/>
          <p:cNvGrpSpPr/>
          <p:nvPr/>
        </p:nvGrpSpPr>
        <p:grpSpPr>
          <a:xfrm>
            <a:off x="4870456" y="830752"/>
            <a:ext cx="4589518" cy="4887574"/>
            <a:chOff x="3458352" y="512656"/>
            <a:chExt cx="5769350" cy="5951747"/>
          </a:xfrm>
        </p:grpSpPr>
        <p:pic>
          <p:nvPicPr>
            <p:cNvPr id="172" name="Google Shape;172;p32"/>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73" name="Google Shape;173;p32"/>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74" name="Google Shape;174;p3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32"/>
          <p:cNvPicPr preferRelativeResize="0"/>
          <p:nvPr/>
        </p:nvPicPr>
        <p:blipFill>
          <a:blip r:embed="rId3">
            <a:alphaModFix/>
          </a:blip>
          <a:stretch>
            <a:fillRect/>
          </a:stretch>
        </p:blipFill>
        <p:spPr>
          <a:xfrm>
            <a:off x="9533954" y="4458500"/>
            <a:ext cx="1338247" cy="2909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5"/>
        <p:cNvGrpSpPr/>
        <p:nvPr/>
      </p:nvGrpSpPr>
      <p:grpSpPr>
        <a:xfrm>
          <a:off x="0" y="0"/>
          <a:ext cx="0" cy="0"/>
          <a:chOff x="0" y="0"/>
          <a:chExt cx="0" cy="0"/>
        </a:xfrm>
      </p:grpSpPr>
      <p:sp>
        <p:nvSpPr>
          <p:cNvPr id="56" name="Google Shape;5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80" name="Google Shape;180;p33"/>
          <p:cNvGrpSpPr/>
          <p:nvPr/>
        </p:nvGrpSpPr>
        <p:grpSpPr>
          <a:xfrm>
            <a:off x="4870456" y="830752"/>
            <a:ext cx="4589518" cy="4887574"/>
            <a:chOff x="3458352" y="512656"/>
            <a:chExt cx="5769350" cy="5951747"/>
          </a:xfrm>
        </p:grpSpPr>
        <p:pic>
          <p:nvPicPr>
            <p:cNvPr id="181" name="Google Shape;181;p33"/>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82" name="Google Shape;182;p33"/>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83" name="Google Shape;183;p33"/>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33"/>
          <p:cNvPicPr preferRelativeResize="0"/>
          <p:nvPr/>
        </p:nvPicPr>
        <p:blipFill>
          <a:blip r:embed="rId3">
            <a:alphaModFix/>
          </a:blip>
          <a:stretch>
            <a:fillRect/>
          </a:stretch>
        </p:blipFill>
        <p:spPr>
          <a:xfrm>
            <a:off x="7400354" y="4458500"/>
            <a:ext cx="1338247" cy="290925"/>
          </a:xfrm>
          <a:prstGeom prst="rect">
            <a:avLst/>
          </a:prstGeom>
          <a:noFill/>
          <a:ln>
            <a:noFill/>
          </a:ln>
        </p:spPr>
      </p:pic>
      <p:sp>
        <p:nvSpPr>
          <p:cNvPr id="187" name="Google Shape;18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188"/>
        <p:cNvGrpSpPr/>
        <p:nvPr/>
      </p:nvGrpSpPr>
      <p:grpSpPr>
        <a:xfrm>
          <a:off x="0" y="0"/>
          <a:ext cx="0" cy="0"/>
          <a:chOff x="0" y="0"/>
          <a:chExt cx="0" cy="0"/>
        </a:xfrm>
      </p:grpSpPr>
      <p:sp>
        <p:nvSpPr>
          <p:cNvPr id="189" name="Google Shape;189;p34"/>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91" name="Google Shape;191;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92" name="Google Shape;192;p34"/>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 name="Google Shape;193;p34"/>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4"/>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4"/>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4"/>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98"/>
        <p:cNvGrpSpPr/>
        <p:nvPr/>
      </p:nvGrpSpPr>
      <p:grpSpPr>
        <a:xfrm>
          <a:off x="0" y="0"/>
          <a:ext cx="0" cy="0"/>
          <a:chOff x="0" y="0"/>
          <a:chExt cx="0" cy="0"/>
        </a:xfrm>
      </p:grpSpPr>
      <p:sp>
        <p:nvSpPr>
          <p:cNvPr id="199" name="Google Shape;199;p35"/>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01" name="Google Shape;201;p35"/>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202" name="Google Shape;202;p35"/>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 name="Google Shape;203;p35"/>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208"/>
        <p:cNvGrpSpPr/>
        <p:nvPr/>
      </p:nvGrpSpPr>
      <p:grpSpPr>
        <a:xfrm>
          <a:off x="0" y="0"/>
          <a:ext cx="0" cy="0"/>
          <a:chOff x="0" y="0"/>
          <a:chExt cx="0" cy="0"/>
        </a:xfrm>
      </p:grpSpPr>
      <p:pic>
        <p:nvPicPr>
          <p:cNvPr id="209" name="Google Shape;209;p36"/>
          <p:cNvPicPr preferRelativeResize="0"/>
          <p:nvPr/>
        </p:nvPicPr>
        <p:blipFill>
          <a:blip r:embed="rId2">
            <a:alphaModFix/>
          </a:blip>
          <a:stretch>
            <a:fillRect/>
          </a:stretch>
        </p:blipFill>
        <p:spPr>
          <a:xfrm>
            <a:off x="0" y="-500"/>
            <a:ext cx="9143995" cy="5144492"/>
          </a:xfrm>
          <a:prstGeom prst="rect">
            <a:avLst/>
          </a:prstGeom>
          <a:noFill/>
          <a:ln>
            <a:noFill/>
          </a:ln>
        </p:spPr>
      </p:pic>
      <p:pic>
        <p:nvPicPr>
          <p:cNvPr id="210" name="Google Shape;210;p36"/>
          <p:cNvPicPr preferRelativeResize="0"/>
          <p:nvPr/>
        </p:nvPicPr>
        <p:blipFill>
          <a:blip r:embed="rId3">
            <a:alphaModFix amt="64000"/>
          </a:blip>
          <a:stretch>
            <a:fillRect/>
          </a:stretch>
        </p:blipFill>
        <p:spPr>
          <a:xfrm>
            <a:off x="2887524" y="1440500"/>
            <a:ext cx="7480522" cy="3703001"/>
          </a:xfrm>
          <a:prstGeom prst="rect">
            <a:avLst/>
          </a:prstGeom>
          <a:noFill/>
          <a:ln>
            <a:noFill/>
          </a:ln>
        </p:spPr>
      </p:pic>
      <p:pic>
        <p:nvPicPr>
          <p:cNvPr id="211" name="Google Shape;211;p36"/>
          <p:cNvPicPr preferRelativeResize="0"/>
          <p:nvPr/>
        </p:nvPicPr>
        <p:blipFill>
          <a:blip r:embed="rId4">
            <a:alphaModFix amt="29000"/>
          </a:blip>
          <a:stretch>
            <a:fillRect/>
          </a:stretch>
        </p:blipFill>
        <p:spPr>
          <a:xfrm>
            <a:off x="590499" y="915528"/>
            <a:ext cx="690676" cy="524975"/>
          </a:xfrm>
          <a:prstGeom prst="rect">
            <a:avLst/>
          </a:prstGeom>
          <a:noFill/>
          <a:ln>
            <a:noFill/>
          </a:ln>
        </p:spPr>
      </p:pic>
      <p:sp>
        <p:nvSpPr>
          <p:cNvPr id="212" name="Google Shape;212;p36"/>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6"/>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6"/>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6"/>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rtl="0">
              <a:lnSpc>
                <a:spcPct val="90000"/>
              </a:lnSpc>
              <a:spcBef>
                <a:spcPts val="0"/>
              </a:spcBef>
              <a:spcAft>
                <a:spcPts val="0"/>
              </a:spcAft>
              <a:buClr>
                <a:schemeClr val="lt1"/>
              </a:buClr>
              <a:buSzPts val="3000"/>
              <a:buNone/>
              <a:defRPr sz="3000">
                <a:solidFill>
                  <a:schemeClr val="lt1"/>
                </a:solidFill>
              </a:defRPr>
            </a:lvl1pPr>
            <a:lvl2pPr lvl="1" algn="l" rtl="0">
              <a:spcBef>
                <a:spcPts val="0"/>
              </a:spcBef>
              <a:spcAft>
                <a:spcPts val="0"/>
              </a:spcAft>
              <a:buSzPts val="3400"/>
              <a:buNone/>
              <a:defRPr sz="3400"/>
            </a:lvl2pPr>
            <a:lvl3pPr lvl="2" algn="l" rtl="0">
              <a:spcBef>
                <a:spcPts val="0"/>
              </a:spcBef>
              <a:spcAft>
                <a:spcPts val="0"/>
              </a:spcAft>
              <a:buSzPts val="3400"/>
              <a:buNone/>
              <a:defRPr sz="3400"/>
            </a:lvl3pPr>
            <a:lvl4pPr lvl="3" algn="l" rtl="0">
              <a:spcBef>
                <a:spcPts val="0"/>
              </a:spcBef>
              <a:spcAft>
                <a:spcPts val="0"/>
              </a:spcAft>
              <a:buSzPts val="3400"/>
              <a:buNone/>
              <a:defRPr sz="3400"/>
            </a:lvl4pPr>
            <a:lvl5pPr lvl="4" algn="l" rtl="0">
              <a:spcBef>
                <a:spcPts val="0"/>
              </a:spcBef>
              <a:spcAft>
                <a:spcPts val="0"/>
              </a:spcAft>
              <a:buSzPts val="3400"/>
              <a:buNone/>
              <a:defRPr sz="3400"/>
            </a:lvl5pPr>
            <a:lvl6pPr lvl="5" algn="l" rtl="0">
              <a:spcBef>
                <a:spcPts val="0"/>
              </a:spcBef>
              <a:spcAft>
                <a:spcPts val="0"/>
              </a:spcAft>
              <a:buSzPts val="3400"/>
              <a:buNone/>
              <a:defRPr sz="3400"/>
            </a:lvl6pPr>
            <a:lvl7pPr lvl="6" algn="l" rtl="0">
              <a:spcBef>
                <a:spcPts val="0"/>
              </a:spcBef>
              <a:spcAft>
                <a:spcPts val="0"/>
              </a:spcAft>
              <a:buSzPts val="3400"/>
              <a:buNone/>
              <a:defRPr sz="3400"/>
            </a:lvl7pPr>
            <a:lvl8pPr lvl="7" algn="l" rtl="0">
              <a:spcBef>
                <a:spcPts val="0"/>
              </a:spcBef>
              <a:spcAft>
                <a:spcPts val="0"/>
              </a:spcAft>
              <a:buSzPts val="3400"/>
              <a:buNone/>
              <a:defRPr sz="3400"/>
            </a:lvl8pPr>
            <a:lvl9pPr lvl="8" algn="l" rtl="0">
              <a:spcBef>
                <a:spcPts val="0"/>
              </a:spcBef>
              <a:spcAft>
                <a:spcPts val="0"/>
              </a:spcAft>
              <a:buSzPts val="3400"/>
              <a:buNone/>
              <a:defRPr sz="3400"/>
            </a:lvl9pPr>
          </a:lstStyle>
          <a:p>
            <a:endParaRPr/>
          </a:p>
        </p:txBody>
      </p:sp>
      <p:sp>
        <p:nvSpPr>
          <p:cNvPr id="216" name="Google Shape;21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311700" y="445025"/>
            <a:ext cx="8520600" cy="572700"/>
          </a:xfrm>
          <a:prstGeom prst="rect">
            <a:avLst/>
          </a:prstGeom>
        </p:spPr>
        <p:txBody>
          <a:bodyPr spcFirstLastPara="1" wrap="square" lIns="91400" tIns="91400" rIns="91400" bIns="91400" anchor="b" anchorCtr="0">
            <a:noAutofit/>
          </a:bodyPr>
          <a:lstStyle>
            <a:lvl1pPr lvl="0" rtl="0">
              <a:spcBef>
                <a:spcPts val="0"/>
              </a:spcBef>
              <a:spcAft>
                <a:spcPts val="0"/>
              </a:spcAft>
              <a:buSzPts val="3000"/>
              <a:buNone/>
              <a:defRPr sz="3000"/>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a:endParaRPr/>
          </a:p>
        </p:txBody>
      </p:sp>
      <p:sp>
        <p:nvSpPr>
          <p:cNvPr id="219" name="Google Shape;219;p37"/>
          <p:cNvSpPr txBox="1">
            <a:spLocks noGrp="1"/>
          </p:cNvSpPr>
          <p:nvPr>
            <p:ph type="body" idx="1"/>
          </p:nvPr>
        </p:nvSpPr>
        <p:spPr>
          <a:xfrm>
            <a:off x="311700" y="1152475"/>
            <a:ext cx="8520600" cy="3416400"/>
          </a:xfrm>
          <a:prstGeom prst="rect">
            <a:avLst/>
          </a:prstGeom>
        </p:spPr>
        <p:txBody>
          <a:bodyPr spcFirstLastPara="1" wrap="square" lIns="91400" tIns="91400" rIns="91400" bIns="91400" anchor="t" anchorCtr="0">
            <a:noAutofit/>
          </a:bodyPr>
          <a:lstStyle>
            <a:lvl1pPr marL="457200" lvl="0" indent="-228600" rtl="0">
              <a:spcBef>
                <a:spcPts val="0"/>
              </a:spcBef>
              <a:spcAft>
                <a:spcPts val="0"/>
              </a:spcAft>
              <a:buSzPts val="1500"/>
              <a:buNone/>
              <a:defRPr sz="1500"/>
            </a:lvl1pPr>
            <a:lvl2pPr marL="914400" lvl="1" indent="-228600" rtl="0">
              <a:spcBef>
                <a:spcPts val="0"/>
              </a:spcBef>
              <a:spcAft>
                <a:spcPts val="0"/>
              </a:spcAft>
              <a:buSzPts val="1500"/>
              <a:buNone/>
              <a:defRPr sz="1500"/>
            </a:lvl2pPr>
            <a:lvl3pPr marL="1371600" lvl="2" indent="-228600" rtl="0">
              <a:spcBef>
                <a:spcPts val="0"/>
              </a:spcBef>
              <a:spcAft>
                <a:spcPts val="0"/>
              </a:spcAft>
              <a:buSzPts val="1500"/>
              <a:buNone/>
              <a:defRPr sz="1500"/>
            </a:lvl3pPr>
            <a:lvl4pPr marL="1828800" lvl="3" indent="-228600" rtl="0">
              <a:spcBef>
                <a:spcPts val="0"/>
              </a:spcBef>
              <a:spcAft>
                <a:spcPts val="0"/>
              </a:spcAft>
              <a:buSzPts val="1500"/>
              <a:buNone/>
              <a:defRPr sz="1500"/>
            </a:lvl4pPr>
            <a:lvl5pPr marL="2286000" lvl="4" indent="-228600" rtl="0">
              <a:spcBef>
                <a:spcPts val="0"/>
              </a:spcBef>
              <a:spcAft>
                <a:spcPts val="0"/>
              </a:spcAft>
              <a:buSzPts val="1500"/>
              <a:buNone/>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220" name="Google Shape;22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221"/>
        <p:cNvGrpSpPr/>
        <p:nvPr/>
      </p:nvGrpSpPr>
      <p:grpSpPr>
        <a:xfrm>
          <a:off x="0" y="0"/>
          <a:ext cx="0" cy="0"/>
          <a:chOff x="0" y="0"/>
          <a:chExt cx="0" cy="0"/>
        </a:xfrm>
      </p:grpSpPr>
      <p:sp>
        <p:nvSpPr>
          <p:cNvPr id="222" name="Google Shape;222;p38"/>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223"/>
        <p:cNvGrpSpPr/>
        <p:nvPr/>
      </p:nvGrpSpPr>
      <p:grpSpPr>
        <a:xfrm>
          <a:off x="0" y="0"/>
          <a:ext cx="0" cy="0"/>
          <a:chOff x="0" y="0"/>
          <a:chExt cx="0" cy="0"/>
        </a:xfrm>
      </p:grpSpPr>
      <p:sp>
        <p:nvSpPr>
          <p:cNvPr id="224" name="Google Shape;224;p39"/>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5" name="Google Shape;225;p39"/>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4070190" cy="51435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472501" y="1339200"/>
            <a:ext cx="3046676" cy="2465100"/>
          </a:xfrm>
          <a:prstGeom prst="rect">
            <a:avLst/>
          </a:prstGeom>
        </p:spPr>
        <p:txBody>
          <a:bodyPr anchor="ctr">
            <a:noAutofit/>
          </a:bodyPr>
          <a:lstStyle>
            <a:lvl1pPr>
              <a:defRPr sz="3300" b="0">
                <a:solidFill>
                  <a:srgbClr val="FFFFFF"/>
                </a:solidFill>
                <a:latin typeface="+mj-lt"/>
                <a:sym typeface="Trebuchet MS" panose="020B0603020202020204" pitchFamily="34" charset="0"/>
              </a:defRPr>
            </a:lvl1pPr>
          </a:lstStyle>
          <a:p>
            <a:r>
              <a:rPr lang="en-US"/>
              <a:t>Click to add title</a:t>
            </a:r>
          </a:p>
        </p:txBody>
      </p:sp>
      <p:sp>
        <p:nvSpPr>
          <p:cNvPr id="11" name="Date Placeholder 3"/>
          <p:cNvSpPr>
            <a:spLocks noGrp="1"/>
          </p:cNvSpPr>
          <p:nvPr>
            <p:ph type="dt" sz="half" idx="2"/>
          </p:nvPr>
        </p:nvSpPr>
        <p:spPr>
          <a:xfrm>
            <a:off x="7258051" y="4803777"/>
            <a:ext cx="1111538"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a:p>
        </p:txBody>
      </p:sp>
      <p:sp>
        <p:nvSpPr>
          <p:cNvPr id="16" name="TextBox 15"/>
          <p:cNvSpPr txBox="1"/>
          <p:nvPr userDrawn="1"/>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2022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2683544" y="2562225"/>
            <a:ext cx="2021000" cy="2581275"/>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360274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7258051" y="4803777"/>
            <a:ext cx="1111538"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47" name="Title 1"/>
          <p:cNvSpPr>
            <a:spLocks noGrp="1"/>
          </p:cNvSpPr>
          <p:nvPr>
            <p:ph type="title" hasCustomPrompt="1"/>
          </p:nvPr>
        </p:nvSpPr>
        <p:spPr bwMode="blackWhite">
          <a:xfrm>
            <a:off x="472500" y="2870100"/>
            <a:ext cx="8202600" cy="1530900"/>
          </a:xfrm>
        </p:spPr>
        <p:txBody>
          <a:bodyPr anchor="t">
            <a:noAutofit/>
          </a:bodyPr>
          <a:lstStyle>
            <a:lvl1pPr>
              <a:defRPr sz="4050">
                <a:solidFill>
                  <a:schemeClr val="bg1"/>
                </a:solidFill>
                <a:latin typeface="+mj-lt"/>
                <a:sym typeface="Trebuchet MS" panose="020B0603020202020204" pitchFamily="34" charset="0"/>
              </a:defRPr>
            </a:lvl1pPr>
          </a:lstStyle>
          <a:p>
            <a:r>
              <a:rPr lang="en-US"/>
              <a:t>Click to add big statement text</a:t>
            </a:r>
          </a:p>
        </p:txBody>
      </p:sp>
      <p:cxnSp>
        <p:nvCxnSpPr>
          <p:cNvPr id="148" name="Straight Connector 147"/>
          <p:cNvCxnSpPr/>
          <p:nvPr userDrawn="1"/>
        </p:nvCxnSpPr>
        <p:spPr bwMode="white">
          <a:xfrm>
            <a:off x="464174" y="2760012"/>
            <a:ext cx="8682228"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427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2753302" y="0"/>
            <a:ext cx="312713" cy="5143500"/>
          </a:xfrm>
          <a:prstGeom prst="rect">
            <a:avLst/>
          </a:prstGeom>
        </p:spPr>
      </p:pic>
      <p:sp>
        <p:nvSpPr>
          <p:cNvPr id="11" name="Title 4"/>
          <p:cNvSpPr>
            <a:spLocks noGrp="1"/>
          </p:cNvSpPr>
          <p:nvPr>
            <p:ph type="title" hasCustomPrompt="1"/>
          </p:nvPr>
        </p:nvSpPr>
        <p:spPr>
          <a:xfrm>
            <a:off x="472500" y="2010827"/>
            <a:ext cx="2345911" cy="1121846"/>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a:t>Click to add title</a:t>
            </a:r>
          </a:p>
        </p:txBody>
      </p:sp>
      <p:sp>
        <p:nvSpPr>
          <p:cNvPr id="13" name="Rectangle 12"/>
          <p:cNvSpPr/>
          <p:nvPr userDrawn="1"/>
        </p:nvSpPr>
        <p:spPr bwMode="white">
          <a:xfrm>
            <a:off x="3060573" y="-982"/>
            <a:ext cx="6083428" cy="51444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16" name="Copyright"/>
          <p:cNvSpPr txBox="1"/>
          <p:nvPr userDrawn="1"/>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2022 by Boston Consulting Group. All rights reserved.</a:t>
            </a:r>
          </a:p>
        </p:txBody>
      </p:sp>
      <p:sp>
        <p:nvSpPr>
          <p:cNvPr id="12" name="Date Placeholder 1"/>
          <p:cNvSpPr>
            <a:spLocks noGrp="1"/>
          </p:cNvSpPr>
          <p:nvPr>
            <p:ph type="dt" sz="half" idx="29"/>
          </p:nvPr>
        </p:nvSpPr>
        <p:spPr>
          <a:xfrm>
            <a:off x="7258051" y="4803777"/>
            <a:ext cx="1111538"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extBox 14"/>
          <p:cNvSpPr txBox="1"/>
          <p:nvPr userDrawn="1"/>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7622737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258051" y="4803777"/>
            <a:ext cx="1111538" cy="115416"/>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p:cNvSpPr txBox="1"/>
          <p:nvPr userDrawn="1"/>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2022 by Boston Consulting Group. All rights reserved.</a:t>
            </a:r>
          </a:p>
        </p:txBody>
      </p:sp>
      <p:sp>
        <p:nvSpPr>
          <p:cNvPr id="5" name="Title 4"/>
          <p:cNvSpPr>
            <a:spLocks noGrp="1"/>
          </p:cNvSpPr>
          <p:nvPr>
            <p:ph type="title" hasCustomPrompt="1"/>
          </p:nvPr>
        </p:nvSpPr>
        <p:spPr>
          <a:xfrm>
            <a:off x="472500" y="467100"/>
            <a:ext cx="81999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1529928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6334679" cy="51435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7258051" y="4803777"/>
            <a:ext cx="1111538"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p:cNvSpPr txBox="1"/>
          <p:nvPr userDrawn="1"/>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solidFill>
                <a:latin typeface="+mn-lt"/>
                <a:sym typeface="Trebuchet MS" panose="020B0603020202020204" pitchFamily="34" charset="0"/>
              </a:rPr>
              <a:t>Copyright © 2022 by Boston Consulting Group. All rights reserved.</a:t>
            </a:r>
          </a:p>
        </p:txBody>
      </p:sp>
      <p:sp>
        <p:nvSpPr>
          <p:cNvPr id="15" name="TextBox 14"/>
          <p:cNvSpPr txBox="1"/>
          <p:nvPr userDrawn="1"/>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472500" y="467100"/>
            <a:ext cx="46926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n-US"/>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7754" y="2692204"/>
            <a:ext cx="1023938" cy="253722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8510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3066234" cy="51435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472500" y="2073153"/>
            <a:ext cx="1858979" cy="985733"/>
          </a:xfrm>
        </p:spPr>
        <p:txBody>
          <a:bodyPr anchor="ctr" anchorCtr="0">
            <a:noAutofit/>
          </a:bodyPr>
          <a:lstStyle>
            <a:lvl1pPr>
              <a:defRPr sz="2400" baseline="0">
                <a:solidFill>
                  <a:srgbClr val="FFFFFF"/>
                </a:solidFill>
                <a:latin typeface="+mj-lt"/>
              </a:defRPr>
            </a:lvl1pPr>
          </a:lstStyle>
          <a:p>
            <a:r>
              <a:rPr lang="en-US"/>
              <a:t>Click to add title</a:t>
            </a:r>
          </a:p>
        </p:txBody>
      </p:sp>
      <p:sp>
        <p:nvSpPr>
          <p:cNvPr id="13" name="Date Placeholder 3"/>
          <p:cNvSpPr>
            <a:spLocks noGrp="1"/>
          </p:cNvSpPr>
          <p:nvPr>
            <p:ph type="dt" sz="half" idx="2"/>
          </p:nvPr>
        </p:nvSpPr>
        <p:spPr>
          <a:xfrm>
            <a:off x="7258051" y="4803777"/>
            <a:ext cx="1111538"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2022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1630981" y="2552121"/>
            <a:ext cx="2021000" cy="2596309"/>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1730559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4070190" cy="51435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472501" y="1339200"/>
            <a:ext cx="3046676" cy="2465100"/>
          </a:xfrm>
          <a:prstGeom prst="rect">
            <a:avLst/>
          </a:prstGeom>
        </p:spPr>
        <p:txBody>
          <a:bodyPr anchor="ctr">
            <a:noAutofit/>
          </a:bodyPr>
          <a:lstStyle>
            <a:lvl1pPr>
              <a:defRPr sz="3300" b="0">
                <a:solidFill>
                  <a:srgbClr val="FFFFFF"/>
                </a:solidFill>
                <a:latin typeface="+mj-lt"/>
                <a:sym typeface="Trebuchet MS" panose="020B0603020202020204" pitchFamily="34" charset="0"/>
              </a:defRPr>
            </a:lvl1pPr>
          </a:lstStyle>
          <a:p>
            <a:r>
              <a:rPr lang="en-US"/>
              <a:t>Click to add title</a:t>
            </a:r>
          </a:p>
        </p:txBody>
      </p:sp>
      <p:sp>
        <p:nvSpPr>
          <p:cNvPr id="13" name="Date Placeholder 3"/>
          <p:cNvSpPr>
            <a:spLocks noGrp="1"/>
          </p:cNvSpPr>
          <p:nvPr>
            <p:ph type="dt" sz="half" idx="2"/>
          </p:nvPr>
        </p:nvSpPr>
        <p:spPr>
          <a:xfrm>
            <a:off x="7258051" y="4803777"/>
            <a:ext cx="1111538"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2022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2683544" y="2562225"/>
            <a:ext cx="2021000" cy="2581275"/>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3606661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2753302" y="0"/>
            <a:ext cx="312713" cy="5143500"/>
          </a:xfrm>
          <a:prstGeom prst="rect">
            <a:avLst/>
          </a:prstGeom>
        </p:spPr>
      </p:pic>
      <p:sp>
        <p:nvSpPr>
          <p:cNvPr id="24" name="Title 4"/>
          <p:cNvSpPr>
            <a:spLocks noGrp="1"/>
          </p:cNvSpPr>
          <p:nvPr>
            <p:ph type="title" hasCustomPrompt="1"/>
          </p:nvPr>
        </p:nvSpPr>
        <p:spPr>
          <a:xfrm>
            <a:off x="472500" y="2010827"/>
            <a:ext cx="2345911" cy="1121846"/>
          </a:xfrm>
          <a:prstGeom prst="rect">
            <a:avLst/>
          </a:prstGeom>
        </p:spPr>
        <p:txBody>
          <a:bodyPr anchor="ctr">
            <a:noAutofit/>
          </a:bodyPr>
          <a:lstStyle>
            <a:lvl1pPr>
              <a:defRPr sz="1800">
                <a:solidFill>
                  <a:schemeClr val="bg1"/>
                </a:solidFill>
                <a:latin typeface="+mj-lt"/>
                <a:sym typeface="Trebuchet MS" panose="020B0603020202020204" pitchFamily="34" charset="0"/>
              </a:defRPr>
            </a:lvl1pPr>
          </a:lstStyle>
          <a:p>
            <a:r>
              <a:rPr lang="en-US"/>
              <a:t>Click to add title</a:t>
            </a:r>
          </a:p>
        </p:txBody>
      </p:sp>
      <p:sp>
        <p:nvSpPr>
          <p:cNvPr id="26" name="Rectangle 25"/>
          <p:cNvSpPr/>
          <p:nvPr userDrawn="1"/>
        </p:nvSpPr>
        <p:spPr bwMode="ltGray">
          <a:xfrm>
            <a:off x="3060573" y="-982"/>
            <a:ext cx="6083428" cy="51444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7258051" y="4803777"/>
            <a:ext cx="1111538"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9" name="Copyright"/>
          <p:cNvSpPr txBox="1"/>
          <p:nvPr userDrawn="1"/>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2022 by Boston Consulting Group. All rights reserved.</a:t>
            </a:r>
          </a:p>
        </p:txBody>
      </p:sp>
      <p:sp>
        <p:nvSpPr>
          <p:cNvPr id="28" name="TextBox 27"/>
          <p:cNvSpPr txBox="1"/>
          <p:nvPr userDrawn="1"/>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5989294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5374205" y="0"/>
            <a:ext cx="312713" cy="5143500"/>
          </a:xfrm>
          <a:prstGeom prst="rect">
            <a:avLst/>
          </a:prstGeom>
        </p:spPr>
      </p:pic>
      <p:sp>
        <p:nvSpPr>
          <p:cNvPr id="13" name="Rectangle 12"/>
          <p:cNvSpPr/>
          <p:nvPr userDrawn="1"/>
        </p:nvSpPr>
        <p:spPr bwMode="white">
          <a:xfrm>
            <a:off x="0" y="0"/>
            <a:ext cx="537896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7258051" y="4803777"/>
            <a:ext cx="1111538"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Copyright"/>
          <p:cNvSpPr txBox="1"/>
          <p:nvPr userDrawn="1"/>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solidFill>
                <a:latin typeface="+mn-lt"/>
                <a:sym typeface="Trebuchet MS" panose="020B0603020202020204" pitchFamily="34" charset="0"/>
              </a:rPr>
              <a:t>Copyright © 2022 by Boston Consulting Group. All rights reserved.</a:t>
            </a:r>
          </a:p>
        </p:txBody>
      </p:sp>
      <p:sp>
        <p:nvSpPr>
          <p:cNvPr id="17" name="TextBox 16"/>
          <p:cNvSpPr txBox="1"/>
          <p:nvPr userDrawn="1"/>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472500" y="467100"/>
            <a:ext cx="46926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37633008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1 - Basic" type="tx">
  <p:cSld name="B1 - Basic">
    <p:spTree>
      <p:nvGrpSpPr>
        <p:cNvPr id="1" name="Shape 44"/>
        <p:cNvGrpSpPr/>
        <p:nvPr/>
      </p:nvGrpSpPr>
      <p:grpSpPr>
        <a:xfrm>
          <a:off x="0" y="0"/>
          <a:ext cx="0" cy="0"/>
          <a:chOff x="0" y="0"/>
          <a:chExt cx="0" cy="0"/>
        </a:xfrm>
      </p:grpSpPr>
      <p:sp>
        <p:nvSpPr>
          <p:cNvPr id="45" name="Google Shape;45;gc2c2b1796e_0_195"/>
          <p:cNvSpPr txBox="1">
            <a:spLocks noGrp="1"/>
          </p:cNvSpPr>
          <p:nvPr>
            <p:ph type="body" idx="1"/>
          </p:nvPr>
        </p:nvSpPr>
        <p:spPr>
          <a:xfrm>
            <a:off x="425637" y="822956"/>
            <a:ext cx="6787350" cy="328500"/>
          </a:xfrm>
          <a:prstGeom prst="rect">
            <a:avLst/>
          </a:prstGeom>
          <a:noFill/>
          <a:ln>
            <a:noFill/>
          </a:ln>
        </p:spPr>
        <p:txBody>
          <a:bodyPr spcFirstLastPara="1" wrap="square" lIns="0" tIns="0" rIns="0" bIns="0" anchor="t" anchorCtr="0">
            <a:noAutofit/>
          </a:bodyPr>
          <a:lstStyle>
            <a:lvl1pPr marL="342900" lvl="0" indent="-276225" algn="l" rtl="0">
              <a:lnSpc>
                <a:spcPct val="100000"/>
              </a:lnSpc>
              <a:spcBef>
                <a:spcPts val="0"/>
              </a:spcBef>
              <a:spcAft>
                <a:spcPts val="0"/>
              </a:spcAft>
              <a:buClr>
                <a:schemeClr val="dk1"/>
              </a:buClr>
              <a:buSzPts val="2200"/>
              <a:buChar char="●"/>
              <a:defRPr sz="1650">
                <a:solidFill>
                  <a:schemeClr val="dk1"/>
                </a:solidFill>
              </a:defRPr>
            </a:lvl1pPr>
            <a:lvl2pPr marL="685800" lvl="1" indent="-257175" algn="l" rtl="0">
              <a:lnSpc>
                <a:spcPct val="100000"/>
              </a:lnSpc>
              <a:spcBef>
                <a:spcPts val="1575"/>
              </a:spcBef>
              <a:spcAft>
                <a:spcPts val="0"/>
              </a:spcAft>
              <a:buSzPts val="1800"/>
              <a:buChar char="○"/>
              <a:defRPr/>
            </a:lvl2pPr>
            <a:lvl3pPr marL="1028700" lvl="2" indent="-247650" algn="l" rtl="0">
              <a:lnSpc>
                <a:spcPct val="100000"/>
              </a:lnSpc>
              <a:spcBef>
                <a:spcPts val="1575"/>
              </a:spcBef>
              <a:spcAft>
                <a:spcPts val="0"/>
              </a:spcAft>
              <a:buSzPts val="1600"/>
              <a:buChar char="■"/>
              <a:defRPr/>
            </a:lvl3pPr>
            <a:lvl4pPr marL="1371600" lvl="3" indent="-238125" algn="l" rtl="0">
              <a:lnSpc>
                <a:spcPct val="100000"/>
              </a:lnSpc>
              <a:spcBef>
                <a:spcPts val="1575"/>
              </a:spcBef>
              <a:spcAft>
                <a:spcPts val="0"/>
              </a:spcAft>
              <a:buSzPts val="1400"/>
              <a:buChar char="●"/>
              <a:defRPr/>
            </a:lvl4pPr>
            <a:lvl5pPr marL="1714500" lvl="4" indent="-266700" algn="l" rtl="0">
              <a:lnSpc>
                <a:spcPct val="100000"/>
              </a:lnSpc>
              <a:spcBef>
                <a:spcPts val="1575"/>
              </a:spcBef>
              <a:spcAft>
                <a:spcPts val="0"/>
              </a:spcAft>
              <a:buSzPts val="2000"/>
              <a:buChar char="○"/>
              <a:defRPr/>
            </a:lvl5pPr>
            <a:lvl6pPr marL="2057400" lvl="5" indent="-257175" algn="l" rtl="0">
              <a:lnSpc>
                <a:spcPct val="100000"/>
              </a:lnSpc>
              <a:spcBef>
                <a:spcPts val="1575"/>
              </a:spcBef>
              <a:spcAft>
                <a:spcPts val="0"/>
              </a:spcAft>
              <a:buSzPts val="1800"/>
              <a:buChar char="■"/>
              <a:defRPr/>
            </a:lvl6pPr>
            <a:lvl7pPr marL="2400300" lvl="6" indent="-247650" algn="l" rtl="0">
              <a:lnSpc>
                <a:spcPct val="100000"/>
              </a:lnSpc>
              <a:spcBef>
                <a:spcPts val="1575"/>
              </a:spcBef>
              <a:spcAft>
                <a:spcPts val="0"/>
              </a:spcAft>
              <a:buSzPts val="1600"/>
              <a:buChar char="●"/>
              <a:defRPr/>
            </a:lvl7pPr>
            <a:lvl8pPr marL="2743200" lvl="7" indent="-238125" algn="l" rtl="0">
              <a:lnSpc>
                <a:spcPct val="100000"/>
              </a:lnSpc>
              <a:spcBef>
                <a:spcPts val="1575"/>
              </a:spcBef>
              <a:spcAft>
                <a:spcPts val="0"/>
              </a:spcAft>
              <a:buSzPts val="1400"/>
              <a:buChar char="○"/>
              <a:defRPr/>
            </a:lvl8pPr>
            <a:lvl9pPr marL="3086100" lvl="8" indent="-228600" algn="l" rtl="0">
              <a:lnSpc>
                <a:spcPct val="100000"/>
              </a:lnSpc>
              <a:spcBef>
                <a:spcPts val="1575"/>
              </a:spcBef>
              <a:spcAft>
                <a:spcPts val="1575"/>
              </a:spcAft>
              <a:buSzPts val="1200"/>
              <a:buChar char="■"/>
              <a:defRPr/>
            </a:lvl9pPr>
          </a:lstStyle>
          <a:p>
            <a:endParaRPr/>
          </a:p>
        </p:txBody>
      </p:sp>
      <p:sp>
        <p:nvSpPr>
          <p:cNvPr id="46" name="Google Shape;46;gc2c2b1796e_0_195"/>
          <p:cNvSpPr txBox="1">
            <a:spLocks noGrp="1"/>
          </p:cNvSpPr>
          <p:nvPr>
            <p:ph type="title"/>
          </p:nvPr>
        </p:nvSpPr>
        <p:spPr>
          <a:xfrm>
            <a:off x="425637" y="48000"/>
            <a:ext cx="6653925" cy="74025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3000"/>
              <a:buNone/>
              <a:defRPr/>
            </a:lvl1pPr>
            <a:lvl2pPr lvl="1" algn="l" rtl="0">
              <a:lnSpc>
                <a:spcPct val="100000"/>
              </a:lnSpc>
              <a:spcBef>
                <a:spcPts val="0"/>
              </a:spcBef>
              <a:spcAft>
                <a:spcPts val="0"/>
              </a:spcAft>
              <a:buSzPts val="3700"/>
              <a:buNone/>
              <a:defRPr/>
            </a:lvl2pPr>
            <a:lvl3pPr lvl="2" algn="l" rtl="0">
              <a:lnSpc>
                <a:spcPct val="100000"/>
              </a:lnSpc>
              <a:spcBef>
                <a:spcPts val="0"/>
              </a:spcBef>
              <a:spcAft>
                <a:spcPts val="0"/>
              </a:spcAft>
              <a:buSzPts val="3700"/>
              <a:buNone/>
              <a:defRPr/>
            </a:lvl3pPr>
            <a:lvl4pPr lvl="3" algn="l" rtl="0">
              <a:lnSpc>
                <a:spcPct val="100000"/>
              </a:lnSpc>
              <a:spcBef>
                <a:spcPts val="0"/>
              </a:spcBef>
              <a:spcAft>
                <a:spcPts val="0"/>
              </a:spcAft>
              <a:buSzPts val="3700"/>
              <a:buNone/>
              <a:defRPr/>
            </a:lvl4pPr>
            <a:lvl5pPr lvl="4" algn="l" rtl="0">
              <a:lnSpc>
                <a:spcPct val="100000"/>
              </a:lnSpc>
              <a:spcBef>
                <a:spcPts val="0"/>
              </a:spcBef>
              <a:spcAft>
                <a:spcPts val="0"/>
              </a:spcAft>
              <a:buSzPts val="3700"/>
              <a:buNone/>
              <a:defRPr/>
            </a:lvl5pPr>
            <a:lvl6pPr lvl="5" algn="l" rtl="0">
              <a:lnSpc>
                <a:spcPct val="100000"/>
              </a:lnSpc>
              <a:spcBef>
                <a:spcPts val="0"/>
              </a:spcBef>
              <a:spcAft>
                <a:spcPts val="0"/>
              </a:spcAft>
              <a:buSzPts val="3700"/>
              <a:buNone/>
              <a:defRPr/>
            </a:lvl6pPr>
            <a:lvl7pPr lvl="6" algn="l" rtl="0">
              <a:lnSpc>
                <a:spcPct val="100000"/>
              </a:lnSpc>
              <a:spcBef>
                <a:spcPts val="0"/>
              </a:spcBef>
              <a:spcAft>
                <a:spcPts val="0"/>
              </a:spcAft>
              <a:buSzPts val="3700"/>
              <a:buNone/>
              <a:defRPr/>
            </a:lvl7pPr>
            <a:lvl8pPr lvl="7" algn="l" rtl="0">
              <a:lnSpc>
                <a:spcPct val="100000"/>
              </a:lnSpc>
              <a:spcBef>
                <a:spcPts val="0"/>
              </a:spcBef>
              <a:spcAft>
                <a:spcPts val="0"/>
              </a:spcAft>
              <a:buSzPts val="3700"/>
              <a:buNone/>
              <a:defRPr/>
            </a:lvl8pPr>
            <a:lvl9pPr lvl="8" algn="l" rtl="0">
              <a:lnSpc>
                <a:spcPct val="100000"/>
              </a:lnSpc>
              <a:spcBef>
                <a:spcPts val="0"/>
              </a:spcBef>
              <a:spcAft>
                <a:spcPts val="0"/>
              </a:spcAft>
              <a:buSzPts val="3700"/>
              <a:buNone/>
              <a:defRPr/>
            </a:lvl9pPr>
          </a:lstStyle>
          <a:p>
            <a:endParaRPr/>
          </a:p>
        </p:txBody>
      </p:sp>
      <p:sp>
        <p:nvSpPr>
          <p:cNvPr id="47" name="Google Shape;47;gc2c2b1796e_0_195"/>
          <p:cNvSpPr txBox="1">
            <a:spLocks noGrp="1"/>
          </p:cNvSpPr>
          <p:nvPr>
            <p:ph type="body" idx="2"/>
          </p:nvPr>
        </p:nvSpPr>
        <p:spPr>
          <a:xfrm>
            <a:off x="425637" y="1312781"/>
            <a:ext cx="8293050" cy="3347775"/>
          </a:xfrm>
          <a:prstGeom prst="rect">
            <a:avLst/>
          </a:prstGeom>
          <a:noFill/>
          <a:ln>
            <a:noFill/>
          </a:ln>
        </p:spPr>
        <p:txBody>
          <a:bodyPr spcFirstLastPara="1" wrap="square" lIns="0" tIns="0" rIns="0" bIns="0" anchor="t" anchorCtr="0">
            <a:noAutofit/>
          </a:bodyPr>
          <a:lstStyle>
            <a:lvl1pPr marL="342900" lvl="0" indent="-266700" algn="l" rtl="0">
              <a:lnSpc>
                <a:spcPct val="100000"/>
              </a:lnSpc>
              <a:spcBef>
                <a:spcPts val="0"/>
              </a:spcBef>
              <a:spcAft>
                <a:spcPts val="0"/>
              </a:spcAft>
              <a:buSzPts val="2000"/>
              <a:buChar char="●"/>
              <a:defRPr/>
            </a:lvl1pPr>
            <a:lvl2pPr marL="685800" lvl="1" indent="-257175" algn="l" rtl="0">
              <a:lnSpc>
                <a:spcPct val="100000"/>
              </a:lnSpc>
              <a:spcBef>
                <a:spcPts val="1575"/>
              </a:spcBef>
              <a:spcAft>
                <a:spcPts val="0"/>
              </a:spcAft>
              <a:buSzPts val="1800"/>
              <a:buChar char="○"/>
              <a:defRPr/>
            </a:lvl2pPr>
            <a:lvl3pPr marL="1028700" lvl="2" indent="-247650" algn="l" rtl="0">
              <a:lnSpc>
                <a:spcPct val="100000"/>
              </a:lnSpc>
              <a:spcBef>
                <a:spcPts val="1575"/>
              </a:spcBef>
              <a:spcAft>
                <a:spcPts val="0"/>
              </a:spcAft>
              <a:buSzPts val="1600"/>
              <a:buChar char="■"/>
              <a:defRPr/>
            </a:lvl3pPr>
            <a:lvl4pPr marL="1371600" lvl="3" indent="-238125" algn="l" rtl="0">
              <a:lnSpc>
                <a:spcPct val="100000"/>
              </a:lnSpc>
              <a:spcBef>
                <a:spcPts val="1575"/>
              </a:spcBef>
              <a:spcAft>
                <a:spcPts val="0"/>
              </a:spcAft>
              <a:buSzPts val="1400"/>
              <a:buChar char="●"/>
              <a:defRPr/>
            </a:lvl4pPr>
            <a:lvl5pPr marL="1714500" lvl="4" indent="-266700" algn="l" rtl="0">
              <a:lnSpc>
                <a:spcPct val="100000"/>
              </a:lnSpc>
              <a:spcBef>
                <a:spcPts val="1575"/>
              </a:spcBef>
              <a:spcAft>
                <a:spcPts val="0"/>
              </a:spcAft>
              <a:buSzPts val="2000"/>
              <a:buChar char="○"/>
              <a:defRPr/>
            </a:lvl5pPr>
            <a:lvl6pPr marL="2057400" lvl="5" indent="-257175" algn="l" rtl="0">
              <a:lnSpc>
                <a:spcPct val="100000"/>
              </a:lnSpc>
              <a:spcBef>
                <a:spcPts val="1575"/>
              </a:spcBef>
              <a:spcAft>
                <a:spcPts val="0"/>
              </a:spcAft>
              <a:buSzPts val="1800"/>
              <a:buChar char="■"/>
              <a:defRPr/>
            </a:lvl6pPr>
            <a:lvl7pPr marL="2400300" lvl="6" indent="-247650" algn="l" rtl="0">
              <a:lnSpc>
                <a:spcPct val="100000"/>
              </a:lnSpc>
              <a:spcBef>
                <a:spcPts val="1575"/>
              </a:spcBef>
              <a:spcAft>
                <a:spcPts val="0"/>
              </a:spcAft>
              <a:buSzPts val="1600"/>
              <a:buChar char="●"/>
              <a:defRPr/>
            </a:lvl7pPr>
            <a:lvl8pPr marL="2743200" lvl="7" indent="-238125" algn="l" rtl="0">
              <a:lnSpc>
                <a:spcPct val="100000"/>
              </a:lnSpc>
              <a:spcBef>
                <a:spcPts val="1575"/>
              </a:spcBef>
              <a:spcAft>
                <a:spcPts val="0"/>
              </a:spcAft>
              <a:buSzPts val="1400"/>
              <a:buChar char="○"/>
              <a:defRPr/>
            </a:lvl8pPr>
            <a:lvl9pPr marL="3086100" lvl="8" indent="-228600" algn="l" rtl="0">
              <a:lnSpc>
                <a:spcPct val="100000"/>
              </a:lnSpc>
              <a:spcBef>
                <a:spcPts val="1575"/>
              </a:spcBef>
              <a:spcAft>
                <a:spcPts val="1575"/>
              </a:spcAft>
              <a:buSzPts val="1200"/>
              <a:buChar char="■"/>
              <a:defRPr/>
            </a:lvl9pPr>
          </a:lstStyle>
          <a:p>
            <a:endParaRPr/>
          </a:p>
        </p:txBody>
      </p:sp>
      <p:sp>
        <p:nvSpPr>
          <p:cNvPr id="48" name="Google Shape;48;gc2c2b1796e_0_195"/>
          <p:cNvSpPr txBox="1">
            <a:spLocks noGrp="1"/>
          </p:cNvSpPr>
          <p:nvPr>
            <p:ph type="sldNum" idx="12"/>
          </p:nvPr>
        </p:nvSpPr>
        <p:spPr>
          <a:xfrm>
            <a:off x="8039130" y="4852894"/>
            <a:ext cx="686475" cy="2907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1pPr>
            <a:lvl2pPr marL="0" marR="0" lvl="1"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2pPr>
            <a:lvl3pPr marL="0" marR="0" lvl="2"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3pPr>
            <a:lvl4pPr marL="0" marR="0" lvl="3"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4pPr>
            <a:lvl5pPr marL="0" marR="0" lvl="4"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5pPr>
            <a:lvl6pPr marL="0" marR="0" lvl="5"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6pPr>
            <a:lvl7pPr marL="0" marR="0" lvl="6"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7pPr>
            <a:lvl8pPr marL="0" marR="0" lvl="7"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8pPr>
            <a:lvl9pPr marL="0" marR="0" lvl="8"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41885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p:nvSpPr>
        <p:spPr bwMode="white">
          <a:xfrm>
            <a:off x="0" y="0"/>
            <a:ext cx="4772660" cy="51435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472500" y="467100"/>
            <a:ext cx="3505235"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7258051" y="4803777"/>
            <a:ext cx="1111538"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a:p>
        </p:txBody>
      </p:sp>
      <p:sp>
        <p:nvSpPr>
          <p:cNvPr id="13" name="TextBox 12"/>
          <p:cNvSpPr txBox="1"/>
          <p:nvPr/>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9052" b="6867"/>
          <a:stretch/>
        </p:blipFill>
        <p:spPr>
          <a:xfrm rot="120000">
            <a:off x="3345129" y="2555853"/>
            <a:ext cx="2021000" cy="2592413"/>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412792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7" name="Copyright"/>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472500" y="467101"/>
            <a:ext cx="8200013" cy="2492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4823983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extLst>
    <p:ext uri="{DCECCB84-F9BA-43D5-87BE-67443E8EF086}">
      <p15:sldGuideLst xmlns:p15="http://schemas.microsoft.com/office/powerpoint/2012/main">
        <p15:guide id="1" orient="horz" pos="43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17"/>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7"/>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63" name="Google Shape;63;p17"/>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64" name="Google Shape;64;p17"/>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66"/>
        <p:cNvGrpSpPr/>
        <p:nvPr/>
      </p:nvGrpSpPr>
      <p:grpSpPr>
        <a:xfrm>
          <a:off x="0" y="0"/>
          <a:ext cx="0" cy="0"/>
          <a:chOff x="0" y="0"/>
          <a:chExt cx="0" cy="0"/>
        </a:xfrm>
      </p:grpSpPr>
      <p:sp>
        <p:nvSpPr>
          <p:cNvPr id="67" name="Google Shape;67;p18"/>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8"/>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0" name="Google Shape;70;p18"/>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kills content slide 1">
  <p:cSld name="TITLE_2_1_1">
    <p:bg>
      <p:bgPr>
        <a:solidFill>
          <a:srgbClr val="000000"/>
        </a:solidFill>
        <a:effectLst/>
      </p:bgPr>
    </p:bg>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4" name="Google Shape;74;p19"/>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9"/>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9"/>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9"/>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8" name="Google Shape;78;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1" name="Google Shape;81;p20"/>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0"/>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0"/>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chemeClr val="dk1"/>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85" name="Google Shape;85;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8" name="Google Shape;88;p21"/>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89" name="Google Shape;89;p21"/>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0" name="Google Shape;90;p21"/>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1" name="Google Shape;91;p21"/>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97" name="Google Shape;97;p22"/>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1" name="Google Shape;101;p22"/>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2" name="Google Shape;102;p22"/>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3" name="Google Shape;10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None/>
              <a:defRPr sz="5100" b="1" i="0" u="none" strike="noStrike" cap="none">
                <a:solidFill>
                  <a:srgbClr val="FFFFFF"/>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None/>
              <a:defRPr sz="2700" i="0" u="none" strike="noStrike" cap="none">
                <a:solidFill>
                  <a:srgbClr val="FFFFFF"/>
                </a:solidFill>
              </a:defRPr>
            </a:lvl1pPr>
            <a:lvl2pPr marL="914400" marR="0" lvl="1" indent="-228600" algn="ctr" rtl="0">
              <a:lnSpc>
                <a:spcPct val="100000"/>
              </a:lnSpc>
              <a:spcBef>
                <a:spcPts val="0"/>
              </a:spcBef>
              <a:spcAft>
                <a:spcPts val="0"/>
              </a:spcAft>
              <a:buClr>
                <a:srgbClr val="FFFFFF"/>
              </a:buClr>
              <a:buSzPts val="2700"/>
              <a:buNone/>
              <a:defRPr sz="2700" i="0" u="none" strike="noStrike" cap="none">
                <a:solidFill>
                  <a:srgbClr val="FFFFFF"/>
                </a:solidFill>
              </a:defRPr>
            </a:lvl2pPr>
            <a:lvl3pPr marL="1371600" marR="0" lvl="2" indent="-228600" algn="ctr" rtl="0">
              <a:lnSpc>
                <a:spcPct val="100000"/>
              </a:lnSpc>
              <a:spcBef>
                <a:spcPts val="0"/>
              </a:spcBef>
              <a:spcAft>
                <a:spcPts val="0"/>
              </a:spcAft>
              <a:buClr>
                <a:srgbClr val="FFFFFF"/>
              </a:buClr>
              <a:buSzPts val="2700"/>
              <a:buNone/>
              <a:defRPr sz="2700" i="0" u="none" strike="noStrike" cap="none">
                <a:solidFill>
                  <a:srgbClr val="FFFFFF"/>
                </a:solidFill>
              </a:defRPr>
            </a:lvl3pPr>
            <a:lvl4pPr marL="1828800" marR="0" lvl="3" indent="-228600" algn="ctr" rtl="0">
              <a:lnSpc>
                <a:spcPct val="100000"/>
              </a:lnSpc>
              <a:spcBef>
                <a:spcPts val="0"/>
              </a:spcBef>
              <a:spcAft>
                <a:spcPts val="0"/>
              </a:spcAft>
              <a:buClr>
                <a:srgbClr val="FFFFFF"/>
              </a:buClr>
              <a:buSzPts val="2700"/>
              <a:buNone/>
              <a:defRPr sz="2700" i="0" u="none" strike="noStrike" cap="none">
                <a:solidFill>
                  <a:srgbClr val="FFFFFF"/>
                </a:solidFill>
              </a:defRPr>
            </a:lvl4pPr>
            <a:lvl5pPr marL="2286000" marR="0" lvl="4" indent="-228600" algn="ctr" rtl="0">
              <a:lnSpc>
                <a:spcPct val="100000"/>
              </a:lnSpc>
              <a:spcBef>
                <a:spcPts val="0"/>
              </a:spcBef>
              <a:spcAft>
                <a:spcPts val="0"/>
              </a:spcAft>
              <a:buClr>
                <a:srgbClr val="FFFFFF"/>
              </a:buClr>
              <a:buSzPts val="2700"/>
              <a:buNone/>
              <a:defRPr sz="2700" i="0" u="none" strike="noStrike" cap="none">
                <a:solidFill>
                  <a:srgbClr val="FFFFFF"/>
                </a:solidFill>
              </a:defRPr>
            </a:lvl5pPr>
            <a:lvl6pPr marL="2743200" marR="0" lvl="5" indent="-349250" algn="ctr" rtl="0">
              <a:lnSpc>
                <a:spcPct val="100000"/>
              </a:lnSpc>
              <a:spcBef>
                <a:spcPts val="0"/>
              </a:spcBef>
              <a:spcAft>
                <a:spcPts val="0"/>
              </a:spcAft>
              <a:buClr>
                <a:srgbClr val="FFFFFF"/>
              </a:buClr>
              <a:buSzPts val="1900"/>
              <a:buChar char="•"/>
              <a:defRPr sz="2700" i="0" u="none" strike="noStrike" cap="none">
                <a:solidFill>
                  <a:srgbClr val="FFFFFF"/>
                </a:solidFill>
              </a:defRPr>
            </a:lvl6pPr>
            <a:lvl7pPr marL="3200400" marR="0" lvl="6"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7pPr>
            <a:lvl8pPr marL="3657600" marR="0" lvl="7"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8pPr>
            <a:lvl9pPr marL="4114800" marR="0" lvl="8"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defRPr>
            </a:lvl1pPr>
            <a:lvl2pPr lvl="1" algn="r">
              <a:buNone/>
              <a:defRPr sz="1300">
                <a:solidFill>
                  <a:srgbClr val="FFFFFF"/>
                </a:solidFill>
              </a:defRPr>
            </a:lvl2pPr>
            <a:lvl3pPr lvl="2" algn="r">
              <a:buNone/>
              <a:defRPr sz="1300">
                <a:solidFill>
                  <a:srgbClr val="FFFFFF"/>
                </a:solidFill>
              </a:defRPr>
            </a:lvl3pPr>
            <a:lvl4pPr lvl="3" algn="r">
              <a:buNone/>
              <a:defRPr sz="1300">
                <a:solidFill>
                  <a:srgbClr val="FFFFFF"/>
                </a:solidFill>
              </a:defRPr>
            </a:lvl4pPr>
            <a:lvl5pPr lvl="4" algn="r">
              <a:buNone/>
              <a:defRPr sz="1300">
                <a:solidFill>
                  <a:srgbClr val="FFFFFF"/>
                </a:solidFill>
              </a:defRPr>
            </a:lvl5pPr>
            <a:lvl6pPr lvl="5" algn="r">
              <a:buNone/>
              <a:defRPr sz="1300">
                <a:solidFill>
                  <a:srgbClr val="FFFFFF"/>
                </a:solidFill>
              </a:defRPr>
            </a:lvl6pPr>
            <a:lvl7pPr lvl="6" algn="r">
              <a:buNone/>
              <a:defRPr sz="1300">
                <a:solidFill>
                  <a:srgbClr val="FFFFFF"/>
                </a:solidFill>
              </a:defRPr>
            </a:lvl7pPr>
            <a:lvl8pPr lvl="7" algn="r">
              <a:buNone/>
              <a:defRPr sz="1300">
                <a:solidFill>
                  <a:srgbClr val="FFFFFF"/>
                </a:solidFill>
              </a:defRPr>
            </a:lvl8pPr>
            <a:lvl9pPr lvl="8" algn="r">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7" r:id="rId27"/>
    <p:sldLayoutId id="2147483688" r:id="rId28"/>
    <p:sldLayoutId id="2147483689" r:id="rId29"/>
    <p:sldLayoutId id="2147483690" r:id="rId30"/>
    <p:sldLayoutId id="2147483691" r:id="rId31"/>
    <p:sldLayoutId id="2147483692" r:id="rId32"/>
    <p:sldLayoutId id="2147483694" r:id="rId33"/>
    <p:sldLayoutId id="2147483695" r:id="rId34"/>
    <p:sldLayoutId id="2147483697" r:id="rId35"/>
    <p:sldLayoutId id="2147483698" r:id="rId36"/>
    <p:sldLayoutId id="2147483699" r:id="rId37"/>
    <p:sldLayoutId id="2147483700" r:id="rId3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hyperlink" Target="about:blank" TargetMode="Externa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7.xml"/><Relationship Id="rId1" Type="http://schemas.openxmlformats.org/officeDocument/2006/relationships/tags" Target="../tags/tag20.xml"/><Relationship Id="rId5" Type="http://schemas.openxmlformats.org/officeDocument/2006/relationships/image" Target="../media/image79.emf"/><Relationship Id="rId4" Type="http://schemas.openxmlformats.org/officeDocument/2006/relationships/oleObject" Target="../embeddings/oleObject11.bin"/></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8.xml"/><Relationship Id="rId1" Type="http://schemas.openxmlformats.org/officeDocument/2006/relationships/tags" Target="../tags/tag21.xml"/><Relationship Id="rId4" Type="http://schemas.openxmlformats.org/officeDocument/2006/relationships/image" Target="../media/image80.emf"/></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62.xml"/><Relationship Id="rId7" Type="http://schemas.openxmlformats.org/officeDocument/2006/relationships/image" Target="../media/image82.png"/><Relationship Id="rId2" Type="http://schemas.openxmlformats.org/officeDocument/2006/relationships/slideLayout" Target="../slideLayouts/slideLayout29.xml"/><Relationship Id="rId1" Type="http://schemas.openxmlformats.org/officeDocument/2006/relationships/tags" Target="../tags/tag22.xml"/><Relationship Id="rId6" Type="http://schemas.openxmlformats.org/officeDocument/2006/relationships/image" Target="../media/image81.jpeg"/><Relationship Id="rId5" Type="http://schemas.openxmlformats.org/officeDocument/2006/relationships/image" Target="../media/image80.emf"/><Relationship Id="rId4" Type="http://schemas.openxmlformats.org/officeDocument/2006/relationships/oleObject" Target="../embeddings/oleObject13.bin"/></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0.xml"/><Relationship Id="rId1" Type="http://schemas.openxmlformats.org/officeDocument/2006/relationships/tags" Target="../tags/tag23.xml"/><Relationship Id="rId4" Type="http://schemas.openxmlformats.org/officeDocument/2006/relationships/image" Target="../media/image80.emf"/></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0.xml"/><Relationship Id="rId1" Type="http://schemas.openxmlformats.org/officeDocument/2006/relationships/tags" Target="../tags/tag24.xml"/><Relationship Id="rId5" Type="http://schemas.openxmlformats.org/officeDocument/2006/relationships/image" Target="../media/image80.emf"/><Relationship Id="rId4" Type="http://schemas.openxmlformats.org/officeDocument/2006/relationships/oleObject" Target="../embeddings/oleObject15.bin"/></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7.xml"/><Relationship Id="rId1" Type="http://schemas.openxmlformats.org/officeDocument/2006/relationships/tags" Target="../tags/tag25.xml"/><Relationship Id="rId6" Type="http://schemas.openxmlformats.org/officeDocument/2006/relationships/image" Target="../media/image83.png"/><Relationship Id="rId5" Type="http://schemas.openxmlformats.org/officeDocument/2006/relationships/image" Target="../media/image80.emf"/><Relationship Id="rId4" Type="http://schemas.openxmlformats.org/officeDocument/2006/relationships/oleObject" Target="../embeddings/oleObject16.bin"/></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7.xml"/><Relationship Id="rId1" Type="http://schemas.openxmlformats.org/officeDocument/2006/relationships/tags" Target="../tags/tag26.xml"/><Relationship Id="rId6" Type="http://schemas.openxmlformats.org/officeDocument/2006/relationships/image" Target="../media/image83.png"/><Relationship Id="rId5" Type="http://schemas.openxmlformats.org/officeDocument/2006/relationships/image" Target="../media/image80.emf"/><Relationship Id="rId4" Type="http://schemas.openxmlformats.org/officeDocument/2006/relationships/oleObject" Target="../embeddings/oleObject17.bin"/></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1.xml"/><Relationship Id="rId1" Type="http://schemas.openxmlformats.org/officeDocument/2006/relationships/tags" Target="../tags/tag27.xml"/><Relationship Id="rId5" Type="http://schemas.openxmlformats.org/officeDocument/2006/relationships/image" Target="../media/image80.emf"/><Relationship Id="rId4" Type="http://schemas.openxmlformats.org/officeDocument/2006/relationships/oleObject" Target="../embeddings/oleObject18.bin"/></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7.xml"/><Relationship Id="rId1" Type="http://schemas.openxmlformats.org/officeDocument/2006/relationships/tags" Target="../tags/tag28.xml"/><Relationship Id="rId5" Type="http://schemas.openxmlformats.org/officeDocument/2006/relationships/image" Target="../media/image80.emf"/><Relationship Id="rId4" Type="http://schemas.openxmlformats.org/officeDocument/2006/relationships/oleObject" Target="../embeddings/oleObject19.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1.xml"/><Relationship Id="rId1" Type="http://schemas.openxmlformats.org/officeDocument/2006/relationships/tags" Target="../tags/tag29.xml"/><Relationship Id="rId5" Type="http://schemas.openxmlformats.org/officeDocument/2006/relationships/image" Target="../media/image80.emf"/><Relationship Id="rId4" Type="http://schemas.openxmlformats.org/officeDocument/2006/relationships/oleObject" Target="../embeddings/oleObject20.bin"/></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8.xml"/><Relationship Id="rId1" Type="http://schemas.openxmlformats.org/officeDocument/2006/relationships/tags" Target="../tags/tag30.xml"/><Relationship Id="rId4" Type="http://schemas.openxmlformats.org/officeDocument/2006/relationships/image" Target="../media/image80.emf"/></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0.xml"/><Relationship Id="rId1" Type="http://schemas.openxmlformats.org/officeDocument/2006/relationships/tags" Target="../tags/tag31.xml"/><Relationship Id="rId5" Type="http://schemas.openxmlformats.org/officeDocument/2006/relationships/image" Target="../media/image80.emf"/><Relationship Id="rId4" Type="http://schemas.openxmlformats.org/officeDocument/2006/relationships/oleObject" Target="../embeddings/oleObject22.bin"/></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0.xml"/><Relationship Id="rId1" Type="http://schemas.openxmlformats.org/officeDocument/2006/relationships/tags" Target="../tags/tag32.xml"/><Relationship Id="rId5" Type="http://schemas.openxmlformats.org/officeDocument/2006/relationships/image" Target="../media/image80.emf"/><Relationship Id="rId4" Type="http://schemas.openxmlformats.org/officeDocument/2006/relationships/oleObject" Target="../embeddings/oleObject23.bin"/></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0.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9.xml"/><Relationship Id="rId1" Type="http://schemas.openxmlformats.org/officeDocument/2006/relationships/tags" Target="../tags/tag33.xml"/><Relationship Id="rId5" Type="http://schemas.openxmlformats.org/officeDocument/2006/relationships/image" Target="../media/image80.emf"/><Relationship Id="rId4" Type="http://schemas.openxmlformats.org/officeDocument/2006/relationships/oleObject" Target="../embeddings/oleObject24.bin"/></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9.xml"/><Relationship Id="rId1" Type="http://schemas.openxmlformats.org/officeDocument/2006/relationships/tags" Target="../tags/tag34.xml"/><Relationship Id="rId5" Type="http://schemas.openxmlformats.org/officeDocument/2006/relationships/image" Target="../media/image80.emf"/><Relationship Id="rId4" Type="http://schemas.openxmlformats.org/officeDocument/2006/relationships/oleObject" Target="../embeddings/oleObject25.bin"/></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2.xml"/><Relationship Id="rId1" Type="http://schemas.openxmlformats.org/officeDocument/2006/relationships/tags" Target="../tags/tag35.xml"/><Relationship Id="rId5" Type="http://schemas.openxmlformats.org/officeDocument/2006/relationships/image" Target="../media/image80.emf"/><Relationship Id="rId4" Type="http://schemas.openxmlformats.org/officeDocument/2006/relationships/oleObject" Target="../embeddings/oleObject26.bin"/></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75.xml"/><Relationship Id="rId7" Type="http://schemas.openxmlformats.org/officeDocument/2006/relationships/image" Target="../media/image85.svg"/><Relationship Id="rId2" Type="http://schemas.openxmlformats.org/officeDocument/2006/relationships/slideLayout" Target="../slideLayouts/slideLayout30.xml"/><Relationship Id="rId1" Type="http://schemas.openxmlformats.org/officeDocument/2006/relationships/tags" Target="../tags/tag36.xml"/><Relationship Id="rId6" Type="http://schemas.openxmlformats.org/officeDocument/2006/relationships/image" Target="../media/image84.png"/><Relationship Id="rId5" Type="http://schemas.openxmlformats.org/officeDocument/2006/relationships/image" Target="../media/image80.emf"/><Relationship Id="rId4" Type="http://schemas.openxmlformats.org/officeDocument/2006/relationships/oleObject" Target="../embeddings/oleObject27.bin"/></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8.xml"/><Relationship Id="rId1" Type="http://schemas.openxmlformats.org/officeDocument/2006/relationships/tags" Target="../tags/tag37.xml"/><Relationship Id="rId4" Type="http://schemas.openxmlformats.org/officeDocument/2006/relationships/image" Target="../media/image8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notesSlide" Target="../notesSlides/notesSlide76.xml"/><Relationship Id="rId7" Type="http://schemas.openxmlformats.org/officeDocument/2006/relationships/image" Target="../media/image64.png"/><Relationship Id="rId2" Type="http://schemas.openxmlformats.org/officeDocument/2006/relationships/slideLayout" Target="../slideLayouts/slideLayout33.xml"/><Relationship Id="rId1" Type="http://schemas.openxmlformats.org/officeDocument/2006/relationships/tags" Target="../tags/tag38.xml"/><Relationship Id="rId6" Type="http://schemas.openxmlformats.org/officeDocument/2006/relationships/image" Target="../media/image57.png"/><Relationship Id="rId5" Type="http://schemas.openxmlformats.org/officeDocument/2006/relationships/image" Target="../media/image56.emf"/><Relationship Id="rId4" Type="http://schemas.openxmlformats.org/officeDocument/2006/relationships/oleObject" Target="../embeddings/oleObject29.bin"/></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34.xml"/><Relationship Id="rId1" Type="http://schemas.openxmlformats.org/officeDocument/2006/relationships/tags" Target="../tags/tag39.xml"/><Relationship Id="rId6" Type="http://schemas.openxmlformats.org/officeDocument/2006/relationships/hyperlink" Target="https://www.isixsigma.com/tools-templates/software/defect-prevention-reducing-costs-and-enhancing-quality/" TargetMode="External"/><Relationship Id="rId5" Type="http://schemas.openxmlformats.org/officeDocument/2006/relationships/image" Target="../media/image86.png"/><Relationship Id="rId4" Type="http://schemas.openxmlformats.org/officeDocument/2006/relationships/image" Target="../media/image80.emf"/></Relationships>
</file>

<file path=ppt/slides/_rels/slide13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slideLayout" Target="../slideLayouts/slideLayout29.xml"/><Relationship Id="rId7" Type="http://schemas.openxmlformats.org/officeDocument/2006/relationships/image" Target="../media/image87.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80.emf"/><Relationship Id="rId5" Type="http://schemas.openxmlformats.org/officeDocument/2006/relationships/oleObject" Target="../embeddings/oleObject31.bin"/><Relationship Id="rId4" Type="http://schemas.openxmlformats.org/officeDocument/2006/relationships/notesSlide" Target="../notesSlides/notesSlide77.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32.xml"/><Relationship Id="rId1" Type="http://schemas.openxmlformats.org/officeDocument/2006/relationships/tags" Target="../tags/tag42.xml"/><Relationship Id="rId4" Type="http://schemas.openxmlformats.org/officeDocument/2006/relationships/image" Target="../media/image80.emf"/></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30.xml"/><Relationship Id="rId1" Type="http://schemas.openxmlformats.org/officeDocument/2006/relationships/tags" Target="../tags/tag43.xml"/><Relationship Id="rId6" Type="http://schemas.openxmlformats.org/officeDocument/2006/relationships/image" Target="../media/image87.png"/><Relationship Id="rId5" Type="http://schemas.openxmlformats.org/officeDocument/2006/relationships/image" Target="../media/image80.emf"/><Relationship Id="rId4" Type="http://schemas.openxmlformats.org/officeDocument/2006/relationships/oleObject" Target="../embeddings/oleObject33.bin"/></Relationships>
</file>

<file path=ppt/slides/_rels/slide13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oleObject" Target="../embeddings/oleObject34.bin"/><Relationship Id="rId7" Type="http://schemas.openxmlformats.org/officeDocument/2006/relationships/diagramQuickStyle" Target="../diagrams/quickStyle1.xml"/><Relationship Id="rId2" Type="http://schemas.openxmlformats.org/officeDocument/2006/relationships/slideLayout" Target="../slideLayouts/slideLayout29.xml"/><Relationship Id="rId1" Type="http://schemas.openxmlformats.org/officeDocument/2006/relationships/tags" Target="../tags/tag4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80.emf"/><Relationship Id="rId9" Type="http://schemas.microsoft.com/office/2007/relationships/diagramDrawing" Target="../diagrams/drawing1.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9.xml"/><Relationship Id="rId1" Type="http://schemas.openxmlformats.org/officeDocument/2006/relationships/tags" Target="../tags/tag45.xml"/><Relationship Id="rId4" Type="http://schemas.openxmlformats.org/officeDocument/2006/relationships/image" Target="../media/image80.e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30.xml"/><Relationship Id="rId1" Type="http://schemas.openxmlformats.org/officeDocument/2006/relationships/tags" Target="../tags/tag46.xml"/><Relationship Id="rId4" Type="http://schemas.openxmlformats.org/officeDocument/2006/relationships/image" Target="../media/image80.emf"/></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9.xml"/><Relationship Id="rId1" Type="http://schemas.openxmlformats.org/officeDocument/2006/relationships/tags" Target="../tags/tag4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8.xml"/><Relationship Id="rId1" Type="http://schemas.openxmlformats.org/officeDocument/2006/relationships/tags" Target="../tags/tag48.xml"/><Relationship Id="rId4" Type="http://schemas.openxmlformats.org/officeDocument/2006/relationships/image" Target="../media/image80.emf"/></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0.xml"/><Relationship Id="rId1" Type="http://schemas.openxmlformats.org/officeDocument/2006/relationships/tags" Target="../tags/tag49.xml"/><Relationship Id="rId5" Type="http://schemas.openxmlformats.org/officeDocument/2006/relationships/image" Target="../media/image80.emf"/><Relationship Id="rId4" Type="http://schemas.openxmlformats.org/officeDocument/2006/relationships/oleObject" Target="../embeddings/oleObject39.bin"/></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microsoft.com/office/2018/10/relationships/comments" Target="../comments/modernComment_171_7FD3EF0E.xml"/><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7.xml"/></Relationships>
</file>

<file path=ppt/slides/_rels/slide148.xml.rels><?xml version="1.0" encoding="UTF-8" standalone="yes"?>
<Relationships xmlns="http://schemas.openxmlformats.org/package/2006/relationships"><Relationship Id="rId3" Type="http://schemas.microsoft.com/office/2018/10/relationships/comments" Target="../comments/modernComment_175_A03E8D96.xml"/><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microsoft.com/office/2018/10/relationships/comments" Target="../comments/modernComment_176_BF85D292.xml"/><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microsoft.com/office/2018/10/relationships/comments" Target="../comments/modernComment_177_D9C40A3E.xml"/><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microsoft.com/office/2018/10/relationships/comments" Target="../comments/modernComment_178_696C7915.xml"/><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7.xml"/></Relationships>
</file>

<file path=ppt/slides/_rels/slide153.xml.rels><?xml version="1.0" encoding="UTF-8" standalone="yes"?>
<Relationships xmlns="http://schemas.openxmlformats.org/package/2006/relationships"><Relationship Id="rId3" Type="http://schemas.microsoft.com/office/2018/10/relationships/comments" Target="../comments/modernComment_17A_498C2EA6.xml"/><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microsoft.com/office/2018/10/relationships/comments" Target="../comments/modernComment_182_732CB0D.xml"/><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9.xml"/><Relationship Id="rId1" Type="http://schemas.openxmlformats.org/officeDocument/2006/relationships/tags" Target="../tags/tag50.xml"/><Relationship Id="rId6" Type="http://schemas.openxmlformats.org/officeDocument/2006/relationships/hyperlink" Target="https://git-scm.com/" TargetMode="External"/><Relationship Id="rId5" Type="http://schemas.openxmlformats.org/officeDocument/2006/relationships/image" Target="../media/image56.emf"/><Relationship Id="rId4" Type="http://schemas.openxmlformats.org/officeDocument/2006/relationships/oleObject" Target="../embeddings/oleObject40.bin"/></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36.xml"/><Relationship Id="rId1" Type="http://schemas.openxmlformats.org/officeDocument/2006/relationships/tags" Target="../tags/tag51.xml"/><Relationship Id="rId6" Type="http://schemas.openxmlformats.org/officeDocument/2006/relationships/image" Target="../media/image92.png"/><Relationship Id="rId5" Type="http://schemas.openxmlformats.org/officeDocument/2006/relationships/image" Target="../media/image56.emf"/><Relationship Id="rId4" Type="http://schemas.openxmlformats.org/officeDocument/2006/relationships/oleObject" Target="../embeddings/oleObject41.bin"/></Relationships>
</file>

<file path=ppt/slides/_rels/slide1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2.xml"/><Relationship Id="rId1" Type="http://schemas.openxmlformats.org/officeDocument/2006/relationships/slideLayout" Target="../slideLayouts/slideLayout30.xml"/></Relationships>
</file>

<file path=ppt/slides/_rels/slide16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3.xml"/><Relationship Id="rId1" Type="http://schemas.openxmlformats.org/officeDocument/2006/relationships/slideLayout" Target="../slideLayouts/slideLayout3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9.xml"/><Relationship Id="rId1" Type="http://schemas.openxmlformats.org/officeDocument/2006/relationships/tags" Target="../tags/tag52.xml"/><Relationship Id="rId5" Type="http://schemas.openxmlformats.org/officeDocument/2006/relationships/image" Target="../media/image56.emf"/><Relationship Id="rId4" Type="http://schemas.openxmlformats.org/officeDocument/2006/relationships/oleObject" Target="../embeddings/oleObject40.bin"/></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4.xml.rels><?xml version="1.0" encoding="UTF-8" standalone="yes"?>
<Relationships xmlns="http://schemas.openxmlformats.org/package/2006/relationships"><Relationship Id="rId2" Type="http://schemas.openxmlformats.org/officeDocument/2006/relationships/hyperlink" Target="https://www.markdownguide.org/cheat-sheet" TargetMode="External"/><Relationship Id="rId1" Type="http://schemas.openxmlformats.org/officeDocument/2006/relationships/slideLayout" Target="../slideLayouts/slideLayout3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29.xml"/><Relationship Id="rId1" Type="http://schemas.openxmlformats.org/officeDocument/2006/relationships/tags" Target="../tags/tag53.xml"/><Relationship Id="rId5" Type="http://schemas.openxmlformats.org/officeDocument/2006/relationships/image" Target="../media/image56.emf"/><Relationship Id="rId4" Type="http://schemas.openxmlformats.org/officeDocument/2006/relationships/oleObject" Target="../embeddings/oleObject40.bin"/></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29.xml"/><Relationship Id="rId1" Type="http://schemas.openxmlformats.org/officeDocument/2006/relationships/tags" Target="../tags/tag54.xml"/><Relationship Id="rId5" Type="http://schemas.openxmlformats.org/officeDocument/2006/relationships/image" Target="../media/image56.emf"/><Relationship Id="rId4" Type="http://schemas.openxmlformats.org/officeDocument/2006/relationships/oleObject" Target="../embeddings/oleObject40.bin"/></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7.xml"/></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9.xml"/><Relationship Id="rId1" Type="http://schemas.openxmlformats.org/officeDocument/2006/relationships/tags" Target="../tags/tag55.xml"/><Relationship Id="rId5" Type="http://schemas.openxmlformats.org/officeDocument/2006/relationships/image" Target="../media/image56.emf"/><Relationship Id="rId4" Type="http://schemas.openxmlformats.org/officeDocument/2006/relationships/oleObject" Target="../embeddings/oleObject40.bin"/></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9.xml"/><Relationship Id="rId1" Type="http://schemas.openxmlformats.org/officeDocument/2006/relationships/tags" Target="../tags/tag56.xml"/><Relationship Id="rId5" Type="http://schemas.openxmlformats.org/officeDocument/2006/relationships/image" Target="../media/image56.emf"/><Relationship Id="rId4" Type="http://schemas.openxmlformats.org/officeDocument/2006/relationships/oleObject" Target="../embeddings/oleObject40.bin"/></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9.xml"/><Relationship Id="rId1" Type="http://schemas.openxmlformats.org/officeDocument/2006/relationships/tags" Target="../tags/tag57.xml"/><Relationship Id="rId6" Type="http://schemas.openxmlformats.org/officeDocument/2006/relationships/image" Target="../media/image95.jpg"/><Relationship Id="rId5" Type="http://schemas.openxmlformats.org/officeDocument/2006/relationships/image" Target="../media/image56.emf"/><Relationship Id="rId4" Type="http://schemas.openxmlformats.org/officeDocument/2006/relationships/oleObject" Target="../embeddings/oleObject42.bin"/></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7.xml"/><Relationship Id="rId1" Type="http://schemas.openxmlformats.org/officeDocument/2006/relationships/slideLayout" Target="../slideLayouts/slideLayout30.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microsoft.com/office/2018/10/relationships/comments" Target="../comments/modernComment_150_8C5F2140.xml"/><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microsoft.com/office/2018/10/relationships/comments" Target="../comments/modernComment_154_7121C1C8.xml"/><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1.xml"/></Relationships>
</file>

<file path=ppt/slides/_rels/slide221.xml.rels><?xml version="1.0" encoding="UTF-8" standalone="yes"?>
<Relationships xmlns="http://schemas.openxmlformats.org/package/2006/relationships"><Relationship Id="rId3" Type="http://schemas.microsoft.com/office/2018/10/relationships/comments" Target="../comments/modernComment_15D_E2D90E10.xml"/><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microsoft.com/office/2018/10/relationships/comments" Target="../comments/modernComment_15E_59C9DC40.xml"/><Relationship Id="rId2" Type="http://schemas.openxmlformats.org/officeDocument/2006/relationships/notesSlide" Target="../notesSlides/notesSlide132.xml"/><Relationship Id="rId1" Type="http://schemas.openxmlformats.org/officeDocument/2006/relationships/slideLayout" Target="../slideLayouts/slideLayout21.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7.xml"/></Relationships>
</file>

<file path=ppt/slides/_rels/slide227.xml.rels><?xml version="1.0" encoding="UTF-8" standalone="yes"?>
<Relationships xmlns="http://schemas.openxmlformats.org/package/2006/relationships"><Relationship Id="rId3" Type="http://schemas.microsoft.com/office/2018/10/relationships/comments" Target="../comments/modernComment_160_1CE3ABF9.xml"/><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microsoft.com/office/2018/10/relationships/comments" Target="../comments/modernComment_163_C83903FA.xml"/><Relationship Id="rId2" Type="http://schemas.openxmlformats.org/officeDocument/2006/relationships/notesSlide" Target="../notesSlides/notesSlide137.xml"/><Relationship Id="rId1" Type="http://schemas.openxmlformats.org/officeDocument/2006/relationships/slideLayout" Target="../slideLayouts/slideLayout17.xml"/></Relationships>
</file>

<file path=ppt/slides/_rels/slide231.xml.rels><?xml version="1.0" encoding="UTF-8" standalone="yes"?>
<Relationships xmlns="http://schemas.openxmlformats.org/package/2006/relationships"><Relationship Id="rId3" Type="http://schemas.microsoft.com/office/2018/10/relationships/comments" Target="../comments/modernComment_164_97CCC351.xml"/><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microsoft.com/office/2018/10/relationships/comments" Target="../comments/modernComment_165_5F43FE0A.xml"/><Relationship Id="rId2" Type="http://schemas.openxmlformats.org/officeDocument/2006/relationships/notesSlide" Target="../notesSlides/notesSlide139.xml"/><Relationship Id="rId1" Type="http://schemas.openxmlformats.org/officeDocument/2006/relationships/slideLayout" Target="../slideLayouts/slideLayout7.xml"/><Relationship Id="rId4" Type="http://schemas.openxmlformats.org/officeDocument/2006/relationships/hyperlink" Target="https://nvie.com/posts/a-successful-git-branching-model/" TargetMode="Externa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7.xml"/></Relationships>
</file>

<file path=ppt/slides/_rels/slide234.xml.rels><?xml version="1.0" encoding="UTF-8" standalone="yes"?>
<Relationships xmlns="http://schemas.openxmlformats.org/package/2006/relationships"><Relationship Id="rId3" Type="http://schemas.microsoft.com/office/2018/10/relationships/comments" Target="../comments/modernComment_167_F50E749F.xml"/><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microsoft.com/office/2018/10/relationships/comments" Target="../comments/modernComment_168_E7FA6F12.xml"/><Relationship Id="rId2" Type="http://schemas.openxmlformats.org/officeDocument/2006/relationships/notesSlide" Target="../notesSlides/notesSlide142.xml"/><Relationship Id="rId1" Type="http://schemas.openxmlformats.org/officeDocument/2006/relationships/slideLayout" Target="../slideLayouts/slideLayout21.xml"/></Relationships>
</file>

<file path=ppt/slides/_rels/slide236.xml.rels><?xml version="1.0" encoding="UTF-8" standalone="yes"?>
<Relationships xmlns="http://schemas.openxmlformats.org/package/2006/relationships"><Relationship Id="rId3" Type="http://schemas.microsoft.com/office/2018/10/relationships/comments" Target="../comments/modernComment_169_5377FB6D.xml"/><Relationship Id="rId2" Type="http://schemas.openxmlformats.org/officeDocument/2006/relationships/notesSlide" Target="../notesSlides/notesSlide143.xml"/><Relationship Id="rId1" Type="http://schemas.openxmlformats.org/officeDocument/2006/relationships/slideLayout" Target="../slideLayouts/slideLayout21.xml"/></Relationships>
</file>

<file path=ppt/slides/_rels/slide237.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png"/><Relationship Id="rId2" Type="http://schemas.openxmlformats.org/officeDocument/2006/relationships/notesSlide" Target="../notesSlides/notesSlide14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98.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emf"/><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1.xml"/><Relationship Id="rId1" Type="http://schemas.openxmlformats.org/officeDocument/2006/relationships/tags" Target="../tags/tag2.xml"/><Relationship Id="rId5" Type="http://schemas.openxmlformats.org/officeDocument/2006/relationships/image" Target="../media/image56.emf"/><Relationship Id="rId4" Type="http://schemas.openxmlformats.org/officeDocument/2006/relationships/oleObject" Target="../embeddings/oleObject2.bin"/></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21" Type="http://schemas.openxmlformats.org/officeDocument/2006/relationships/image" Target="../media/image31.png"/><Relationship Id="rId34" Type="http://schemas.openxmlformats.org/officeDocument/2006/relationships/image" Target="../media/image44.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2" Type="http://schemas.openxmlformats.org/officeDocument/2006/relationships/notesSlide" Target="../notesSlides/notesSlide5.xml"/><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jp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5" Type="http://schemas.openxmlformats.org/officeDocument/2006/relationships/image" Target="../media/image15.jp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10" Type="http://schemas.openxmlformats.org/officeDocument/2006/relationships/image" Target="../media/image20.jpg"/><Relationship Id="rId19" Type="http://schemas.openxmlformats.org/officeDocument/2006/relationships/image" Target="../media/image29.png"/><Relationship Id="rId31" Type="http://schemas.openxmlformats.org/officeDocument/2006/relationships/image" Target="../media/image41.jp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8" Type="http://schemas.openxmlformats.org/officeDocument/2006/relationships/image" Target="../media/image18.png"/><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61.emf"/><Relationship Id="rId5" Type="http://schemas.openxmlformats.org/officeDocument/2006/relationships/oleObject" Target="../embeddings/oleObject3.bin"/><Relationship Id="rId4" Type="http://schemas.openxmlformats.org/officeDocument/2006/relationships/notesSlide" Target="../notesSlides/notesSlide17.xml"/></Relationships>
</file>

<file path=ppt/slides/_rels/slide51.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notesSlide" Target="../notesSlides/notesSlide18.xml"/><Relationship Id="rId7" Type="http://schemas.openxmlformats.org/officeDocument/2006/relationships/image" Target="../media/image62.png"/><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57.png"/><Relationship Id="rId5" Type="http://schemas.openxmlformats.org/officeDocument/2006/relationships/image" Target="../media/image56.emf"/><Relationship Id="rId4" Type="http://schemas.openxmlformats.org/officeDocument/2006/relationships/oleObject" Target="../embeddings/oleObject1.bin"/></Relationships>
</file>

<file path=ppt/slides/_rels/slide52.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notesSlide" Target="../notesSlides/notesSlide19.xml"/><Relationship Id="rId7" Type="http://schemas.openxmlformats.org/officeDocument/2006/relationships/image" Target="../media/image62.png"/><Relationship Id="rId2" Type="http://schemas.openxmlformats.org/officeDocument/2006/relationships/slideLayout" Target="../slideLayouts/slideLayout36.xml"/><Relationship Id="rId1" Type="http://schemas.openxmlformats.org/officeDocument/2006/relationships/tags" Target="../tags/tag6.xml"/><Relationship Id="rId6" Type="http://schemas.openxmlformats.org/officeDocument/2006/relationships/image" Target="../media/image57.png"/><Relationship Id="rId5" Type="http://schemas.openxmlformats.org/officeDocument/2006/relationships/image" Target="../media/image56.emf"/><Relationship Id="rId4" Type="http://schemas.openxmlformats.org/officeDocument/2006/relationships/oleObject" Target="../embeddings/oleObject1.bin"/></Relationships>
</file>

<file path=ppt/slides/_rels/slide53.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notesSlide" Target="../notesSlides/notesSlide20.xml"/><Relationship Id="rId7" Type="http://schemas.openxmlformats.org/officeDocument/2006/relationships/image" Target="../media/image62.png"/><Relationship Id="rId2" Type="http://schemas.openxmlformats.org/officeDocument/2006/relationships/slideLayout" Target="../slideLayouts/slideLayout36.xml"/><Relationship Id="rId1" Type="http://schemas.openxmlformats.org/officeDocument/2006/relationships/tags" Target="../tags/tag7.xml"/><Relationship Id="rId6" Type="http://schemas.openxmlformats.org/officeDocument/2006/relationships/image" Target="../media/image57.png"/><Relationship Id="rId5" Type="http://schemas.openxmlformats.org/officeDocument/2006/relationships/image" Target="../media/image56.emf"/><Relationship Id="rId4" Type="http://schemas.openxmlformats.org/officeDocument/2006/relationships/oleObject" Target="../embeddings/oleObject1.bin"/></Relationships>
</file>

<file path=ppt/slides/_rels/slide54.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notesSlide" Target="../notesSlides/notesSlide21.xml"/><Relationship Id="rId7" Type="http://schemas.openxmlformats.org/officeDocument/2006/relationships/image" Target="../media/image62.png"/><Relationship Id="rId2" Type="http://schemas.openxmlformats.org/officeDocument/2006/relationships/slideLayout" Target="../slideLayouts/slideLayout36.xml"/><Relationship Id="rId1" Type="http://schemas.openxmlformats.org/officeDocument/2006/relationships/tags" Target="../tags/tag8.xml"/><Relationship Id="rId6" Type="http://schemas.openxmlformats.org/officeDocument/2006/relationships/image" Target="../media/image57.png"/><Relationship Id="rId5" Type="http://schemas.openxmlformats.org/officeDocument/2006/relationships/image" Target="../media/image56.emf"/><Relationship Id="rId10" Type="http://schemas.openxmlformats.org/officeDocument/2006/relationships/image" Target="../media/image65.svg"/><Relationship Id="rId4" Type="http://schemas.openxmlformats.org/officeDocument/2006/relationships/oleObject" Target="../embeddings/oleObject1.bin"/><Relationship Id="rId9"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9.xml"/><Relationship Id="rId4" Type="http://schemas.openxmlformats.org/officeDocument/2006/relationships/image" Target="../media/image67.svg"/></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29.xml"/><Relationship Id="rId4" Type="http://schemas.openxmlformats.org/officeDocument/2006/relationships/image" Target="../media/image67.svg"/></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30.xml"/><Relationship Id="rId4" Type="http://schemas.openxmlformats.org/officeDocument/2006/relationships/image" Target="../media/image69.svg"/></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9.xml"/><Relationship Id="rId4" Type="http://schemas.openxmlformats.org/officeDocument/2006/relationships/image" Target="../media/image67.svg"/></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9.xml"/><Relationship Id="rId4" Type="http://schemas.openxmlformats.org/officeDocument/2006/relationships/image" Target="../media/image67.svg"/></Relationships>
</file>

<file path=ppt/slides/_rels/slide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3.jpg"/><Relationship Id="rId4" Type="http://schemas.openxmlformats.org/officeDocument/2006/relationships/image" Target="../media/image52.jpg"/></Relationships>
</file>

<file path=ppt/slides/_rels/slide60.xml.rels><?xml version="1.0" encoding="UTF-8" standalone="yes"?>
<Relationships xmlns="http://schemas.openxmlformats.org/package/2006/relationships"><Relationship Id="rId3" Type="http://schemas.openxmlformats.org/officeDocument/2006/relationships/hyperlink" Target="https://sonarcloud.io/" TargetMode="External"/><Relationship Id="rId2" Type="http://schemas.openxmlformats.org/officeDocument/2006/relationships/notesSlide" Target="../notesSlides/notesSlide27.xml"/><Relationship Id="rId1" Type="http://schemas.openxmlformats.org/officeDocument/2006/relationships/slideLayout" Target="../slideLayouts/slideLayout29.xml"/><Relationship Id="rId5" Type="http://schemas.openxmlformats.org/officeDocument/2006/relationships/image" Target="../media/image67.svg"/><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hyperlink" Target="https://www.whitesourcesoftware.com/" TargetMode="External"/><Relationship Id="rId2" Type="http://schemas.openxmlformats.org/officeDocument/2006/relationships/notesSlide" Target="../notesSlides/notesSlide28.xml"/><Relationship Id="rId1" Type="http://schemas.openxmlformats.org/officeDocument/2006/relationships/slideLayout" Target="../slideLayouts/slideLayout29.xml"/><Relationship Id="rId5" Type="http://schemas.openxmlformats.org/officeDocument/2006/relationships/image" Target="../media/image67.svg"/><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9.xml"/><Relationship Id="rId4" Type="http://schemas.openxmlformats.org/officeDocument/2006/relationships/image" Target="../media/image67.svg"/></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9.xml"/><Relationship Id="rId4" Type="http://schemas.openxmlformats.org/officeDocument/2006/relationships/image" Target="../media/image67.svg"/></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30.xml"/><Relationship Id="rId4" Type="http://schemas.openxmlformats.org/officeDocument/2006/relationships/image" Target="../media/image69.svg"/></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29.xml"/><Relationship Id="rId4" Type="http://schemas.openxmlformats.org/officeDocument/2006/relationships/image" Target="../media/image67.svg"/></Relationships>
</file>

<file path=ppt/slides/_rels/slide66.xml.rels><?xml version="1.0" encoding="UTF-8" standalone="yes"?>
<Relationships xmlns="http://schemas.openxmlformats.org/package/2006/relationships"><Relationship Id="rId3" Type="http://schemas.openxmlformats.org/officeDocument/2006/relationships/hyperlink" Target="https://www.zaproxy.org/" TargetMode="External"/><Relationship Id="rId2" Type="http://schemas.openxmlformats.org/officeDocument/2006/relationships/notesSlide" Target="../notesSlides/notesSlide33.xml"/><Relationship Id="rId1" Type="http://schemas.openxmlformats.org/officeDocument/2006/relationships/slideLayout" Target="../slideLayouts/slideLayout29.xml"/><Relationship Id="rId5" Type="http://schemas.openxmlformats.org/officeDocument/2006/relationships/image" Target="../media/image67.svg"/><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29.xml"/><Relationship Id="rId4" Type="http://schemas.openxmlformats.org/officeDocument/2006/relationships/image" Target="../media/image67.svg"/></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29.xml"/><Relationship Id="rId4" Type="http://schemas.openxmlformats.org/officeDocument/2006/relationships/image" Target="../media/image67.svg"/></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9.xml"/><Relationship Id="rId4" Type="http://schemas.openxmlformats.org/officeDocument/2006/relationships/image" Target="../media/image67.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29.xml"/><Relationship Id="rId4" Type="http://schemas.openxmlformats.org/officeDocument/2006/relationships/image" Target="../media/image67.svg"/></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29.xml"/><Relationship Id="rId4" Type="http://schemas.openxmlformats.org/officeDocument/2006/relationships/image" Target="../media/image67.svg"/></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29.xml"/><Relationship Id="rId4" Type="http://schemas.openxmlformats.org/officeDocument/2006/relationships/image" Target="../media/image67.svg"/></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30.xml"/><Relationship Id="rId4" Type="http://schemas.openxmlformats.org/officeDocument/2006/relationships/image" Target="../media/image69.svg"/></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9.xml"/><Relationship Id="rId4" Type="http://schemas.openxmlformats.org/officeDocument/2006/relationships/image" Target="../media/image67.svg"/></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29.xml"/><Relationship Id="rId4" Type="http://schemas.openxmlformats.org/officeDocument/2006/relationships/image" Target="../media/image67.svg"/></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9.xml"/><Relationship Id="rId4" Type="http://schemas.openxmlformats.org/officeDocument/2006/relationships/image" Target="../media/image67.svg"/></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30.xml"/><Relationship Id="rId4" Type="http://schemas.openxmlformats.org/officeDocument/2006/relationships/image" Target="../media/image69.svg"/></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29.xml"/><Relationship Id="rId4" Type="http://schemas.openxmlformats.org/officeDocument/2006/relationships/image" Target="../media/image67.svg"/></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29.xml"/><Relationship Id="rId4" Type="http://schemas.openxmlformats.org/officeDocument/2006/relationships/image" Target="../media/image67.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29.xml"/><Relationship Id="rId4" Type="http://schemas.openxmlformats.org/officeDocument/2006/relationships/image" Target="../media/image67.svg"/></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29.xml"/><Relationship Id="rId4" Type="http://schemas.openxmlformats.org/officeDocument/2006/relationships/image" Target="../media/image67.svg"/></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29.xml"/><Relationship Id="rId4" Type="http://schemas.openxmlformats.org/officeDocument/2006/relationships/image" Target="../media/image67.svg"/></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30.xml"/><Relationship Id="rId4" Type="http://schemas.openxmlformats.org/officeDocument/2006/relationships/image" Target="../media/image69.svg"/></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29.xml"/><Relationship Id="rId4" Type="http://schemas.openxmlformats.org/officeDocument/2006/relationships/image" Target="../media/image67.svg"/></Relationships>
</file>

<file path=ppt/slides/_rels/slide85.xml.rels><?xml version="1.0" encoding="UTF-8" standalone="yes"?>
<Relationships xmlns="http://schemas.openxmlformats.org/package/2006/relationships"><Relationship Id="rId3" Type="http://schemas.openxmlformats.org/officeDocument/2006/relationships/hyperlink" Target="https://www.aquasec.com/" TargetMode="External"/><Relationship Id="rId2" Type="http://schemas.openxmlformats.org/officeDocument/2006/relationships/notesSlide" Target="../notesSlides/notesSlide52.xml"/><Relationship Id="rId1" Type="http://schemas.openxmlformats.org/officeDocument/2006/relationships/slideLayout" Target="../slideLayouts/slideLayout29.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hyperlink" Target="https://docs.paloaltonetworks.com/prisma/prisma-cloud/"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dxa4481/truffleHog/" TargetMode="External"/><Relationship Id="rId2" Type="http://schemas.openxmlformats.org/officeDocument/2006/relationships/notesSlide" Target="../notesSlides/notesSlide53.xml"/><Relationship Id="rId1" Type="http://schemas.openxmlformats.org/officeDocument/2006/relationships/slideLayout" Target="../slideLayouts/slideLayout29.xml"/><Relationship Id="rId5" Type="http://schemas.openxmlformats.org/officeDocument/2006/relationships/image" Target="../media/image67.svg"/><Relationship Id="rId4" Type="http://schemas.openxmlformats.org/officeDocument/2006/relationships/image" Target="../media/image66.png"/></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29.xml"/><Relationship Id="rId4" Type="http://schemas.openxmlformats.org/officeDocument/2006/relationships/image" Target="../media/image67.sv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71.svg"/><Relationship Id="rId2" Type="http://schemas.openxmlformats.org/officeDocument/2006/relationships/slideLayout" Target="../slideLayouts/slideLayout37.xml"/><Relationship Id="rId1" Type="http://schemas.openxmlformats.org/officeDocument/2006/relationships/tags" Target="../tags/tag9.xml"/><Relationship Id="rId6" Type="http://schemas.openxmlformats.org/officeDocument/2006/relationships/image" Target="../media/image70.png"/><Relationship Id="rId5" Type="http://schemas.openxmlformats.org/officeDocument/2006/relationships/image" Target="../media/image56.emf"/><Relationship Id="rId4" Type="http://schemas.openxmlformats.org/officeDocument/2006/relationships/oleObject" Target="../embeddings/oleObject2.bin"/></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71.svg"/><Relationship Id="rId2" Type="http://schemas.openxmlformats.org/officeDocument/2006/relationships/slideLayout" Target="../slideLayouts/slideLayout37.xml"/><Relationship Id="rId1" Type="http://schemas.openxmlformats.org/officeDocument/2006/relationships/tags" Target="../tags/tag10.xml"/><Relationship Id="rId6" Type="http://schemas.openxmlformats.org/officeDocument/2006/relationships/image" Target="../media/image70.png"/><Relationship Id="rId5" Type="http://schemas.openxmlformats.org/officeDocument/2006/relationships/image" Target="../media/image56.emf"/><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29.xml"/><Relationship Id="rId4" Type="http://schemas.openxmlformats.org/officeDocument/2006/relationships/image" Target="../media/image73.sv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4.xml.rels><?xml version="1.0" encoding="UTF-8" standalone="yes"?>
<Relationships xmlns="http://schemas.openxmlformats.org/package/2006/relationships"><Relationship Id="rId8" Type="http://schemas.openxmlformats.org/officeDocument/2006/relationships/notesSlide" Target="../notesSlides/notesSlide59.xml"/><Relationship Id="rId13" Type="http://schemas.openxmlformats.org/officeDocument/2006/relationships/oleObject" Target="../embeddings/oleObject7.bin"/><Relationship Id="rId3" Type="http://schemas.openxmlformats.org/officeDocument/2006/relationships/tags" Target="../tags/tag13.xml"/><Relationship Id="rId7" Type="http://schemas.openxmlformats.org/officeDocument/2006/relationships/slideLayout" Target="../slideLayouts/slideLayout38.xml"/><Relationship Id="rId12" Type="http://schemas.openxmlformats.org/officeDocument/2006/relationships/oleObject" Target="../embeddings/oleObject6.bin"/><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oleObject" Target="../embeddings/oleObject5.bin"/><Relationship Id="rId5" Type="http://schemas.openxmlformats.org/officeDocument/2006/relationships/tags" Target="../tags/tag15.xml"/><Relationship Id="rId15" Type="http://schemas.openxmlformats.org/officeDocument/2006/relationships/oleObject" Target="../embeddings/oleObject9.bin"/><Relationship Id="rId10" Type="http://schemas.openxmlformats.org/officeDocument/2006/relationships/image" Target="../media/image74.emf"/><Relationship Id="rId4" Type="http://schemas.openxmlformats.org/officeDocument/2006/relationships/tags" Target="../tags/tag14.xml"/><Relationship Id="rId9" Type="http://schemas.openxmlformats.org/officeDocument/2006/relationships/oleObject" Target="../embeddings/oleObject4.bin"/><Relationship Id="rId14" Type="http://schemas.openxmlformats.org/officeDocument/2006/relationships/oleObject" Target="../embeddings/oleObject8.bin"/></Relationships>
</file>

<file path=ppt/slides/_rels/slide9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19.xml"/><Relationship Id="rId7" Type="http://schemas.openxmlformats.org/officeDocument/2006/relationships/image" Target="../media/image74.emf"/><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oleObject" Target="../embeddings/oleObject10.bin"/><Relationship Id="rId5" Type="http://schemas.openxmlformats.org/officeDocument/2006/relationships/notesSlide" Target="../notesSlides/notesSlide60.xml"/><Relationship Id="rId4" Type="http://schemas.openxmlformats.org/officeDocument/2006/relationships/slideLayout" Target="../slideLayouts/slideLayout3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0.xml"/></Relationships>
</file>

<file path=ppt/slides/_rels/slide9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0.xml"/></Relationships>
</file>

<file path=ppt/slides/_rels/slide9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7"/>
        <p:cNvGrpSpPr/>
        <p:nvPr/>
      </p:nvGrpSpPr>
      <p:grpSpPr>
        <a:xfrm>
          <a:off x="0" y="0"/>
          <a:ext cx="0" cy="0"/>
          <a:chOff x="0" y="0"/>
          <a:chExt cx="0" cy="0"/>
        </a:xfrm>
      </p:grpSpPr>
      <p:sp>
        <p:nvSpPr>
          <p:cNvPr id="268" name="Google Shape;268;p43"/>
          <p:cNvSpPr txBox="1">
            <a:spLocks noGrp="1"/>
          </p:cNvSpPr>
          <p:nvPr>
            <p:ph type="title"/>
          </p:nvPr>
        </p:nvSpPr>
        <p:spPr>
          <a:xfrm>
            <a:off x="705000" y="2516825"/>
            <a:ext cx="8520600" cy="885942"/>
          </a:xfrm>
          <a:prstGeom prst="rect">
            <a:avLst/>
          </a:prstGeom>
        </p:spPr>
        <p:txBody>
          <a:bodyPr spcFirstLastPara="1" wrap="square" lIns="91400" tIns="91400" rIns="91400" bIns="91400" anchor="b"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sz="2700" dirty="0"/>
              <a:t>Welcome</a:t>
            </a:r>
            <a:endParaRPr sz="2700" dirty="0"/>
          </a:p>
          <a:p>
            <a:pPr marL="0" lvl="0" indent="0" algn="l" rtl="0">
              <a:spcBef>
                <a:spcPts val="0"/>
              </a:spcBef>
              <a:spcAft>
                <a:spcPts val="0"/>
              </a:spcAft>
              <a:buNone/>
            </a:pPr>
            <a:r>
              <a:rPr lang="en" sz="4500" dirty="0"/>
              <a:t>EIC EDGE – Week 1</a:t>
            </a:r>
            <a:br>
              <a:rPr lang="en" sz="4500" dirty="0"/>
            </a:br>
            <a:r>
              <a:rPr lang="en" sz="2800" dirty="0"/>
              <a:t>Software Development Methodology</a:t>
            </a:r>
            <a:endParaRPr sz="4500" dirty="0"/>
          </a:p>
        </p:txBody>
      </p:sp>
      <p:pic>
        <p:nvPicPr>
          <p:cNvPr id="269" name="Google Shape;269;p43"/>
          <p:cNvPicPr preferRelativeResize="0"/>
          <p:nvPr/>
        </p:nvPicPr>
        <p:blipFill>
          <a:blip r:embed="rId3">
            <a:alphaModFix/>
          </a:blip>
          <a:stretch>
            <a:fillRect/>
          </a:stretch>
        </p:blipFill>
        <p:spPr>
          <a:xfrm>
            <a:off x="5873950" y="3823950"/>
            <a:ext cx="3069123" cy="1392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Agenda</a:t>
            </a:r>
            <a:endParaRPr>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US" sz="1500" b="1" dirty="0">
                <a:solidFill>
                  <a:srgbClr val="404040"/>
                </a:solidFill>
              </a:rPr>
              <a:t>Day Three</a:t>
            </a:r>
          </a:p>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Introduction to DevSecOps</a:t>
            </a:r>
          </a:p>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Introduction to Test-Driven Development (TDD)</a:t>
            </a:r>
          </a:p>
          <a:p>
            <a:pPr marL="457200" lvl="0" indent="-323850" algn="l" rtl="0">
              <a:lnSpc>
                <a:spcPct val="150000"/>
              </a:lnSpc>
              <a:spcBef>
                <a:spcPts val="0"/>
              </a:spcBef>
              <a:spcAft>
                <a:spcPts val="0"/>
              </a:spcAft>
              <a:buClr>
                <a:srgbClr val="404040"/>
              </a:buClr>
              <a:buSzPts val="1500"/>
              <a:buChar char="●"/>
            </a:pPr>
            <a:endParaRPr lang="en-US" sz="1500" dirty="0">
              <a:solidFill>
                <a:srgbClr val="404040"/>
              </a:solidFill>
            </a:endParaRPr>
          </a:p>
          <a:p>
            <a:pPr marL="457200" lvl="0" indent="-323850" algn="l" rtl="0">
              <a:lnSpc>
                <a:spcPct val="150000"/>
              </a:lnSpc>
              <a:spcBef>
                <a:spcPts val="0"/>
              </a:spcBef>
              <a:spcAft>
                <a:spcPts val="0"/>
              </a:spcAft>
              <a:buClr>
                <a:srgbClr val="404040"/>
              </a:buClr>
              <a:buSzPts val="1500"/>
              <a:buChar char="●"/>
            </a:pPr>
            <a:r>
              <a:rPr lang="en-US" sz="1500" b="1" dirty="0">
                <a:solidFill>
                  <a:srgbClr val="404040"/>
                </a:solidFill>
              </a:rPr>
              <a:t>Day Four</a:t>
            </a:r>
          </a:p>
          <a:p>
            <a:pPr marL="457200" indent="-323850">
              <a:lnSpc>
                <a:spcPct val="150000"/>
              </a:lnSpc>
              <a:buClr>
                <a:srgbClr val="404040"/>
              </a:buClr>
              <a:buSzPts val="1500"/>
              <a:buFont typeface="Arial"/>
              <a:buChar char="●"/>
            </a:pPr>
            <a:r>
              <a:rPr lang="en-US" sz="1500" dirty="0">
                <a:solidFill>
                  <a:srgbClr val="404040"/>
                </a:solidFill>
              </a:rPr>
              <a:t>GitHub Part 1</a:t>
            </a:r>
          </a:p>
          <a:p>
            <a:pPr marL="133350">
              <a:lnSpc>
                <a:spcPct val="150000"/>
              </a:lnSpc>
              <a:buClr>
                <a:srgbClr val="404040"/>
              </a:buClr>
              <a:buSzPts val="1500"/>
            </a:pPr>
            <a:endParaRPr lang="en-US" sz="1500" dirty="0">
              <a:solidFill>
                <a:srgbClr val="404040"/>
              </a:solidFill>
            </a:endParaRPr>
          </a:p>
          <a:p>
            <a:pPr marL="457200" lvl="0" indent="-323850" algn="l" rtl="0">
              <a:lnSpc>
                <a:spcPct val="150000"/>
              </a:lnSpc>
              <a:spcBef>
                <a:spcPts val="0"/>
              </a:spcBef>
              <a:spcAft>
                <a:spcPts val="0"/>
              </a:spcAft>
              <a:buClr>
                <a:srgbClr val="404040"/>
              </a:buClr>
              <a:buSzPts val="1500"/>
              <a:buChar char="●"/>
            </a:pPr>
            <a:r>
              <a:rPr lang="en-US" sz="1500" b="1" dirty="0">
                <a:solidFill>
                  <a:srgbClr val="404040"/>
                </a:solidFill>
              </a:rPr>
              <a:t>Day Five</a:t>
            </a:r>
          </a:p>
          <a:p>
            <a:pPr marL="457200" indent="-323850">
              <a:lnSpc>
                <a:spcPct val="150000"/>
              </a:lnSpc>
              <a:buClr>
                <a:srgbClr val="404040"/>
              </a:buClr>
              <a:buSzPts val="1500"/>
              <a:buFont typeface="Arial"/>
              <a:buChar char="●"/>
            </a:pPr>
            <a:r>
              <a:rPr lang="en-US" sz="1500" dirty="0">
                <a:solidFill>
                  <a:srgbClr val="404040"/>
                </a:solidFill>
              </a:rPr>
              <a:t>GitHub Part 2</a:t>
            </a:r>
          </a:p>
          <a:p>
            <a:pPr marL="133350">
              <a:lnSpc>
                <a:spcPct val="150000"/>
              </a:lnSpc>
              <a:buClr>
                <a:srgbClr val="404040"/>
              </a:buClr>
              <a:buSzPts val="1500"/>
            </a:pPr>
            <a:endParaRPr lang="en-US" sz="1500" dirty="0">
              <a:solidFill>
                <a:srgbClr val="404040"/>
              </a:solidFill>
            </a:endParaRP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8381935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4F6F7-D0AC-4332-897D-92035DF79784}"/>
              </a:ext>
            </a:extLst>
          </p:cNvPr>
          <p:cNvSpPr>
            <a:spLocks noGrp="1"/>
          </p:cNvSpPr>
          <p:nvPr>
            <p:ph type="title"/>
          </p:nvPr>
        </p:nvSpPr>
        <p:spPr/>
        <p:txBody>
          <a:bodyPr/>
          <a:lstStyle/>
          <a:p>
            <a:r>
              <a:rPr lang="en-US" dirty="0"/>
              <a:t>“Shift Left” Testing Approach</a:t>
            </a:r>
          </a:p>
        </p:txBody>
      </p:sp>
      <p:sp>
        <p:nvSpPr>
          <p:cNvPr id="3" name="Subtitle 2">
            <a:extLst>
              <a:ext uri="{FF2B5EF4-FFF2-40B4-BE49-F238E27FC236}">
                <a16:creationId xmlns:a16="http://schemas.microsoft.com/office/drawing/2014/main" id="{F9D82E0F-60D6-4945-AA69-EC25652D4630}"/>
              </a:ext>
            </a:extLst>
          </p:cNvPr>
          <p:cNvSpPr>
            <a:spLocks noGrp="1"/>
          </p:cNvSpPr>
          <p:nvPr>
            <p:ph type="subTitle" idx="1"/>
          </p:nvPr>
        </p:nvSpPr>
        <p:spPr/>
        <p:txBody>
          <a:bodyPr/>
          <a:lstStyle/>
          <a:p>
            <a:r>
              <a:rPr lang="en-US" dirty="0"/>
              <a:t>DevOps (and its CI/CD automation tools) are all about creating trust – in the tools and processes, and in the code itself. Key to this is testing.</a:t>
            </a:r>
          </a:p>
          <a:p>
            <a:endParaRPr lang="en-US" dirty="0"/>
          </a:p>
          <a:p>
            <a:r>
              <a:rPr lang="en-US" dirty="0"/>
              <a:t>A popular movement in DevOps is called “shift left” testing. It is an approach to software testing and system testing in which testing is performed earlier in the lifecycle (i.e. moved left on the project timeline)</a:t>
            </a:r>
          </a:p>
          <a:p>
            <a:endParaRPr lang="en-US" dirty="0"/>
          </a:p>
          <a:p>
            <a:r>
              <a:rPr lang="en-US" dirty="0"/>
              <a:t>This means developers are getting involved more in testing.</a:t>
            </a:r>
          </a:p>
          <a:p>
            <a:endParaRPr lang="en-US" dirty="0"/>
          </a:p>
          <a:p>
            <a:r>
              <a:rPr lang="en-US" dirty="0"/>
              <a:t>A common tradeoff to examine here: How long does a full set of tests take? How often are </a:t>
            </a:r>
            <a:r>
              <a:rPr lang="en-US" dirty="0" err="1"/>
              <a:t>devs</a:t>
            </a:r>
            <a:r>
              <a:rPr lang="en-US" dirty="0"/>
              <a:t> checking code into the branch that is tested? Do the tests take so long that code changes are getting backlogged? How to we prioritize tests in this situation?</a:t>
            </a:r>
          </a:p>
        </p:txBody>
      </p:sp>
      <p:sp>
        <p:nvSpPr>
          <p:cNvPr id="4" name="Slide Number Placeholder 3">
            <a:extLst>
              <a:ext uri="{FF2B5EF4-FFF2-40B4-BE49-F238E27FC236}">
                <a16:creationId xmlns:a16="http://schemas.microsoft.com/office/drawing/2014/main" id="{628602FA-EF11-48A2-916D-26A6B91F2E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a:p>
        </p:txBody>
      </p:sp>
    </p:spTree>
    <p:extLst>
      <p:ext uri="{BB962C8B-B14F-4D97-AF65-F5344CB8AC3E}">
        <p14:creationId xmlns:p14="http://schemas.microsoft.com/office/powerpoint/2010/main" val="361133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D4D80-2FE6-48E4-92CF-F8F82B0E0AC3}"/>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C885F79E-0776-4391-8ADC-FF6EAD2C190D}"/>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E08CFD01-F699-4C96-BB46-273AAD7623B5}"/>
              </a:ext>
            </a:extLst>
          </p:cNvPr>
          <p:cNvSpPr>
            <a:spLocks noGrp="1"/>
          </p:cNvSpPr>
          <p:nvPr>
            <p:ph type="subTitle" idx="2"/>
          </p:nvPr>
        </p:nvSpPr>
        <p:spPr/>
        <p:txBody>
          <a:bodyPr/>
          <a:lstStyle/>
          <a:p>
            <a:r>
              <a:rPr lang="en-US" dirty="0"/>
              <a:t>Moving a feature MANUALLY through environments</a:t>
            </a:r>
          </a:p>
        </p:txBody>
      </p:sp>
      <p:sp>
        <p:nvSpPr>
          <p:cNvPr id="5" name="Slide Number Placeholder 4">
            <a:extLst>
              <a:ext uri="{FF2B5EF4-FFF2-40B4-BE49-F238E27FC236}">
                <a16:creationId xmlns:a16="http://schemas.microsoft.com/office/drawing/2014/main" id="{41F619EE-9A1F-4924-A03E-F28610D2A5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101</a:t>
            </a:fld>
            <a:endParaRPr lang="en"/>
          </a:p>
        </p:txBody>
      </p:sp>
    </p:spTree>
    <p:extLst>
      <p:ext uri="{BB962C8B-B14F-4D97-AF65-F5344CB8AC3E}">
        <p14:creationId xmlns:p14="http://schemas.microsoft.com/office/powerpoint/2010/main" val="17346925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D4D80-2FE6-48E4-92CF-F8F82B0E0AC3}"/>
              </a:ext>
            </a:extLst>
          </p:cNvPr>
          <p:cNvSpPr>
            <a:spLocks noGrp="1"/>
          </p:cNvSpPr>
          <p:nvPr>
            <p:ph type="title"/>
          </p:nvPr>
        </p:nvSpPr>
        <p:spPr/>
        <p:txBody>
          <a:bodyPr/>
          <a:lstStyle/>
          <a:p>
            <a:r>
              <a:rPr lang="en-US" dirty="0"/>
              <a:t>WORKSHOP:</a:t>
            </a:r>
          </a:p>
        </p:txBody>
      </p:sp>
      <p:sp>
        <p:nvSpPr>
          <p:cNvPr id="3" name="Text Placeholder 2">
            <a:extLst>
              <a:ext uri="{FF2B5EF4-FFF2-40B4-BE49-F238E27FC236}">
                <a16:creationId xmlns:a16="http://schemas.microsoft.com/office/drawing/2014/main" id="{C885F79E-0776-4391-8ADC-FF6EAD2C190D}"/>
              </a:ext>
            </a:extLst>
          </p:cNvPr>
          <p:cNvSpPr>
            <a:spLocks noGrp="1"/>
          </p:cNvSpPr>
          <p:nvPr>
            <p:ph type="body" idx="1"/>
          </p:nvPr>
        </p:nvSpPr>
        <p:spPr/>
        <p:txBody>
          <a:bodyPr anchor="t"/>
          <a:lstStyle/>
          <a:p>
            <a:r>
              <a:rPr lang="en-US" dirty="0"/>
              <a:t>Group discussion: How would we use the tools of automation and feedback to improve this process?</a:t>
            </a:r>
          </a:p>
        </p:txBody>
      </p:sp>
      <p:sp>
        <p:nvSpPr>
          <p:cNvPr id="4" name="Subtitle 3">
            <a:extLst>
              <a:ext uri="{FF2B5EF4-FFF2-40B4-BE49-F238E27FC236}">
                <a16:creationId xmlns:a16="http://schemas.microsoft.com/office/drawing/2014/main" id="{E08CFD01-F699-4C96-BB46-273AAD7623B5}"/>
              </a:ext>
            </a:extLst>
          </p:cNvPr>
          <p:cNvSpPr>
            <a:spLocks noGrp="1"/>
          </p:cNvSpPr>
          <p:nvPr>
            <p:ph type="subTitle" idx="2"/>
          </p:nvPr>
        </p:nvSpPr>
        <p:spPr/>
        <p:txBody>
          <a:bodyPr/>
          <a:lstStyle/>
          <a:p>
            <a:r>
              <a:rPr lang="en-US" dirty="0"/>
              <a:t>Improving dev process with automation and feedback</a:t>
            </a:r>
          </a:p>
        </p:txBody>
      </p:sp>
      <p:sp>
        <p:nvSpPr>
          <p:cNvPr id="5" name="Slide Number Placeholder 4">
            <a:extLst>
              <a:ext uri="{FF2B5EF4-FFF2-40B4-BE49-F238E27FC236}">
                <a16:creationId xmlns:a16="http://schemas.microsoft.com/office/drawing/2014/main" id="{41F619EE-9A1F-4924-A03E-F28610D2A5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102</a:t>
            </a:fld>
            <a:endParaRPr lang="en"/>
          </a:p>
        </p:txBody>
      </p:sp>
    </p:spTree>
    <p:extLst>
      <p:ext uri="{BB962C8B-B14F-4D97-AF65-F5344CB8AC3E}">
        <p14:creationId xmlns:p14="http://schemas.microsoft.com/office/powerpoint/2010/main" val="23924287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D226F-B94C-47F8-A58C-6373BAC3BE6E}"/>
              </a:ext>
            </a:extLst>
          </p:cNvPr>
          <p:cNvSpPr>
            <a:spLocks noGrp="1"/>
          </p:cNvSpPr>
          <p:nvPr>
            <p:ph type="title"/>
          </p:nvPr>
        </p:nvSpPr>
        <p:spPr/>
        <p:txBody>
          <a:bodyPr/>
          <a:lstStyle/>
          <a:p>
            <a:r>
              <a:rPr lang="en-US" dirty="0"/>
              <a:t>What is </a:t>
            </a:r>
            <a:r>
              <a:rPr lang="en-US" dirty="0" err="1"/>
              <a:t>DevSecOps</a:t>
            </a:r>
            <a:r>
              <a:rPr lang="en-US" dirty="0"/>
              <a:t>?</a:t>
            </a:r>
          </a:p>
        </p:txBody>
      </p:sp>
      <p:sp>
        <p:nvSpPr>
          <p:cNvPr id="3" name="Subtitle 2">
            <a:extLst>
              <a:ext uri="{FF2B5EF4-FFF2-40B4-BE49-F238E27FC236}">
                <a16:creationId xmlns:a16="http://schemas.microsoft.com/office/drawing/2014/main" id="{E5750006-17C8-402A-B912-F8F26AD233FD}"/>
              </a:ext>
            </a:extLst>
          </p:cNvPr>
          <p:cNvSpPr>
            <a:spLocks noGrp="1"/>
          </p:cNvSpPr>
          <p:nvPr>
            <p:ph type="subTitle" idx="1"/>
          </p:nvPr>
        </p:nvSpPr>
        <p:spPr/>
        <p:txBody>
          <a:bodyPr/>
          <a:lstStyle/>
          <a:p>
            <a:r>
              <a:rPr lang="en-US" dirty="0" err="1"/>
              <a:t>DevSecOps</a:t>
            </a:r>
            <a:r>
              <a:rPr lang="en-US" dirty="0"/>
              <a:t> stands for development, security, and operations. It's an approach to culture, automation, and platform design that integrates security as a shared responsibility throughout the entire IT lifecycle.</a:t>
            </a:r>
          </a:p>
          <a:p>
            <a:endParaRPr lang="en-US" dirty="0"/>
          </a:p>
          <a:p>
            <a:r>
              <a:rPr lang="en-US" dirty="0"/>
              <a:t>Commonly, security is only assessed on a product just before it gets shipped to the Ops environment. If there’s a severe vulnerability, a lot of work may need to be redone, at great expense.</a:t>
            </a:r>
          </a:p>
          <a:p>
            <a:endParaRPr lang="en-US" dirty="0"/>
          </a:p>
          <a:p>
            <a:r>
              <a:rPr lang="en-US" dirty="0" err="1"/>
              <a:t>DevSecOps</a:t>
            </a:r>
            <a:r>
              <a:rPr lang="en-US" dirty="0"/>
              <a:t> means the whole team is thinking about security from the very start of the product’s life – even in the design stage.</a:t>
            </a:r>
          </a:p>
          <a:p>
            <a:endParaRPr lang="en-US" dirty="0"/>
          </a:p>
          <a:p>
            <a:r>
              <a:rPr lang="en-US" dirty="0"/>
              <a:t>This doesn’t just mean the security of the app itself – it also extends to the security of the infrastructure used to design, build, test and deploy the app.</a:t>
            </a:r>
          </a:p>
        </p:txBody>
      </p:sp>
      <p:sp>
        <p:nvSpPr>
          <p:cNvPr id="4" name="Slide Number Placeholder 3">
            <a:extLst>
              <a:ext uri="{FF2B5EF4-FFF2-40B4-BE49-F238E27FC236}">
                <a16:creationId xmlns:a16="http://schemas.microsoft.com/office/drawing/2014/main" id="{FF821FC4-A97C-45D5-ADF6-359963B877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103</a:t>
            </a:fld>
            <a:endParaRPr lang="en"/>
          </a:p>
        </p:txBody>
      </p:sp>
    </p:spTree>
    <p:extLst>
      <p:ext uri="{BB962C8B-B14F-4D97-AF65-F5344CB8AC3E}">
        <p14:creationId xmlns:p14="http://schemas.microsoft.com/office/powerpoint/2010/main" val="316405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78F4-C26C-4808-82B7-F9F30135C7C0}"/>
              </a:ext>
            </a:extLst>
          </p:cNvPr>
          <p:cNvSpPr>
            <a:spLocks noGrp="1"/>
          </p:cNvSpPr>
          <p:nvPr>
            <p:ph type="title"/>
          </p:nvPr>
        </p:nvSpPr>
        <p:spPr/>
        <p:txBody>
          <a:bodyPr/>
          <a:lstStyle/>
          <a:p>
            <a:r>
              <a:rPr lang="en-US" dirty="0"/>
              <a:t>Thinking Like a Hacker</a:t>
            </a:r>
          </a:p>
        </p:txBody>
      </p:sp>
      <p:sp>
        <p:nvSpPr>
          <p:cNvPr id="3" name="Subtitle 2">
            <a:extLst>
              <a:ext uri="{FF2B5EF4-FFF2-40B4-BE49-F238E27FC236}">
                <a16:creationId xmlns:a16="http://schemas.microsoft.com/office/drawing/2014/main" id="{1678F44E-48CD-4449-BFA2-826D51C136EF}"/>
              </a:ext>
            </a:extLst>
          </p:cNvPr>
          <p:cNvSpPr>
            <a:spLocks noGrp="1"/>
          </p:cNvSpPr>
          <p:nvPr>
            <p:ph type="subTitle" idx="1"/>
          </p:nvPr>
        </p:nvSpPr>
        <p:spPr/>
        <p:txBody>
          <a:bodyPr/>
          <a:lstStyle/>
          <a:p>
            <a:r>
              <a:rPr lang="en-US" dirty="0"/>
              <a:t>Without descending a paralysis, we need to acknowledge that there </a:t>
            </a:r>
            <a:r>
              <a:rPr lang="en-US"/>
              <a:t>is no </a:t>
            </a:r>
            <a:r>
              <a:rPr lang="en-US" dirty="0"/>
              <a:t>digital system made that cannot be compromised, given enough time and resources.</a:t>
            </a:r>
          </a:p>
          <a:p>
            <a:endParaRPr lang="en-US" dirty="0"/>
          </a:p>
          <a:p>
            <a:r>
              <a:rPr lang="en-US" dirty="0"/>
              <a:t>Being security-conscious involves thinking like a hacker. Most will take the easiest, fastest route, and move on to easier targets if those routes fail.</a:t>
            </a:r>
          </a:p>
          <a:p>
            <a:endParaRPr lang="en-US" dirty="0"/>
          </a:p>
          <a:p>
            <a:r>
              <a:rPr lang="en-US" dirty="0"/>
              <a:t>Even if you are not a dedicated security pro, you need to know the fundamentals – and use them in your code and your infrastructure.</a:t>
            </a:r>
          </a:p>
          <a:p>
            <a:endParaRPr lang="en-US" dirty="0"/>
          </a:p>
        </p:txBody>
      </p:sp>
      <p:sp>
        <p:nvSpPr>
          <p:cNvPr id="4" name="Slide Number Placeholder 3">
            <a:extLst>
              <a:ext uri="{FF2B5EF4-FFF2-40B4-BE49-F238E27FC236}">
                <a16:creationId xmlns:a16="http://schemas.microsoft.com/office/drawing/2014/main" id="{6F98A647-FE95-4B11-919D-B7F6292718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104</a:t>
            </a:fld>
            <a:endParaRPr lang="en"/>
          </a:p>
        </p:txBody>
      </p:sp>
    </p:spTree>
    <p:extLst>
      <p:ext uri="{BB962C8B-B14F-4D97-AF65-F5344CB8AC3E}">
        <p14:creationId xmlns:p14="http://schemas.microsoft.com/office/powerpoint/2010/main" val="395688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FF6D0-08C9-4D7C-9149-1B72B1160B54}"/>
              </a:ext>
            </a:extLst>
          </p:cNvPr>
          <p:cNvSpPr>
            <a:spLocks noGrp="1"/>
          </p:cNvSpPr>
          <p:nvPr>
            <p:ph type="title"/>
          </p:nvPr>
        </p:nvSpPr>
        <p:spPr/>
        <p:txBody>
          <a:bodyPr/>
          <a:lstStyle/>
          <a:p>
            <a:r>
              <a:rPr lang="en-US" dirty="0"/>
              <a:t>Prevention</a:t>
            </a:r>
          </a:p>
        </p:txBody>
      </p:sp>
      <p:sp>
        <p:nvSpPr>
          <p:cNvPr id="3" name="Subtitle 2">
            <a:extLst>
              <a:ext uri="{FF2B5EF4-FFF2-40B4-BE49-F238E27FC236}">
                <a16:creationId xmlns:a16="http://schemas.microsoft.com/office/drawing/2014/main" id="{6EC1371B-73B3-4488-91F0-AAFEFDFD3892}"/>
              </a:ext>
            </a:extLst>
          </p:cNvPr>
          <p:cNvSpPr>
            <a:spLocks noGrp="1"/>
          </p:cNvSpPr>
          <p:nvPr>
            <p:ph type="subTitle" idx="1"/>
          </p:nvPr>
        </p:nvSpPr>
        <p:spPr/>
        <p:txBody>
          <a:bodyPr/>
          <a:lstStyle/>
          <a:p>
            <a:r>
              <a:rPr lang="en-US" dirty="0"/>
              <a:t>Security of internet-connected systems and software is a constantly-changing area.</a:t>
            </a:r>
          </a:p>
          <a:p>
            <a:endParaRPr lang="en-US" dirty="0"/>
          </a:p>
          <a:p>
            <a:r>
              <a:rPr lang="en-US" dirty="0"/>
              <a:t>There are common prevention measures one can take, though.</a:t>
            </a:r>
          </a:p>
          <a:p>
            <a:endParaRPr lang="en-US" dirty="0"/>
          </a:p>
          <a:p>
            <a:r>
              <a:rPr lang="en-US" dirty="0"/>
              <a:t>Some of these involve infrastructure – where you use a third-party, examine their security processes very closely. Where you use your own infrastructure, work with security experts to configure it well.</a:t>
            </a:r>
          </a:p>
          <a:p>
            <a:endParaRPr lang="en-US" dirty="0"/>
          </a:p>
          <a:p>
            <a:r>
              <a:rPr lang="en-US" dirty="0"/>
              <a:t>Some of these involve the actual code of your application.</a:t>
            </a:r>
          </a:p>
          <a:p>
            <a:endParaRPr lang="en-US" dirty="0"/>
          </a:p>
          <a:p>
            <a:endParaRPr lang="en-US" dirty="0"/>
          </a:p>
        </p:txBody>
      </p:sp>
      <p:sp>
        <p:nvSpPr>
          <p:cNvPr id="4" name="Slide Number Placeholder 3">
            <a:extLst>
              <a:ext uri="{FF2B5EF4-FFF2-40B4-BE49-F238E27FC236}">
                <a16:creationId xmlns:a16="http://schemas.microsoft.com/office/drawing/2014/main" id="{36A62CAB-7504-4774-BB16-26EDE7C7EB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105</a:t>
            </a:fld>
            <a:endParaRPr lang="en"/>
          </a:p>
        </p:txBody>
      </p:sp>
    </p:spTree>
    <p:extLst>
      <p:ext uri="{BB962C8B-B14F-4D97-AF65-F5344CB8AC3E}">
        <p14:creationId xmlns:p14="http://schemas.microsoft.com/office/powerpoint/2010/main" val="249991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57AF0-9766-4912-A118-8F7FC434B52B}"/>
              </a:ext>
            </a:extLst>
          </p:cNvPr>
          <p:cNvSpPr>
            <a:spLocks noGrp="1"/>
          </p:cNvSpPr>
          <p:nvPr>
            <p:ph type="title"/>
          </p:nvPr>
        </p:nvSpPr>
        <p:spPr/>
        <p:txBody>
          <a:bodyPr/>
          <a:lstStyle/>
          <a:p>
            <a:r>
              <a:rPr lang="en-US" dirty="0"/>
              <a:t>Secure Coding Practices</a:t>
            </a:r>
          </a:p>
        </p:txBody>
      </p:sp>
      <p:sp>
        <p:nvSpPr>
          <p:cNvPr id="3" name="Subtitle 2">
            <a:extLst>
              <a:ext uri="{FF2B5EF4-FFF2-40B4-BE49-F238E27FC236}">
                <a16:creationId xmlns:a16="http://schemas.microsoft.com/office/drawing/2014/main" id="{A13757FE-4AF5-4A34-9DA8-A13331AB69B3}"/>
              </a:ext>
            </a:extLst>
          </p:cNvPr>
          <p:cNvSpPr>
            <a:spLocks noGrp="1"/>
          </p:cNvSpPr>
          <p:nvPr>
            <p:ph type="subTitle" idx="1"/>
          </p:nvPr>
        </p:nvSpPr>
        <p:spPr/>
        <p:txBody>
          <a:bodyPr/>
          <a:lstStyle/>
          <a:p>
            <a:r>
              <a:rPr lang="en-US" dirty="0"/>
              <a:t>Secure coding is to design and develop software by avoiding the weaknesses that lead to security-related vulnerabilities by adhering to the specified security standards, and industry best practices.</a:t>
            </a:r>
          </a:p>
          <a:p>
            <a:endParaRPr lang="en-US" dirty="0"/>
          </a:p>
          <a:p>
            <a:r>
              <a:rPr lang="en-US" dirty="0"/>
              <a:t>This means you should:</a:t>
            </a:r>
          </a:p>
          <a:p>
            <a:pPr marL="514350" indent="-285750">
              <a:buFont typeface="Arial" panose="020B0604020202020204" pitchFamily="34" charset="0"/>
              <a:buChar char="•"/>
            </a:pPr>
            <a:r>
              <a:rPr lang="en-US" dirty="0"/>
              <a:t>1. Know your own security standards, developed in-house</a:t>
            </a:r>
          </a:p>
          <a:p>
            <a:pPr marL="514350" indent="-285750">
              <a:buFont typeface="Arial" panose="020B0604020202020204" pitchFamily="34" charset="0"/>
              <a:buChar char="•"/>
            </a:pPr>
            <a:r>
              <a:rPr lang="en-US" dirty="0"/>
              <a:t>2. Know the industry best practices, as well as the most common types of attacks</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endParaRPr lang="en-US" dirty="0"/>
          </a:p>
          <a:p>
            <a:pPr marL="228600" indent="0"/>
            <a:endParaRPr lang="en-US" dirty="0"/>
          </a:p>
        </p:txBody>
      </p:sp>
      <p:sp>
        <p:nvSpPr>
          <p:cNvPr id="4" name="Slide Number Placeholder 3">
            <a:extLst>
              <a:ext uri="{FF2B5EF4-FFF2-40B4-BE49-F238E27FC236}">
                <a16:creationId xmlns:a16="http://schemas.microsoft.com/office/drawing/2014/main" id="{8E82BB00-E74E-404A-9FCC-B72B87315D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106</a:t>
            </a:fld>
            <a:endParaRPr lang="en"/>
          </a:p>
        </p:txBody>
      </p:sp>
    </p:spTree>
    <p:extLst>
      <p:ext uri="{BB962C8B-B14F-4D97-AF65-F5344CB8AC3E}">
        <p14:creationId xmlns:p14="http://schemas.microsoft.com/office/powerpoint/2010/main" val="78070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5E9AF-BCF1-4FF4-A317-EC54CEE5A988}"/>
              </a:ext>
            </a:extLst>
          </p:cNvPr>
          <p:cNvSpPr>
            <a:spLocks noGrp="1"/>
          </p:cNvSpPr>
          <p:nvPr>
            <p:ph type="title"/>
          </p:nvPr>
        </p:nvSpPr>
        <p:spPr/>
        <p:txBody>
          <a:bodyPr/>
          <a:lstStyle/>
          <a:p>
            <a:r>
              <a:rPr lang="en-US" dirty="0"/>
              <a:t>Common Attack Types</a:t>
            </a:r>
          </a:p>
        </p:txBody>
      </p:sp>
      <p:sp>
        <p:nvSpPr>
          <p:cNvPr id="3" name="Subtitle 2">
            <a:extLst>
              <a:ext uri="{FF2B5EF4-FFF2-40B4-BE49-F238E27FC236}">
                <a16:creationId xmlns:a16="http://schemas.microsoft.com/office/drawing/2014/main" id="{58666106-EAD0-4B26-BC5B-EDDB07A9171C}"/>
              </a:ext>
            </a:extLst>
          </p:cNvPr>
          <p:cNvSpPr>
            <a:spLocks noGrp="1"/>
          </p:cNvSpPr>
          <p:nvPr>
            <p:ph type="subTitle" idx="1"/>
          </p:nvPr>
        </p:nvSpPr>
        <p:spPr/>
        <p:txBody>
          <a:bodyPr/>
          <a:lstStyle/>
          <a:p>
            <a:r>
              <a:rPr lang="en-US" dirty="0"/>
              <a:t>SQL Injection (Improper Neutralization of Special Elements used in an SQL Command)</a:t>
            </a:r>
          </a:p>
          <a:p>
            <a:endParaRPr lang="en-US" dirty="0"/>
          </a:p>
          <a:p>
            <a:r>
              <a:rPr lang="en-US" dirty="0"/>
              <a:t>Integer overflow</a:t>
            </a:r>
          </a:p>
          <a:p>
            <a:endParaRPr lang="en-US" dirty="0"/>
          </a:p>
          <a:p>
            <a:r>
              <a:rPr lang="en-US" dirty="0"/>
              <a:t>Buffer overflow (Buffer Copy without Checking Size of Input)</a:t>
            </a:r>
          </a:p>
          <a:p>
            <a:endParaRPr lang="en-US" dirty="0"/>
          </a:p>
          <a:p>
            <a:r>
              <a:rPr lang="en-US" dirty="0"/>
              <a:t>Uncontrolled format string</a:t>
            </a:r>
          </a:p>
          <a:p>
            <a:endParaRPr lang="en-US" dirty="0"/>
          </a:p>
          <a:p>
            <a:r>
              <a:rPr lang="en-US" dirty="0"/>
              <a:t>Missing authentication and authorization (Incorrect authorization)</a:t>
            </a:r>
          </a:p>
          <a:p>
            <a:endParaRPr lang="en-US" dirty="0"/>
          </a:p>
          <a:p>
            <a:r>
              <a:rPr lang="en-US" dirty="0"/>
              <a:t>Sensitive data exposure</a:t>
            </a:r>
          </a:p>
          <a:p>
            <a:endParaRPr lang="en-US" dirty="0"/>
          </a:p>
          <a:p>
            <a:r>
              <a:rPr lang="en-US" dirty="0"/>
              <a:t>Improper error handling</a:t>
            </a:r>
          </a:p>
        </p:txBody>
      </p:sp>
      <p:sp>
        <p:nvSpPr>
          <p:cNvPr id="4" name="Slide Number Placeholder 3">
            <a:extLst>
              <a:ext uri="{FF2B5EF4-FFF2-40B4-BE49-F238E27FC236}">
                <a16:creationId xmlns:a16="http://schemas.microsoft.com/office/drawing/2014/main" id="{132DEE4E-9E55-4AE4-8E54-42B4D4E278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107</a:t>
            </a:fld>
            <a:endParaRPr lang="en"/>
          </a:p>
        </p:txBody>
      </p:sp>
    </p:spTree>
    <p:extLst>
      <p:ext uri="{BB962C8B-B14F-4D97-AF65-F5344CB8AC3E}">
        <p14:creationId xmlns:p14="http://schemas.microsoft.com/office/powerpoint/2010/main" val="200860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ADE3-DAF5-4C48-9ED8-7AE7466597CE}"/>
              </a:ext>
            </a:extLst>
          </p:cNvPr>
          <p:cNvSpPr>
            <a:spLocks noGrp="1"/>
          </p:cNvSpPr>
          <p:nvPr>
            <p:ph type="title"/>
          </p:nvPr>
        </p:nvSpPr>
        <p:spPr/>
        <p:txBody>
          <a:bodyPr/>
          <a:lstStyle/>
          <a:p>
            <a:r>
              <a:rPr lang="en-US" dirty="0"/>
              <a:t>OWASP Standards</a:t>
            </a:r>
          </a:p>
        </p:txBody>
      </p:sp>
      <p:sp>
        <p:nvSpPr>
          <p:cNvPr id="3" name="Subtitle 2">
            <a:extLst>
              <a:ext uri="{FF2B5EF4-FFF2-40B4-BE49-F238E27FC236}">
                <a16:creationId xmlns:a16="http://schemas.microsoft.com/office/drawing/2014/main" id="{7C076517-2BE5-4679-A3AC-7BDB4965D2DE}"/>
              </a:ext>
            </a:extLst>
          </p:cNvPr>
          <p:cNvSpPr>
            <a:spLocks noGrp="1"/>
          </p:cNvSpPr>
          <p:nvPr>
            <p:ph type="subTitle" idx="1"/>
          </p:nvPr>
        </p:nvSpPr>
        <p:spPr/>
        <p:txBody>
          <a:bodyPr/>
          <a:lstStyle/>
          <a:p>
            <a:r>
              <a:rPr lang="en-US" dirty="0"/>
              <a:t>The Open Web Application Security Project (OWASP) is a nonprofit foundation that works to improve the security of software.</a:t>
            </a:r>
          </a:p>
          <a:p>
            <a:endParaRPr lang="en-US" dirty="0"/>
          </a:p>
          <a:p>
            <a:r>
              <a:rPr lang="en-US" dirty="0"/>
              <a:t>They regularly publish info on the most-used attack types for computer systems.</a:t>
            </a:r>
          </a:p>
          <a:p>
            <a:endParaRPr lang="en-US" dirty="0"/>
          </a:p>
          <a:p>
            <a:r>
              <a:rPr lang="en-US" dirty="0"/>
              <a:t>These are called the “OWASP </a:t>
            </a:r>
            <a:r>
              <a:rPr lang="en-US" dirty="0">
                <a:hlinkClick r:id="rId2"/>
              </a:rPr>
              <a:t>Top Ten</a:t>
            </a:r>
            <a:r>
              <a:rPr lang="en-US" dirty="0"/>
              <a:t>” Application Security Risks</a:t>
            </a:r>
          </a:p>
          <a:p>
            <a:endParaRPr lang="en-US" dirty="0"/>
          </a:p>
          <a:p>
            <a:r>
              <a:rPr lang="en-US" dirty="0"/>
              <a:t>They are also a source of useful reference material when assessing your own systems and designing security policies and coding practices.</a:t>
            </a:r>
          </a:p>
        </p:txBody>
      </p:sp>
      <p:sp>
        <p:nvSpPr>
          <p:cNvPr id="4" name="Slide Number Placeholder 3">
            <a:extLst>
              <a:ext uri="{FF2B5EF4-FFF2-40B4-BE49-F238E27FC236}">
                <a16:creationId xmlns:a16="http://schemas.microsoft.com/office/drawing/2014/main" id="{EA0D4EB4-0A93-4B0D-9AAE-2A9AFE2803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108</a:t>
            </a:fld>
            <a:endParaRPr lang="en"/>
          </a:p>
        </p:txBody>
      </p:sp>
    </p:spTree>
    <p:extLst>
      <p:ext uri="{BB962C8B-B14F-4D97-AF65-F5344CB8AC3E}">
        <p14:creationId xmlns:p14="http://schemas.microsoft.com/office/powerpoint/2010/main" val="2556716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D64A-7804-4BF1-AA2B-6519EA62011B}"/>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52AC6956-6F4C-43B5-A94B-9423DD58120D}"/>
              </a:ext>
            </a:extLst>
          </p:cNvPr>
          <p:cNvSpPr>
            <a:spLocks noGrp="1"/>
          </p:cNvSpPr>
          <p:nvPr>
            <p:ph type="body" idx="1"/>
          </p:nvPr>
        </p:nvSpPr>
        <p:spPr/>
        <p:txBody>
          <a:bodyPr/>
          <a:lstStyle/>
          <a:p>
            <a:endParaRPr lang="en-US"/>
          </a:p>
        </p:txBody>
      </p:sp>
      <p:sp>
        <p:nvSpPr>
          <p:cNvPr id="4" name="Subtitle 3">
            <a:extLst>
              <a:ext uri="{FF2B5EF4-FFF2-40B4-BE49-F238E27FC236}">
                <a16:creationId xmlns:a16="http://schemas.microsoft.com/office/drawing/2014/main" id="{5A6008AE-70EA-423D-A959-3F31DB487237}"/>
              </a:ext>
            </a:extLst>
          </p:cNvPr>
          <p:cNvSpPr>
            <a:spLocks noGrp="1"/>
          </p:cNvSpPr>
          <p:nvPr>
            <p:ph type="subTitle" idx="2"/>
          </p:nvPr>
        </p:nvSpPr>
        <p:spPr/>
        <p:txBody>
          <a:bodyPr/>
          <a:lstStyle/>
          <a:p>
            <a:r>
              <a:rPr lang="en-US" dirty="0"/>
              <a:t>SQL Injection Attack</a:t>
            </a:r>
          </a:p>
        </p:txBody>
      </p:sp>
      <p:sp>
        <p:nvSpPr>
          <p:cNvPr id="5" name="Slide Number Placeholder 4">
            <a:extLst>
              <a:ext uri="{FF2B5EF4-FFF2-40B4-BE49-F238E27FC236}">
                <a16:creationId xmlns:a16="http://schemas.microsoft.com/office/drawing/2014/main" id="{EF6DAB9F-2C3C-48C8-AEEA-1B84071043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109</a:t>
            </a:fld>
            <a:endParaRPr lang="en"/>
          </a:p>
        </p:txBody>
      </p:sp>
    </p:spTree>
    <p:extLst>
      <p:ext uri="{BB962C8B-B14F-4D97-AF65-F5344CB8AC3E}">
        <p14:creationId xmlns:p14="http://schemas.microsoft.com/office/powerpoint/2010/main" val="4050799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82"/>
        <p:cNvGrpSpPr/>
        <p:nvPr/>
      </p:nvGrpSpPr>
      <p:grpSpPr>
        <a:xfrm>
          <a:off x="0" y="0"/>
          <a:ext cx="0" cy="0"/>
          <a:chOff x="0" y="0"/>
          <a:chExt cx="0" cy="0"/>
        </a:xfrm>
      </p:grpSpPr>
      <p:sp>
        <p:nvSpPr>
          <p:cNvPr id="383" name="Google Shape;383;p52"/>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How we’re going to work together</a:t>
            </a:r>
            <a:endParaRPr>
              <a:solidFill>
                <a:schemeClr val="dk1"/>
              </a:solidFill>
            </a:endParaRPr>
          </a:p>
        </p:txBody>
      </p:sp>
      <p:sp>
        <p:nvSpPr>
          <p:cNvPr id="384" name="Google Shape;384;p52"/>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 sz="1500" dirty="0">
                <a:solidFill>
                  <a:srgbClr val="404040"/>
                </a:solidFill>
              </a:rPr>
              <a:t>Lab work will take place in individual workspaces – isolated, browser-based virtual machines</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Classroom labs may include individual work as well as group discussion and work</a:t>
            </a:r>
            <a:endParaRPr sz="1500" dirty="0">
              <a:solidFill>
                <a:srgbClr val="404040"/>
              </a:solidFill>
            </a:endParaRPr>
          </a:p>
          <a:p>
            <a:pPr marL="457200" lvl="0" indent="-323850" algn="l" rtl="0">
              <a:lnSpc>
                <a:spcPct val="150000"/>
              </a:lnSpc>
              <a:spcBef>
                <a:spcPts val="1000"/>
              </a:spcBef>
              <a:spcAft>
                <a:spcPts val="1000"/>
              </a:spcAft>
              <a:buClr>
                <a:srgbClr val="404040"/>
              </a:buClr>
              <a:buSzPts val="1500"/>
              <a:buChar char="●"/>
            </a:pPr>
            <a:r>
              <a:rPr lang="en" sz="1500" dirty="0">
                <a:solidFill>
                  <a:srgbClr val="404040"/>
                </a:solidFill>
              </a:rPr>
              <a:t>I welcome being interrupted – if you need more info, or clarification, or anything else, just break in and ask. I am here to help you.</a:t>
            </a:r>
            <a:endParaRPr sz="1500" dirty="0">
              <a:solidFill>
                <a:srgbClr val="404040"/>
              </a:solidFill>
            </a:endParaRPr>
          </a:p>
        </p:txBody>
      </p:sp>
      <p:sp>
        <p:nvSpPr>
          <p:cNvPr id="385" name="Google Shape;38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C1D7E-9803-4056-A49D-34E51C5E64BA}"/>
              </a:ext>
            </a:extLst>
          </p:cNvPr>
          <p:cNvSpPr>
            <a:spLocks noGrp="1"/>
          </p:cNvSpPr>
          <p:nvPr>
            <p:ph type="title"/>
          </p:nvPr>
        </p:nvSpPr>
        <p:spPr>
          <a:xfrm>
            <a:off x="705000" y="1916700"/>
            <a:ext cx="8520600" cy="1122926"/>
          </a:xfrm>
        </p:spPr>
        <p:txBody>
          <a:bodyPr/>
          <a:lstStyle/>
          <a:p>
            <a:r>
              <a:rPr lang="en-US" dirty="0"/>
              <a:t>Introduction to Test-Driven Development (TDD)</a:t>
            </a:r>
          </a:p>
        </p:txBody>
      </p:sp>
    </p:spTree>
    <p:extLst>
      <p:ext uri="{BB962C8B-B14F-4D97-AF65-F5344CB8AC3E}">
        <p14:creationId xmlns:p14="http://schemas.microsoft.com/office/powerpoint/2010/main" val="28734338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E061D9F-6096-4B7F-9D1A-51F161E8B8D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4" name="Object 3" hidden="1">
                        <a:extLst>
                          <a:ext uri="{FF2B5EF4-FFF2-40B4-BE49-F238E27FC236}">
                            <a16:creationId xmlns:a16="http://schemas.microsoft.com/office/drawing/2014/main" id="{6E061D9F-6096-4B7F-9D1A-51F161E8B8D4}"/>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0E666A9-990E-4522-B6D4-AE96A98B4DB3}"/>
              </a:ext>
            </a:extLst>
          </p:cNvPr>
          <p:cNvSpPr>
            <a:spLocks noGrp="1"/>
          </p:cNvSpPr>
          <p:nvPr>
            <p:ph type="title"/>
          </p:nvPr>
        </p:nvSpPr>
        <p:spPr/>
        <p:txBody>
          <a:bodyPr vert="horz"/>
          <a:lstStyle/>
          <a:p>
            <a:r>
              <a:rPr lang="en-US"/>
              <a:t>Thank you for joining today's course</a:t>
            </a:r>
            <a:br>
              <a:rPr lang="en-US"/>
            </a:br>
            <a:br>
              <a:rPr lang="en-US"/>
            </a:br>
            <a:r>
              <a:rPr lang="en-US"/>
              <a:t>By participating in this course, you will:</a:t>
            </a:r>
          </a:p>
        </p:txBody>
      </p:sp>
      <p:sp>
        <p:nvSpPr>
          <p:cNvPr id="12" name="TextBox 11">
            <a:extLst>
              <a:ext uri="{FF2B5EF4-FFF2-40B4-BE49-F238E27FC236}">
                <a16:creationId xmlns:a16="http://schemas.microsoft.com/office/drawing/2014/main" id="{25522C8D-A0DE-4690-818D-24E06904D40F}"/>
              </a:ext>
            </a:extLst>
          </p:cNvPr>
          <p:cNvSpPr txBox="1"/>
          <p:nvPr/>
        </p:nvSpPr>
        <p:spPr>
          <a:xfrm>
            <a:off x="5242500" y="827149"/>
            <a:ext cx="3429000" cy="71429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685800">
              <a:lnSpc>
                <a:spcPct val="90000"/>
              </a:lnSpc>
              <a:spcBef>
                <a:spcPts val="750"/>
              </a:spcBef>
              <a:buClrTx/>
              <a:defRPr/>
            </a:pPr>
            <a:r>
              <a:rPr lang="en-US" sz="1350" b="1" kern="1200">
                <a:solidFill>
                  <a:srgbClr val="29BA74"/>
                </a:solidFill>
                <a:latin typeface="Trebuchet MS"/>
              </a:rPr>
              <a:t>Understand the value proposition</a:t>
            </a:r>
          </a:p>
          <a:p>
            <a:pPr defTabSz="685800">
              <a:lnSpc>
                <a:spcPct val="90000"/>
              </a:lnSpc>
              <a:spcBef>
                <a:spcPts val="750"/>
              </a:spcBef>
              <a:buClrTx/>
              <a:defRPr/>
            </a:pPr>
            <a:r>
              <a:rPr lang="en-US" sz="1200">
                <a:solidFill>
                  <a:srgbClr val="575757"/>
                </a:solidFill>
                <a:latin typeface="Trebuchet MS"/>
              </a:rPr>
              <a:t>The value that test automation offers and tangible opportunities to realize that value</a:t>
            </a:r>
            <a:endParaRPr lang="en-US" sz="1200" kern="1200">
              <a:solidFill>
                <a:srgbClr val="575757"/>
              </a:solidFill>
              <a:latin typeface="Trebuchet MS"/>
            </a:endParaRPr>
          </a:p>
        </p:txBody>
      </p:sp>
      <p:sp>
        <p:nvSpPr>
          <p:cNvPr id="13" name="TextBox 12">
            <a:extLst>
              <a:ext uri="{FF2B5EF4-FFF2-40B4-BE49-F238E27FC236}">
                <a16:creationId xmlns:a16="http://schemas.microsoft.com/office/drawing/2014/main" id="{5C34C55F-3C1B-4686-A9AC-23FD6DB51EF6}"/>
              </a:ext>
            </a:extLst>
          </p:cNvPr>
          <p:cNvSpPr txBox="1"/>
          <p:nvPr/>
        </p:nvSpPr>
        <p:spPr>
          <a:xfrm>
            <a:off x="5242500" y="2368833"/>
            <a:ext cx="3429000" cy="83894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90000"/>
              </a:lnSpc>
              <a:spcBef>
                <a:spcPts val="750"/>
              </a:spcBef>
            </a:pPr>
            <a:r>
              <a:rPr lang="en-US" sz="1050" b="1">
                <a:solidFill>
                  <a:schemeClr val="tx2"/>
                </a:solidFill>
              </a:rPr>
              <a:t>Explore key concepts</a:t>
            </a:r>
          </a:p>
          <a:p>
            <a:pPr defTabSz="685800">
              <a:lnSpc>
                <a:spcPct val="90000"/>
              </a:lnSpc>
              <a:spcBef>
                <a:spcPts val="750"/>
              </a:spcBef>
              <a:buClrTx/>
              <a:defRPr/>
            </a:pPr>
            <a:r>
              <a:rPr lang="en-US" sz="1200">
                <a:solidFill>
                  <a:srgbClr val="575757"/>
                </a:solidFill>
                <a:latin typeface="Trebuchet MS"/>
              </a:rPr>
              <a:t>Deeper dive into practical topics and strategies that can be used to enable a successful test automation capability</a:t>
            </a:r>
            <a:endParaRPr lang="en-US" sz="1200" kern="1200">
              <a:solidFill>
                <a:srgbClr val="575757"/>
              </a:solidFill>
              <a:latin typeface="Trebuchet MS"/>
            </a:endParaRPr>
          </a:p>
        </p:txBody>
      </p:sp>
      <p:sp>
        <p:nvSpPr>
          <p:cNvPr id="14" name="TextBox 13">
            <a:extLst>
              <a:ext uri="{FF2B5EF4-FFF2-40B4-BE49-F238E27FC236}">
                <a16:creationId xmlns:a16="http://schemas.microsoft.com/office/drawing/2014/main" id="{9FEDD120-CF47-4626-8343-F4B2C544621F}"/>
              </a:ext>
            </a:extLst>
          </p:cNvPr>
          <p:cNvSpPr txBox="1"/>
          <p:nvPr/>
        </p:nvSpPr>
        <p:spPr>
          <a:xfrm>
            <a:off x="5242500" y="3723541"/>
            <a:ext cx="3429000" cy="71429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685800">
              <a:lnSpc>
                <a:spcPct val="90000"/>
              </a:lnSpc>
              <a:spcBef>
                <a:spcPts val="750"/>
              </a:spcBef>
              <a:buClrTx/>
              <a:defRPr/>
            </a:pPr>
            <a:r>
              <a:rPr lang="en-US" sz="1350" b="1" kern="1200">
                <a:solidFill>
                  <a:srgbClr val="29BA74"/>
                </a:solidFill>
                <a:latin typeface="Trebuchet MS"/>
              </a:rPr>
              <a:t>Build a foundation for the future</a:t>
            </a:r>
          </a:p>
          <a:p>
            <a:pPr defTabSz="685800">
              <a:lnSpc>
                <a:spcPct val="90000"/>
              </a:lnSpc>
              <a:spcBef>
                <a:spcPts val="750"/>
              </a:spcBef>
              <a:buClrTx/>
              <a:defRPr/>
            </a:pPr>
            <a:r>
              <a:rPr lang="en-US" sz="1200" kern="1200">
                <a:solidFill>
                  <a:srgbClr val="575757"/>
                </a:solidFill>
                <a:latin typeface="Trebuchet MS"/>
              </a:rPr>
              <a:t>How to build test automation into our “DNA” and use it to help shape our long-term success</a:t>
            </a:r>
          </a:p>
        </p:txBody>
      </p:sp>
      <p:grpSp>
        <p:nvGrpSpPr>
          <p:cNvPr id="18" name="bcgIcons_OpportunityMapping">
            <a:extLst>
              <a:ext uri="{FF2B5EF4-FFF2-40B4-BE49-F238E27FC236}">
                <a16:creationId xmlns:a16="http://schemas.microsoft.com/office/drawing/2014/main" id="{4F970E28-3ABA-4C74-8154-FD3EF18614BC}"/>
              </a:ext>
            </a:extLst>
          </p:cNvPr>
          <p:cNvGrpSpPr>
            <a:grpSpLocks noChangeAspect="1"/>
          </p:cNvGrpSpPr>
          <p:nvPr/>
        </p:nvGrpSpPr>
        <p:grpSpPr bwMode="auto">
          <a:xfrm>
            <a:off x="4456068" y="2367836"/>
            <a:ext cx="685165" cy="685800"/>
            <a:chOff x="1682" y="0"/>
            <a:chExt cx="4316" cy="4320"/>
          </a:xfrm>
        </p:grpSpPr>
        <p:sp>
          <p:nvSpPr>
            <p:cNvPr id="19" name="AutoShape 13">
              <a:extLst>
                <a:ext uri="{FF2B5EF4-FFF2-40B4-BE49-F238E27FC236}">
                  <a16:creationId xmlns:a16="http://schemas.microsoft.com/office/drawing/2014/main" id="{716646DA-013F-41FC-8837-8AECFB73CC76}"/>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0" name="Freeform 15">
              <a:extLst>
                <a:ext uri="{FF2B5EF4-FFF2-40B4-BE49-F238E27FC236}">
                  <a16:creationId xmlns:a16="http://schemas.microsoft.com/office/drawing/2014/main" id="{49397631-7FB8-4CA8-8C3D-94E438C03463}"/>
                </a:ext>
              </a:extLst>
            </p:cNvPr>
            <p:cNvSpPr>
              <a:spLocks noEditPoints="1"/>
            </p:cNvSpPr>
            <p:nvPr/>
          </p:nvSpPr>
          <p:spPr bwMode="auto">
            <a:xfrm>
              <a:off x="2604" y="877"/>
              <a:ext cx="2493" cy="1855"/>
            </a:xfrm>
            <a:custGeom>
              <a:avLst/>
              <a:gdLst>
                <a:gd name="T0" fmla="*/ 300 w 1331"/>
                <a:gd name="T1" fmla="*/ 3 h 989"/>
                <a:gd name="T2" fmla="*/ 0 w 1331"/>
                <a:gd name="T3" fmla="*/ 310 h 989"/>
                <a:gd name="T4" fmla="*/ 294 w 1331"/>
                <a:gd name="T5" fmla="*/ 984 h 989"/>
                <a:gd name="T6" fmla="*/ 306 w 1331"/>
                <a:gd name="T7" fmla="*/ 984 h 989"/>
                <a:gd name="T8" fmla="*/ 597 w 1331"/>
                <a:gd name="T9" fmla="*/ 310 h 989"/>
                <a:gd name="T10" fmla="*/ 300 w 1331"/>
                <a:gd name="T11" fmla="*/ 3 h 989"/>
                <a:gd name="T12" fmla="*/ 419 w 1331"/>
                <a:gd name="T13" fmla="*/ 226 h 989"/>
                <a:gd name="T14" fmla="*/ 364 w 1331"/>
                <a:gd name="T15" fmla="*/ 279 h 989"/>
                <a:gd name="T16" fmla="*/ 362 w 1331"/>
                <a:gd name="T17" fmla="*/ 284 h 989"/>
                <a:gd name="T18" fmla="*/ 374 w 1331"/>
                <a:gd name="T19" fmla="*/ 359 h 989"/>
                <a:gd name="T20" fmla="*/ 367 w 1331"/>
                <a:gd name="T21" fmla="*/ 364 h 989"/>
                <a:gd name="T22" fmla="*/ 300 w 1331"/>
                <a:gd name="T23" fmla="*/ 328 h 989"/>
                <a:gd name="T24" fmla="*/ 295 w 1331"/>
                <a:gd name="T25" fmla="*/ 328 h 989"/>
                <a:gd name="T26" fmla="*/ 228 w 1331"/>
                <a:gd name="T27" fmla="*/ 363 h 989"/>
                <a:gd name="T28" fmla="*/ 220 w 1331"/>
                <a:gd name="T29" fmla="*/ 357 h 989"/>
                <a:gd name="T30" fmla="*/ 234 w 1331"/>
                <a:gd name="T31" fmla="*/ 282 h 989"/>
                <a:gd name="T32" fmla="*/ 232 w 1331"/>
                <a:gd name="T33" fmla="*/ 277 h 989"/>
                <a:gd name="T34" fmla="*/ 179 w 1331"/>
                <a:gd name="T35" fmla="*/ 224 h 989"/>
                <a:gd name="T36" fmla="*/ 182 w 1331"/>
                <a:gd name="T37" fmla="*/ 215 h 989"/>
                <a:gd name="T38" fmla="*/ 256 w 1331"/>
                <a:gd name="T39" fmla="*/ 204 h 989"/>
                <a:gd name="T40" fmla="*/ 261 w 1331"/>
                <a:gd name="T41" fmla="*/ 202 h 989"/>
                <a:gd name="T42" fmla="*/ 295 w 1331"/>
                <a:gd name="T43" fmla="*/ 134 h 989"/>
                <a:gd name="T44" fmla="*/ 304 w 1331"/>
                <a:gd name="T45" fmla="*/ 134 h 989"/>
                <a:gd name="T46" fmla="*/ 337 w 1331"/>
                <a:gd name="T47" fmla="*/ 202 h 989"/>
                <a:gd name="T48" fmla="*/ 341 w 1331"/>
                <a:gd name="T49" fmla="*/ 206 h 989"/>
                <a:gd name="T50" fmla="*/ 416 w 1331"/>
                <a:gd name="T51" fmla="*/ 217 h 989"/>
                <a:gd name="T52" fmla="*/ 419 w 1331"/>
                <a:gd name="T53" fmla="*/ 226 h 989"/>
                <a:gd name="T54" fmla="*/ 1146 w 1331"/>
                <a:gd name="T55" fmla="*/ 0 h 989"/>
                <a:gd name="T56" fmla="*/ 958 w 1331"/>
                <a:gd name="T57" fmla="*/ 192 h 989"/>
                <a:gd name="T58" fmla="*/ 1142 w 1331"/>
                <a:gd name="T59" fmla="*/ 613 h 989"/>
                <a:gd name="T60" fmla="*/ 1149 w 1331"/>
                <a:gd name="T61" fmla="*/ 613 h 989"/>
                <a:gd name="T62" fmla="*/ 1331 w 1331"/>
                <a:gd name="T63" fmla="*/ 192 h 989"/>
                <a:gd name="T64" fmla="*/ 1146 w 1331"/>
                <a:gd name="T65" fmla="*/ 0 h 989"/>
                <a:gd name="T66" fmla="*/ 1220 w 1331"/>
                <a:gd name="T67" fmla="*/ 155 h 989"/>
                <a:gd name="T68" fmla="*/ 1186 w 1331"/>
                <a:gd name="T69" fmla="*/ 188 h 989"/>
                <a:gd name="T70" fmla="*/ 1185 w 1331"/>
                <a:gd name="T71" fmla="*/ 191 h 989"/>
                <a:gd name="T72" fmla="*/ 1192 w 1331"/>
                <a:gd name="T73" fmla="*/ 238 h 989"/>
                <a:gd name="T74" fmla="*/ 1187 w 1331"/>
                <a:gd name="T75" fmla="*/ 241 h 989"/>
                <a:gd name="T76" fmla="*/ 1146 w 1331"/>
                <a:gd name="T77" fmla="*/ 219 h 989"/>
                <a:gd name="T78" fmla="*/ 1143 w 1331"/>
                <a:gd name="T79" fmla="*/ 218 h 989"/>
                <a:gd name="T80" fmla="*/ 1101 w 1331"/>
                <a:gd name="T81" fmla="*/ 240 h 989"/>
                <a:gd name="T82" fmla="*/ 1096 w 1331"/>
                <a:gd name="T83" fmla="*/ 237 h 989"/>
                <a:gd name="T84" fmla="*/ 1104 w 1331"/>
                <a:gd name="T85" fmla="*/ 190 h 989"/>
                <a:gd name="T86" fmla="*/ 1103 w 1331"/>
                <a:gd name="T87" fmla="*/ 187 h 989"/>
                <a:gd name="T88" fmla="*/ 1070 w 1331"/>
                <a:gd name="T89" fmla="*/ 153 h 989"/>
                <a:gd name="T90" fmla="*/ 1072 w 1331"/>
                <a:gd name="T91" fmla="*/ 148 h 989"/>
                <a:gd name="T92" fmla="*/ 1118 w 1331"/>
                <a:gd name="T93" fmla="*/ 141 h 989"/>
                <a:gd name="T94" fmla="*/ 1121 w 1331"/>
                <a:gd name="T95" fmla="*/ 139 h 989"/>
                <a:gd name="T96" fmla="*/ 1142 w 1331"/>
                <a:gd name="T97" fmla="*/ 97 h 989"/>
                <a:gd name="T98" fmla="*/ 1149 w 1331"/>
                <a:gd name="T99" fmla="*/ 97 h 989"/>
                <a:gd name="T100" fmla="*/ 1169 w 1331"/>
                <a:gd name="T101" fmla="*/ 140 h 989"/>
                <a:gd name="T102" fmla="*/ 1171 w 1331"/>
                <a:gd name="T103" fmla="*/ 142 h 989"/>
                <a:gd name="T104" fmla="*/ 1218 w 1331"/>
                <a:gd name="T105" fmla="*/ 149 h 989"/>
                <a:gd name="T106" fmla="*/ 1220 w 1331"/>
                <a:gd name="T107" fmla="*/ 155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31" h="989">
                  <a:moveTo>
                    <a:pt x="300" y="3"/>
                  </a:moveTo>
                  <a:cubicBezTo>
                    <a:pt x="134" y="3"/>
                    <a:pt x="0" y="142"/>
                    <a:pt x="0" y="310"/>
                  </a:cubicBezTo>
                  <a:cubicBezTo>
                    <a:pt x="0" y="465"/>
                    <a:pt x="251" y="910"/>
                    <a:pt x="294" y="984"/>
                  </a:cubicBezTo>
                  <a:cubicBezTo>
                    <a:pt x="296" y="989"/>
                    <a:pt x="303" y="989"/>
                    <a:pt x="306" y="984"/>
                  </a:cubicBezTo>
                  <a:cubicBezTo>
                    <a:pt x="348" y="910"/>
                    <a:pt x="597" y="465"/>
                    <a:pt x="597" y="310"/>
                  </a:cubicBezTo>
                  <a:cubicBezTo>
                    <a:pt x="597" y="142"/>
                    <a:pt x="466" y="3"/>
                    <a:pt x="300" y="3"/>
                  </a:cubicBezTo>
                  <a:close/>
                  <a:moveTo>
                    <a:pt x="419" y="226"/>
                  </a:moveTo>
                  <a:cubicBezTo>
                    <a:pt x="364" y="279"/>
                    <a:pt x="364" y="279"/>
                    <a:pt x="364" y="279"/>
                  </a:cubicBezTo>
                  <a:cubicBezTo>
                    <a:pt x="363" y="280"/>
                    <a:pt x="362" y="282"/>
                    <a:pt x="362" y="284"/>
                  </a:cubicBezTo>
                  <a:cubicBezTo>
                    <a:pt x="374" y="359"/>
                    <a:pt x="374" y="359"/>
                    <a:pt x="374" y="359"/>
                  </a:cubicBezTo>
                  <a:cubicBezTo>
                    <a:pt x="375" y="363"/>
                    <a:pt x="371" y="366"/>
                    <a:pt x="367" y="364"/>
                  </a:cubicBezTo>
                  <a:cubicBezTo>
                    <a:pt x="300" y="328"/>
                    <a:pt x="300" y="328"/>
                    <a:pt x="300" y="328"/>
                  </a:cubicBezTo>
                  <a:cubicBezTo>
                    <a:pt x="298" y="327"/>
                    <a:pt x="297" y="327"/>
                    <a:pt x="295" y="328"/>
                  </a:cubicBezTo>
                  <a:cubicBezTo>
                    <a:pt x="228" y="363"/>
                    <a:pt x="228" y="363"/>
                    <a:pt x="228" y="363"/>
                  </a:cubicBezTo>
                  <a:cubicBezTo>
                    <a:pt x="224" y="365"/>
                    <a:pt x="219" y="361"/>
                    <a:pt x="220" y="357"/>
                  </a:cubicBezTo>
                  <a:cubicBezTo>
                    <a:pt x="234" y="282"/>
                    <a:pt x="234" y="282"/>
                    <a:pt x="234" y="282"/>
                  </a:cubicBezTo>
                  <a:cubicBezTo>
                    <a:pt x="234" y="280"/>
                    <a:pt x="234" y="278"/>
                    <a:pt x="232" y="277"/>
                  </a:cubicBezTo>
                  <a:cubicBezTo>
                    <a:pt x="179" y="224"/>
                    <a:pt x="179" y="224"/>
                    <a:pt x="179" y="224"/>
                  </a:cubicBezTo>
                  <a:cubicBezTo>
                    <a:pt x="176" y="221"/>
                    <a:pt x="177" y="215"/>
                    <a:pt x="182" y="215"/>
                  </a:cubicBezTo>
                  <a:cubicBezTo>
                    <a:pt x="256" y="204"/>
                    <a:pt x="256" y="204"/>
                    <a:pt x="256" y="204"/>
                  </a:cubicBezTo>
                  <a:cubicBezTo>
                    <a:pt x="258" y="204"/>
                    <a:pt x="260" y="203"/>
                    <a:pt x="261" y="202"/>
                  </a:cubicBezTo>
                  <a:cubicBezTo>
                    <a:pt x="295" y="134"/>
                    <a:pt x="295" y="134"/>
                    <a:pt x="295" y="134"/>
                  </a:cubicBezTo>
                  <a:cubicBezTo>
                    <a:pt x="297" y="130"/>
                    <a:pt x="302" y="130"/>
                    <a:pt x="304" y="134"/>
                  </a:cubicBezTo>
                  <a:cubicBezTo>
                    <a:pt x="337" y="202"/>
                    <a:pt x="337" y="202"/>
                    <a:pt x="337" y="202"/>
                  </a:cubicBezTo>
                  <a:cubicBezTo>
                    <a:pt x="338" y="204"/>
                    <a:pt x="339" y="205"/>
                    <a:pt x="341" y="206"/>
                  </a:cubicBezTo>
                  <a:cubicBezTo>
                    <a:pt x="416" y="217"/>
                    <a:pt x="416" y="217"/>
                    <a:pt x="416" y="217"/>
                  </a:cubicBezTo>
                  <a:cubicBezTo>
                    <a:pt x="420" y="218"/>
                    <a:pt x="422" y="223"/>
                    <a:pt x="419" y="226"/>
                  </a:cubicBezTo>
                  <a:close/>
                  <a:moveTo>
                    <a:pt x="1146" y="0"/>
                  </a:moveTo>
                  <a:cubicBezTo>
                    <a:pt x="1042" y="0"/>
                    <a:pt x="958" y="87"/>
                    <a:pt x="958" y="192"/>
                  </a:cubicBezTo>
                  <a:cubicBezTo>
                    <a:pt x="958" y="289"/>
                    <a:pt x="1115" y="567"/>
                    <a:pt x="1142" y="613"/>
                  </a:cubicBezTo>
                  <a:cubicBezTo>
                    <a:pt x="1144" y="616"/>
                    <a:pt x="1148" y="616"/>
                    <a:pt x="1149" y="613"/>
                  </a:cubicBezTo>
                  <a:cubicBezTo>
                    <a:pt x="1176" y="567"/>
                    <a:pt x="1331" y="289"/>
                    <a:pt x="1331" y="192"/>
                  </a:cubicBezTo>
                  <a:cubicBezTo>
                    <a:pt x="1331" y="87"/>
                    <a:pt x="1249" y="0"/>
                    <a:pt x="1146" y="0"/>
                  </a:cubicBezTo>
                  <a:close/>
                  <a:moveTo>
                    <a:pt x="1220" y="155"/>
                  </a:moveTo>
                  <a:cubicBezTo>
                    <a:pt x="1186" y="188"/>
                    <a:pt x="1186" y="188"/>
                    <a:pt x="1186" y="188"/>
                  </a:cubicBezTo>
                  <a:cubicBezTo>
                    <a:pt x="1185" y="188"/>
                    <a:pt x="1185" y="190"/>
                    <a:pt x="1185" y="191"/>
                  </a:cubicBezTo>
                  <a:cubicBezTo>
                    <a:pt x="1192" y="238"/>
                    <a:pt x="1192" y="238"/>
                    <a:pt x="1192" y="238"/>
                  </a:cubicBezTo>
                  <a:cubicBezTo>
                    <a:pt x="1193" y="240"/>
                    <a:pt x="1190" y="242"/>
                    <a:pt x="1187" y="241"/>
                  </a:cubicBezTo>
                  <a:cubicBezTo>
                    <a:pt x="1146" y="219"/>
                    <a:pt x="1146" y="219"/>
                    <a:pt x="1146" y="219"/>
                  </a:cubicBezTo>
                  <a:cubicBezTo>
                    <a:pt x="1145" y="218"/>
                    <a:pt x="1144" y="218"/>
                    <a:pt x="1143" y="218"/>
                  </a:cubicBezTo>
                  <a:cubicBezTo>
                    <a:pt x="1101" y="240"/>
                    <a:pt x="1101" y="240"/>
                    <a:pt x="1101" y="240"/>
                  </a:cubicBezTo>
                  <a:cubicBezTo>
                    <a:pt x="1098" y="241"/>
                    <a:pt x="1095" y="239"/>
                    <a:pt x="1096" y="237"/>
                  </a:cubicBezTo>
                  <a:cubicBezTo>
                    <a:pt x="1104" y="190"/>
                    <a:pt x="1104" y="190"/>
                    <a:pt x="1104" y="190"/>
                  </a:cubicBezTo>
                  <a:cubicBezTo>
                    <a:pt x="1104" y="189"/>
                    <a:pt x="1104" y="188"/>
                    <a:pt x="1103" y="187"/>
                  </a:cubicBezTo>
                  <a:cubicBezTo>
                    <a:pt x="1070" y="153"/>
                    <a:pt x="1070" y="153"/>
                    <a:pt x="1070" y="153"/>
                  </a:cubicBezTo>
                  <a:cubicBezTo>
                    <a:pt x="1068" y="151"/>
                    <a:pt x="1069" y="148"/>
                    <a:pt x="1072" y="148"/>
                  </a:cubicBezTo>
                  <a:cubicBezTo>
                    <a:pt x="1118" y="141"/>
                    <a:pt x="1118" y="141"/>
                    <a:pt x="1118" y="141"/>
                  </a:cubicBezTo>
                  <a:cubicBezTo>
                    <a:pt x="1120" y="141"/>
                    <a:pt x="1121" y="141"/>
                    <a:pt x="1121" y="139"/>
                  </a:cubicBezTo>
                  <a:cubicBezTo>
                    <a:pt x="1142" y="97"/>
                    <a:pt x="1142" y="97"/>
                    <a:pt x="1142" y="97"/>
                  </a:cubicBezTo>
                  <a:cubicBezTo>
                    <a:pt x="1144" y="95"/>
                    <a:pt x="1147" y="95"/>
                    <a:pt x="1149" y="97"/>
                  </a:cubicBezTo>
                  <a:cubicBezTo>
                    <a:pt x="1169" y="140"/>
                    <a:pt x="1169" y="140"/>
                    <a:pt x="1169" y="140"/>
                  </a:cubicBezTo>
                  <a:cubicBezTo>
                    <a:pt x="1169" y="141"/>
                    <a:pt x="1170" y="142"/>
                    <a:pt x="1171" y="142"/>
                  </a:cubicBezTo>
                  <a:cubicBezTo>
                    <a:pt x="1218" y="149"/>
                    <a:pt x="1218" y="149"/>
                    <a:pt x="1218" y="149"/>
                  </a:cubicBezTo>
                  <a:cubicBezTo>
                    <a:pt x="1221" y="150"/>
                    <a:pt x="1222" y="153"/>
                    <a:pt x="1220" y="15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1" name="Freeform 16">
              <a:extLst>
                <a:ext uri="{FF2B5EF4-FFF2-40B4-BE49-F238E27FC236}">
                  <a16:creationId xmlns:a16="http://schemas.microsoft.com/office/drawing/2014/main" id="{FBBE15BE-CACA-4608-9E52-C9E6CFD1B432}"/>
                </a:ext>
              </a:extLst>
            </p:cNvPr>
            <p:cNvSpPr>
              <a:spLocks noEditPoints="1"/>
            </p:cNvSpPr>
            <p:nvPr/>
          </p:nvSpPr>
          <p:spPr bwMode="auto">
            <a:xfrm>
              <a:off x="1864" y="712"/>
              <a:ext cx="3956" cy="2665"/>
            </a:xfrm>
            <a:custGeom>
              <a:avLst/>
              <a:gdLst>
                <a:gd name="T0" fmla="*/ 663 w 2112"/>
                <a:gd name="T1" fmla="*/ 1199 h 1421"/>
                <a:gd name="T2" fmla="*/ 469 w 2112"/>
                <a:gd name="T3" fmla="*/ 844 h 1421"/>
                <a:gd name="T4" fmla="*/ 695 w 2112"/>
                <a:gd name="T5" fmla="*/ 0 h 1421"/>
                <a:gd name="T6" fmla="*/ 920 w 2112"/>
                <a:gd name="T7" fmla="*/ 844 h 1421"/>
                <a:gd name="T8" fmla="*/ 727 w 2112"/>
                <a:gd name="T9" fmla="*/ 1199 h 1421"/>
                <a:gd name="T10" fmla="*/ 695 w 2112"/>
                <a:gd name="T11" fmla="*/ 1218 h 1421"/>
                <a:gd name="T12" fmla="*/ 352 w 2112"/>
                <a:gd name="T13" fmla="*/ 395 h 1421"/>
                <a:gd name="T14" fmla="*/ 662 w 2112"/>
                <a:gd name="T15" fmla="*/ 1110 h 1421"/>
                <a:gd name="T16" fmla="*/ 728 w 2112"/>
                <a:gd name="T17" fmla="*/ 1110 h 1421"/>
                <a:gd name="T18" fmla="*/ 1036 w 2112"/>
                <a:gd name="T19" fmla="*/ 395 h 1421"/>
                <a:gd name="T20" fmla="*/ 1344 w 2112"/>
                <a:gd name="T21" fmla="*/ 593 h 1421"/>
                <a:gd name="T22" fmla="*/ 1081 w 2112"/>
                <a:gd name="T23" fmla="*/ 587 h 1421"/>
                <a:gd name="T24" fmla="*/ 1364 w 2112"/>
                <a:gd name="T25" fmla="*/ 631 h 1421"/>
                <a:gd name="T26" fmla="*/ 2110 w 2112"/>
                <a:gd name="T27" fmla="*/ 1377 h 1421"/>
                <a:gd name="T28" fmla="*/ 1876 w 2112"/>
                <a:gd name="T29" fmla="*/ 587 h 1421"/>
                <a:gd name="T30" fmla="*/ 1736 w 2112"/>
                <a:gd name="T31" fmla="*/ 592 h 1421"/>
                <a:gd name="T32" fmla="*/ 1876 w 2112"/>
                <a:gd name="T33" fmla="*/ 631 h 1421"/>
                <a:gd name="T34" fmla="*/ 2064 w 2112"/>
                <a:gd name="T35" fmla="*/ 1377 h 1421"/>
                <a:gd name="T36" fmla="*/ 232 w 2112"/>
                <a:gd name="T37" fmla="*/ 631 h 1421"/>
                <a:gd name="T38" fmla="*/ 324 w 2112"/>
                <a:gd name="T39" fmla="*/ 631 h 1421"/>
                <a:gd name="T40" fmla="*/ 236 w 2112"/>
                <a:gd name="T41" fmla="*/ 587 h 1421"/>
                <a:gd name="T42" fmla="*/ 2 w 2112"/>
                <a:gd name="T43" fmla="*/ 1377 h 1421"/>
                <a:gd name="T44" fmla="*/ 45 w 2112"/>
                <a:gd name="T45" fmla="*/ 1421 h 1421"/>
                <a:gd name="T46" fmla="*/ 2104 w 2112"/>
                <a:gd name="T47" fmla="*/ 1405 h 1421"/>
                <a:gd name="T48" fmla="*/ 1541 w 2112"/>
                <a:gd name="T49" fmla="*/ 826 h 1421"/>
                <a:gd name="T50" fmla="*/ 1487 w 2112"/>
                <a:gd name="T51" fmla="*/ 765 h 1421"/>
                <a:gd name="T52" fmla="*/ 1276 w 2112"/>
                <a:gd name="T53" fmla="*/ 270 h 1421"/>
                <a:gd name="T54" fmla="*/ 1804 w 2112"/>
                <a:gd name="T55" fmla="*/ 270 h 1421"/>
                <a:gd name="T56" fmla="*/ 1594 w 2112"/>
                <a:gd name="T57" fmla="*/ 765 h 1421"/>
                <a:gd name="T58" fmla="*/ 1541 w 2112"/>
                <a:gd name="T59" fmla="*/ 826 h 1421"/>
                <a:gd name="T60" fmla="*/ 1541 w 2112"/>
                <a:gd name="T61" fmla="*/ 44 h 1421"/>
                <a:gd name="T62" fmla="*/ 1423 w 2112"/>
                <a:gd name="T63" fmla="*/ 553 h 1421"/>
                <a:gd name="T64" fmla="*/ 1541 w 2112"/>
                <a:gd name="T65" fmla="*/ 770 h 1421"/>
                <a:gd name="T66" fmla="*/ 1658 w 2112"/>
                <a:gd name="T67" fmla="*/ 553 h 1421"/>
                <a:gd name="T68" fmla="*/ 1541 w 2112"/>
                <a:gd name="T69" fmla="*/ 44 h 1421"/>
                <a:gd name="T70" fmla="*/ 1195 w 2112"/>
                <a:gd name="T71" fmla="*/ 908 h 1421"/>
                <a:gd name="T72" fmla="*/ 1195 w 2112"/>
                <a:gd name="T73" fmla="*/ 826 h 1421"/>
                <a:gd name="T74" fmla="*/ 1449 w 2112"/>
                <a:gd name="T75" fmla="*/ 787 h 1421"/>
                <a:gd name="T76" fmla="*/ 1195 w 2112"/>
                <a:gd name="T77" fmla="*/ 782 h 1421"/>
                <a:gd name="T78" fmla="*/ 1195 w 2112"/>
                <a:gd name="T79" fmla="*/ 952 h 1421"/>
                <a:gd name="T80" fmla="*/ 1659 w 2112"/>
                <a:gd name="T81" fmla="*/ 1063 h 1421"/>
                <a:gd name="T82" fmla="*/ 793 w 2112"/>
                <a:gd name="T83" fmla="*/ 1174 h 1421"/>
                <a:gd name="T84" fmla="*/ 1548 w 2112"/>
                <a:gd name="T85" fmla="*/ 1218 h 1421"/>
                <a:gd name="T86" fmla="*/ 1548 w 2112"/>
                <a:gd name="T87" fmla="*/ 90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12" h="1421">
                  <a:moveTo>
                    <a:pt x="695" y="1218"/>
                  </a:moveTo>
                  <a:cubicBezTo>
                    <a:pt x="681" y="1218"/>
                    <a:pt x="669" y="1211"/>
                    <a:pt x="663" y="1199"/>
                  </a:cubicBezTo>
                  <a:cubicBezTo>
                    <a:pt x="624" y="1132"/>
                    <a:pt x="624" y="1132"/>
                    <a:pt x="624" y="1132"/>
                  </a:cubicBezTo>
                  <a:cubicBezTo>
                    <a:pt x="623" y="1131"/>
                    <a:pt x="545" y="997"/>
                    <a:pt x="469" y="844"/>
                  </a:cubicBezTo>
                  <a:cubicBezTo>
                    <a:pt x="360" y="627"/>
                    <a:pt x="308" y="480"/>
                    <a:pt x="308" y="395"/>
                  </a:cubicBezTo>
                  <a:cubicBezTo>
                    <a:pt x="308" y="177"/>
                    <a:pt x="481" y="0"/>
                    <a:pt x="695" y="0"/>
                  </a:cubicBezTo>
                  <a:cubicBezTo>
                    <a:pt x="907" y="0"/>
                    <a:pt x="1080" y="177"/>
                    <a:pt x="1080" y="395"/>
                  </a:cubicBezTo>
                  <a:cubicBezTo>
                    <a:pt x="1080" y="480"/>
                    <a:pt x="1027" y="627"/>
                    <a:pt x="920" y="844"/>
                  </a:cubicBezTo>
                  <a:cubicBezTo>
                    <a:pt x="844" y="997"/>
                    <a:pt x="767" y="1131"/>
                    <a:pt x="766" y="1132"/>
                  </a:cubicBezTo>
                  <a:cubicBezTo>
                    <a:pt x="727" y="1199"/>
                    <a:pt x="727" y="1199"/>
                    <a:pt x="727" y="1199"/>
                  </a:cubicBezTo>
                  <a:cubicBezTo>
                    <a:pt x="721" y="1211"/>
                    <a:pt x="709" y="1218"/>
                    <a:pt x="695" y="1218"/>
                  </a:cubicBezTo>
                  <a:cubicBezTo>
                    <a:pt x="695" y="1218"/>
                    <a:pt x="695" y="1218"/>
                    <a:pt x="695" y="1218"/>
                  </a:cubicBezTo>
                  <a:close/>
                  <a:moveTo>
                    <a:pt x="695" y="44"/>
                  </a:moveTo>
                  <a:cubicBezTo>
                    <a:pt x="506" y="44"/>
                    <a:pt x="352" y="202"/>
                    <a:pt x="352" y="395"/>
                  </a:cubicBezTo>
                  <a:cubicBezTo>
                    <a:pt x="352" y="473"/>
                    <a:pt x="403" y="614"/>
                    <a:pt x="508" y="825"/>
                  </a:cubicBezTo>
                  <a:cubicBezTo>
                    <a:pt x="584" y="976"/>
                    <a:pt x="661" y="1109"/>
                    <a:pt x="662" y="1110"/>
                  </a:cubicBezTo>
                  <a:cubicBezTo>
                    <a:pt x="695" y="1167"/>
                    <a:pt x="695" y="1167"/>
                    <a:pt x="695" y="1167"/>
                  </a:cubicBezTo>
                  <a:cubicBezTo>
                    <a:pt x="728" y="1110"/>
                    <a:pt x="728" y="1110"/>
                    <a:pt x="728" y="1110"/>
                  </a:cubicBezTo>
                  <a:cubicBezTo>
                    <a:pt x="729" y="1109"/>
                    <a:pt x="805" y="976"/>
                    <a:pt x="880" y="825"/>
                  </a:cubicBezTo>
                  <a:cubicBezTo>
                    <a:pt x="985" y="614"/>
                    <a:pt x="1036" y="473"/>
                    <a:pt x="1036" y="395"/>
                  </a:cubicBezTo>
                  <a:cubicBezTo>
                    <a:pt x="1036" y="202"/>
                    <a:pt x="883" y="44"/>
                    <a:pt x="695" y="44"/>
                  </a:cubicBezTo>
                  <a:close/>
                  <a:moveTo>
                    <a:pt x="1344" y="593"/>
                  </a:moveTo>
                  <a:cubicBezTo>
                    <a:pt x="1343" y="591"/>
                    <a:pt x="1343" y="589"/>
                    <a:pt x="1342" y="587"/>
                  </a:cubicBezTo>
                  <a:cubicBezTo>
                    <a:pt x="1081" y="587"/>
                    <a:pt x="1081" y="587"/>
                    <a:pt x="1081" y="587"/>
                  </a:cubicBezTo>
                  <a:cubicBezTo>
                    <a:pt x="1076" y="601"/>
                    <a:pt x="1070" y="616"/>
                    <a:pt x="1064" y="631"/>
                  </a:cubicBezTo>
                  <a:cubicBezTo>
                    <a:pt x="1364" y="631"/>
                    <a:pt x="1364" y="631"/>
                    <a:pt x="1364" y="631"/>
                  </a:cubicBezTo>
                  <a:cubicBezTo>
                    <a:pt x="1357" y="619"/>
                    <a:pt x="1351" y="606"/>
                    <a:pt x="1344" y="593"/>
                  </a:cubicBezTo>
                  <a:close/>
                  <a:moveTo>
                    <a:pt x="2110" y="1377"/>
                  </a:moveTo>
                  <a:cubicBezTo>
                    <a:pt x="1921" y="615"/>
                    <a:pt x="1921" y="615"/>
                    <a:pt x="1921" y="615"/>
                  </a:cubicBezTo>
                  <a:cubicBezTo>
                    <a:pt x="1916" y="596"/>
                    <a:pt x="1894" y="587"/>
                    <a:pt x="1876" y="587"/>
                  </a:cubicBezTo>
                  <a:cubicBezTo>
                    <a:pt x="1739" y="587"/>
                    <a:pt x="1739" y="587"/>
                    <a:pt x="1739" y="587"/>
                  </a:cubicBezTo>
                  <a:cubicBezTo>
                    <a:pt x="1738" y="589"/>
                    <a:pt x="1737" y="591"/>
                    <a:pt x="1736" y="592"/>
                  </a:cubicBezTo>
                  <a:cubicBezTo>
                    <a:pt x="1730" y="605"/>
                    <a:pt x="1723" y="618"/>
                    <a:pt x="1717" y="631"/>
                  </a:cubicBezTo>
                  <a:cubicBezTo>
                    <a:pt x="1876" y="631"/>
                    <a:pt x="1876" y="631"/>
                    <a:pt x="1876" y="631"/>
                  </a:cubicBezTo>
                  <a:cubicBezTo>
                    <a:pt x="1877" y="631"/>
                    <a:pt x="1879" y="631"/>
                    <a:pt x="1880" y="631"/>
                  </a:cubicBezTo>
                  <a:cubicBezTo>
                    <a:pt x="2064" y="1377"/>
                    <a:pt x="2064" y="1377"/>
                    <a:pt x="2064" y="1377"/>
                  </a:cubicBezTo>
                  <a:cubicBezTo>
                    <a:pt x="48" y="1377"/>
                    <a:pt x="48" y="1377"/>
                    <a:pt x="48" y="1377"/>
                  </a:cubicBezTo>
                  <a:cubicBezTo>
                    <a:pt x="232" y="631"/>
                    <a:pt x="232" y="631"/>
                    <a:pt x="232" y="631"/>
                  </a:cubicBezTo>
                  <a:cubicBezTo>
                    <a:pt x="233" y="631"/>
                    <a:pt x="235" y="631"/>
                    <a:pt x="236" y="631"/>
                  </a:cubicBezTo>
                  <a:cubicBezTo>
                    <a:pt x="324" y="631"/>
                    <a:pt x="324" y="631"/>
                    <a:pt x="324" y="631"/>
                  </a:cubicBezTo>
                  <a:cubicBezTo>
                    <a:pt x="318" y="616"/>
                    <a:pt x="312" y="601"/>
                    <a:pt x="307" y="587"/>
                  </a:cubicBezTo>
                  <a:cubicBezTo>
                    <a:pt x="236" y="587"/>
                    <a:pt x="236" y="587"/>
                    <a:pt x="236" y="587"/>
                  </a:cubicBezTo>
                  <a:cubicBezTo>
                    <a:pt x="218" y="587"/>
                    <a:pt x="196" y="596"/>
                    <a:pt x="191" y="615"/>
                  </a:cubicBezTo>
                  <a:cubicBezTo>
                    <a:pt x="2" y="1377"/>
                    <a:pt x="2" y="1377"/>
                    <a:pt x="2" y="1377"/>
                  </a:cubicBezTo>
                  <a:cubicBezTo>
                    <a:pt x="0" y="1387"/>
                    <a:pt x="2" y="1397"/>
                    <a:pt x="8" y="1405"/>
                  </a:cubicBezTo>
                  <a:cubicBezTo>
                    <a:pt x="16" y="1415"/>
                    <a:pt x="30" y="1421"/>
                    <a:pt x="45" y="1421"/>
                  </a:cubicBezTo>
                  <a:cubicBezTo>
                    <a:pt x="2067" y="1421"/>
                    <a:pt x="2067" y="1421"/>
                    <a:pt x="2067" y="1421"/>
                  </a:cubicBezTo>
                  <a:cubicBezTo>
                    <a:pt x="2082" y="1421"/>
                    <a:pt x="2096" y="1415"/>
                    <a:pt x="2104" y="1405"/>
                  </a:cubicBezTo>
                  <a:cubicBezTo>
                    <a:pt x="2110" y="1397"/>
                    <a:pt x="2112" y="1387"/>
                    <a:pt x="2110" y="1377"/>
                  </a:cubicBezTo>
                  <a:close/>
                  <a:moveTo>
                    <a:pt x="1541" y="826"/>
                  </a:moveTo>
                  <a:cubicBezTo>
                    <a:pt x="1529" y="826"/>
                    <a:pt x="1519" y="819"/>
                    <a:pt x="1513" y="810"/>
                  </a:cubicBezTo>
                  <a:cubicBezTo>
                    <a:pt x="1487" y="765"/>
                    <a:pt x="1487" y="765"/>
                    <a:pt x="1487" y="765"/>
                  </a:cubicBezTo>
                  <a:cubicBezTo>
                    <a:pt x="1487" y="764"/>
                    <a:pt x="1435" y="675"/>
                    <a:pt x="1384" y="573"/>
                  </a:cubicBezTo>
                  <a:cubicBezTo>
                    <a:pt x="1310" y="425"/>
                    <a:pt x="1276" y="329"/>
                    <a:pt x="1276" y="270"/>
                  </a:cubicBezTo>
                  <a:cubicBezTo>
                    <a:pt x="1276" y="122"/>
                    <a:pt x="1395" y="0"/>
                    <a:pt x="1541" y="0"/>
                  </a:cubicBezTo>
                  <a:cubicBezTo>
                    <a:pt x="1686" y="0"/>
                    <a:pt x="1804" y="122"/>
                    <a:pt x="1804" y="270"/>
                  </a:cubicBezTo>
                  <a:cubicBezTo>
                    <a:pt x="1804" y="329"/>
                    <a:pt x="1770" y="425"/>
                    <a:pt x="1697" y="573"/>
                  </a:cubicBezTo>
                  <a:cubicBezTo>
                    <a:pt x="1647" y="675"/>
                    <a:pt x="1595" y="764"/>
                    <a:pt x="1594" y="765"/>
                  </a:cubicBezTo>
                  <a:cubicBezTo>
                    <a:pt x="1569" y="809"/>
                    <a:pt x="1569" y="809"/>
                    <a:pt x="1569" y="809"/>
                  </a:cubicBezTo>
                  <a:cubicBezTo>
                    <a:pt x="1563" y="819"/>
                    <a:pt x="1552" y="826"/>
                    <a:pt x="1541" y="826"/>
                  </a:cubicBezTo>
                  <a:cubicBezTo>
                    <a:pt x="1541" y="826"/>
                    <a:pt x="1541" y="826"/>
                    <a:pt x="1541" y="826"/>
                  </a:cubicBezTo>
                  <a:close/>
                  <a:moveTo>
                    <a:pt x="1541" y="44"/>
                  </a:moveTo>
                  <a:cubicBezTo>
                    <a:pt x="1419" y="44"/>
                    <a:pt x="1320" y="146"/>
                    <a:pt x="1320" y="270"/>
                  </a:cubicBezTo>
                  <a:cubicBezTo>
                    <a:pt x="1320" y="321"/>
                    <a:pt x="1354" y="416"/>
                    <a:pt x="1423" y="553"/>
                  </a:cubicBezTo>
                  <a:cubicBezTo>
                    <a:pt x="1474" y="655"/>
                    <a:pt x="1525" y="742"/>
                    <a:pt x="1525" y="743"/>
                  </a:cubicBezTo>
                  <a:cubicBezTo>
                    <a:pt x="1541" y="770"/>
                    <a:pt x="1541" y="770"/>
                    <a:pt x="1541" y="770"/>
                  </a:cubicBezTo>
                  <a:cubicBezTo>
                    <a:pt x="1556" y="743"/>
                    <a:pt x="1556" y="743"/>
                    <a:pt x="1556" y="743"/>
                  </a:cubicBezTo>
                  <a:cubicBezTo>
                    <a:pt x="1557" y="742"/>
                    <a:pt x="1607" y="655"/>
                    <a:pt x="1658" y="553"/>
                  </a:cubicBezTo>
                  <a:cubicBezTo>
                    <a:pt x="1726" y="416"/>
                    <a:pt x="1760" y="321"/>
                    <a:pt x="1760" y="270"/>
                  </a:cubicBezTo>
                  <a:cubicBezTo>
                    <a:pt x="1760" y="146"/>
                    <a:pt x="1662" y="44"/>
                    <a:pt x="1541" y="44"/>
                  </a:cubicBezTo>
                  <a:close/>
                  <a:moveTo>
                    <a:pt x="1548" y="908"/>
                  </a:moveTo>
                  <a:cubicBezTo>
                    <a:pt x="1195" y="908"/>
                    <a:pt x="1195" y="908"/>
                    <a:pt x="1195" y="908"/>
                  </a:cubicBezTo>
                  <a:cubicBezTo>
                    <a:pt x="1172" y="908"/>
                    <a:pt x="1154" y="889"/>
                    <a:pt x="1154" y="867"/>
                  </a:cubicBezTo>
                  <a:cubicBezTo>
                    <a:pt x="1154" y="844"/>
                    <a:pt x="1172" y="826"/>
                    <a:pt x="1195" y="826"/>
                  </a:cubicBezTo>
                  <a:cubicBezTo>
                    <a:pt x="1471" y="826"/>
                    <a:pt x="1471" y="826"/>
                    <a:pt x="1471" y="826"/>
                  </a:cubicBezTo>
                  <a:cubicBezTo>
                    <a:pt x="1449" y="787"/>
                    <a:pt x="1449" y="787"/>
                    <a:pt x="1449" y="787"/>
                  </a:cubicBezTo>
                  <a:cubicBezTo>
                    <a:pt x="1449" y="787"/>
                    <a:pt x="1448" y="785"/>
                    <a:pt x="1446" y="782"/>
                  </a:cubicBezTo>
                  <a:cubicBezTo>
                    <a:pt x="1195" y="782"/>
                    <a:pt x="1195" y="782"/>
                    <a:pt x="1195" y="782"/>
                  </a:cubicBezTo>
                  <a:cubicBezTo>
                    <a:pt x="1148" y="782"/>
                    <a:pt x="1110" y="820"/>
                    <a:pt x="1110" y="867"/>
                  </a:cubicBezTo>
                  <a:cubicBezTo>
                    <a:pt x="1110" y="914"/>
                    <a:pt x="1148" y="952"/>
                    <a:pt x="1195" y="952"/>
                  </a:cubicBezTo>
                  <a:cubicBezTo>
                    <a:pt x="1548" y="952"/>
                    <a:pt x="1548" y="952"/>
                    <a:pt x="1548" y="952"/>
                  </a:cubicBezTo>
                  <a:cubicBezTo>
                    <a:pt x="1609" y="952"/>
                    <a:pt x="1659" y="1002"/>
                    <a:pt x="1659" y="1063"/>
                  </a:cubicBezTo>
                  <a:cubicBezTo>
                    <a:pt x="1659" y="1124"/>
                    <a:pt x="1609" y="1174"/>
                    <a:pt x="1548" y="1174"/>
                  </a:cubicBezTo>
                  <a:cubicBezTo>
                    <a:pt x="793" y="1174"/>
                    <a:pt x="793" y="1174"/>
                    <a:pt x="793" y="1174"/>
                  </a:cubicBezTo>
                  <a:cubicBezTo>
                    <a:pt x="767" y="1218"/>
                    <a:pt x="767" y="1218"/>
                    <a:pt x="767" y="1218"/>
                  </a:cubicBezTo>
                  <a:cubicBezTo>
                    <a:pt x="1548" y="1218"/>
                    <a:pt x="1548" y="1218"/>
                    <a:pt x="1548" y="1218"/>
                  </a:cubicBezTo>
                  <a:cubicBezTo>
                    <a:pt x="1633" y="1218"/>
                    <a:pt x="1703" y="1148"/>
                    <a:pt x="1703" y="1063"/>
                  </a:cubicBezTo>
                  <a:cubicBezTo>
                    <a:pt x="1703" y="977"/>
                    <a:pt x="1633" y="908"/>
                    <a:pt x="1548" y="90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22" name="Group 21">
            <a:extLst>
              <a:ext uri="{FF2B5EF4-FFF2-40B4-BE49-F238E27FC236}">
                <a16:creationId xmlns:a16="http://schemas.microsoft.com/office/drawing/2014/main" id="{3DE0F97A-99D5-4A88-8E0B-6769BB842432}"/>
              </a:ext>
            </a:extLst>
          </p:cNvPr>
          <p:cNvGrpSpPr>
            <a:grpSpLocks noChangeAspect="1"/>
          </p:cNvGrpSpPr>
          <p:nvPr/>
        </p:nvGrpSpPr>
        <p:grpSpPr>
          <a:xfrm>
            <a:off x="4398822" y="851761"/>
            <a:ext cx="686462" cy="685800"/>
            <a:chOff x="6464300" y="2606675"/>
            <a:chExt cx="1646238" cy="1644650"/>
          </a:xfrm>
        </p:grpSpPr>
        <p:sp>
          <p:nvSpPr>
            <p:cNvPr id="23" name="AutoShape 3">
              <a:extLst>
                <a:ext uri="{FF2B5EF4-FFF2-40B4-BE49-F238E27FC236}">
                  <a16:creationId xmlns:a16="http://schemas.microsoft.com/office/drawing/2014/main" id="{F5487E00-73FB-4807-B428-5E792D7FA027}"/>
                </a:ext>
              </a:extLst>
            </p:cNvPr>
            <p:cNvSpPr>
              <a:spLocks noChangeAspect="1" noChangeArrowheads="1" noTextEdit="1"/>
            </p:cNvSpPr>
            <p:nvPr/>
          </p:nvSpPr>
          <p:spPr bwMode="auto">
            <a:xfrm>
              <a:off x="6464300"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24" name="Group 23">
              <a:extLst>
                <a:ext uri="{FF2B5EF4-FFF2-40B4-BE49-F238E27FC236}">
                  <a16:creationId xmlns:a16="http://schemas.microsoft.com/office/drawing/2014/main" id="{FAADA732-2E46-4F06-AD04-47D47A40DA76}"/>
                </a:ext>
              </a:extLst>
            </p:cNvPr>
            <p:cNvGrpSpPr/>
            <p:nvPr/>
          </p:nvGrpSpPr>
          <p:grpSpPr>
            <a:xfrm>
              <a:off x="6729414" y="2878138"/>
              <a:ext cx="1122265" cy="1128713"/>
              <a:chOff x="6729414" y="2878138"/>
              <a:chExt cx="1122265" cy="1128713"/>
            </a:xfrm>
          </p:grpSpPr>
          <p:sp>
            <p:nvSpPr>
              <p:cNvPr id="25" name="Freeform 11">
                <a:extLst>
                  <a:ext uri="{FF2B5EF4-FFF2-40B4-BE49-F238E27FC236}">
                    <a16:creationId xmlns:a16="http://schemas.microsoft.com/office/drawing/2014/main" id="{1ED69CFB-6E81-4F1D-A38F-63E01E857912}"/>
                  </a:ext>
                </a:extLst>
              </p:cNvPr>
              <p:cNvSpPr>
                <a:spLocks/>
              </p:cNvSpPr>
              <p:nvPr/>
            </p:nvSpPr>
            <p:spPr bwMode="auto">
              <a:xfrm>
                <a:off x="7158038" y="3079750"/>
                <a:ext cx="530225" cy="541338"/>
              </a:xfrm>
              <a:custGeom>
                <a:avLst/>
                <a:gdLst>
                  <a:gd name="T0" fmla="*/ 741 w 743"/>
                  <a:gd name="T1" fmla="*/ 524 h 758"/>
                  <a:gd name="T2" fmla="*/ 741 w 743"/>
                  <a:gd name="T3" fmla="*/ 519 h 758"/>
                  <a:gd name="T4" fmla="*/ 654 w 743"/>
                  <a:gd name="T5" fmla="*/ 286 h 758"/>
                  <a:gd name="T6" fmla="*/ 605 w 743"/>
                  <a:gd name="T7" fmla="*/ 216 h 758"/>
                  <a:gd name="T8" fmla="*/ 456 w 743"/>
                  <a:gd name="T9" fmla="*/ 56 h 758"/>
                  <a:gd name="T10" fmla="*/ 435 w 743"/>
                  <a:gd name="T11" fmla="*/ 30 h 758"/>
                  <a:gd name="T12" fmla="*/ 422 w 743"/>
                  <a:gd name="T13" fmla="*/ 10 h 758"/>
                  <a:gd name="T14" fmla="*/ 421 w 743"/>
                  <a:gd name="T15" fmla="*/ 8 h 758"/>
                  <a:gd name="T16" fmla="*/ 403 w 743"/>
                  <a:gd name="T17" fmla="*/ 0 h 758"/>
                  <a:gd name="T18" fmla="*/ 333 w 743"/>
                  <a:gd name="T19" fmla="*/ 0 h 758"/>
                  <a:gd name="T20" fmla="*/ 316 w 743"/>
                  <a:gd name="T21" fmla="*/ 8 h 758"/>
                  <a:gd name="T22" fmla="*/ 314 w 743"/>
                  <a:gd name="T23" fmla="*/ 11 h 758"/>
                  <a:gd name="T24" fmla="*/ 303 w 743"/>
                  <a:gd name="T25" fmla="*/ 30 h 758"/>
                  <a:gd name="T26" fmla="*/ 284 w 743"/>
                  <a:gd name="T27" fmla="*/ 56 h 758"/>
                  <a:gd name="T28" fmla="*/ 135 w 743"/>
                  <a:gd name="T29" fmla="*/ 216 h 758"/>
                  <a:gd name="T30" fmla="*/ 86 w 743"/>
                  <a:gd name="T31" fmla="*/ 286 h 758"/>
                  <a:gd name="T32" fmla="*/ 0 w 743"/>
                  <a:gd name="T33" fmla="*/ 497 h 758"/>
                  <a:gd name="T34" fmla="*/ 9 w 743"/>
                  <a:gd name="T35" fmla="*/ 498 h 758"/>
                  <a:gd name="T36" fmla="*/ 403 w 743"/>
                  <a:gd name="T37" fmla="*/ 518 h 758"/>
                  <a:gd name="T38" fmla="*/ 550 w 743"/>
                  <a:gd name="T39" fmla="*/ 669 h 758"/>
                  <a:gd name="T40" fmla="*/ 550 w 743"/>
                  <a:gd name="T41" fmla="*/ 673 h 758"/>
                  <a:gd name="T42" fmla="*/ 524 w 743"/>
                  <a:gd name="T43" fmla="*/ 758 h 758"/>
                  <a:gd name="T44" fmla="*/ 666 w 743"/>
                  <a:gd name="T45" fmla="*/ 663 h 758"/>
                  <a:gd name="T46" fmla="*/ 732 w 743"/>
                  <a:gd name="T47" fmla="*/ 588 h 758"/>
                  <a:gd name="T48" fmla="*/ 737 w 743"/>
                  <a:gd name="T49" fmla="*/ 583 h 758"/>
                  <a:gd name="T50" fmla="*/ 741 w 743"/>
                  <a:gd name="T51" fmla="*/ 524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43" h="758">
                    <a:moveTo>
                      <a:pt x="741" y="524"/>
                    </a:moveTo>
                    <a:cubicBezTo>
                      <a:pt x="741" y="519"/>
                      <a:pt x="741" y="519"/>
                      <a:pt x="741" y="519"/>
                    </a:cubicBezTo>
                    <a:cubicBezTo>
                      <a:pt x="741" y="453"/>
                      <a:pt x="711" y="373"/>
                      <a:pt x="654" y="286"/>
                    </a:cubicBezTo>
                    <a:cubicBezTo>
                      <a:pt x="640" y="263"/>
                      <a:pt x="623" y="240"/>
                      <a:pt x="605" y="216"/>
                    </a:cubicBezTo>
                    <a:cubicBezTo>
                      <a:pt x="542" y="134"/>
                      <a:pt x="475" y="71"/>
                      <a:pt x="456" y="56"/>
                    </a:cubicBezTo>
                    <a:cubicBezTo>
                      <a:pt x="450" y="51"/>
                      <a:pt x="442" y="41"/>
                      <a:pt x="435" y="30"/>
                    </a:cubicBezTo>
                    <a:cubicBezTo>
                      <a:pt x="430" y="23"/>
                      <a:pt x="426" y="16"/>
                      <a:pt x="422" y="10"/>
                    </a:cubicBezTo>
                    <a:cubicBezTo>
                      <a:pt x="422" y="10"/>
                      <a:pt x="422" y="9"/>
                      <a:pt x="421" y="8"/>
                    </a:cubicBezTo>
                    <a:cubicBezTo>
                      <a:pt x="417" y="3"/>
                      <a:pt x="410" y="0"/>
                      <a:pt x="403" y="0"/>
                    </a:cubicBezTo>
                    <a:cubicBezTo>
                      <a:pt x="333" y="0"/>
                      <a:pt x="333" y="0"/>
                      <a:pt x="333" y="0"/>
                    </a:cubicBezTo>
                    <a:cubicBezTo>
                      <a:pt x="327" y="0"/>
                      <a:pt x="320" y="3"/>
                      <a:pt x="316" y="8"/>
                    </a:cubicBezTo>
                    <a:cubicBezTo>
                      <a:pt x="315" y="9"/>
                      <a:pt x="315" y="10"/>
                      <a:pt x="314" y="11"/>
                    </a:cubicBezTo>
                    <a:cubicBezTo>
                      <a:pt x="311" y="17"/>
                      <a:pt x="307" y="24"/>
                      <a:pt x="303" y="30"/>
                    </a:cubicBezTo>
                    <a:cubicBezTo>
                      <a:pt x="297" y="41"/>
                      <a:pt x="290" y="51"/>
                      <a:pt x="284" y="56"/>
                    </a:cubicBezTo>
                    <a:cubicBezTo>
                      <a:pt x="265" y="71"/>
                      <a:pt x="198" y="134"/>
                      <a:pt x="135" y="216"/>
                    </a:cubicBezTo>
                    <a:cubicBezTo>
                      <a:pt x="116" y="240"/>
                      <a:pt x="100" y="263"/>
                      <a:pt x="86" y="286"/>
                    </a:cubicBezTo>
                    <a:cubicBezTo>
                      <a:pt x="35" y="364"/>
                      <a:pt x="6" y="436"/>
                      <a:pt x="0" y="497"/>
                    </a:cubicBezTo>
                    <a:cubicBezTo>
                      <a:pt x="9" y="498"/>
                      <a:pt x="9" y="498"/>
                      <a:pt x="9" y="498"/>
                    </a:cubicBezTo>
                    <a:cubicBezTo>
                      <a:pt x="403" y="518"/>
                      <a:pt x="403" y="518"/>
                      <a:pt x="403" y="518"/>
                    </a:cubicBezTo>
                    <a:cubicBezTo>
                      <a:pt x="484" y="522"/>
                      <a:pt x="547" y="588"/>
                      <a:pt x="550" y="669"/>
                    </a:cubicBezTo>
                    <a:cubicBezTo>
                      <a:pt x="550" y="670"/>
                      <a:pt x="550" y="671"/>
                      <a:pt x="550" y="673"/>
                    </a:cubicBezTo>
                    <a:cubicBezTo>
                      <a:pt x="550" y="704"/>
                      <a:pt x="540" y="733"/>
                      <a:pt x="524" y="758"/>
                    </a:cubicBezTo>
                    <a:cubicBezTo>
                      <a:pt x="579" y="739"/>
                      <a:pt x="627" y="706"/>
                      <a:pt x="666" y="663"/>
                    </a:cubicBezTo>
                    <a:cubicBezTo>
                      <a:pt x="732" y="588"/>
                      <a:pt x="732" y="588"/>
                      <a:pt x="732" y="588"/>
                    </a:cubicBezTo>
                    <a:cubicBezTo>
                      <a:pt x="734" y="586"/>
                      <a:pt x="735" y="585"/>
                      <a:pt x="737" y="583"/>
                    </a:cubicBezTo>
                    <a:cubicBezTo>
                      <a:pt x="743" y="551"/>
                      <a:pt x="741" y="525"/>
                      <a:pt x="741" y="524"/>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26" name="Freeform 14">
                <a:extLst>
                  <a:ext uri="{FF2B5EF4-FFF2-40B4-BE49-F238E27FC236}">
                    <a16:creationId xmlns:a16="http://schemas.microsoft.com/office/drawing/2014/main" id="{DE0B4818-588A-4A09-BCB4-FE4E2EF74BAC}"/>
                  </a:ext>
                </a:extLst>
              </p:cNvPr>
              <p:cNvSpPr>
                <a:spLocks/>
              </p:cNvSpPr>
              <p:nvPr/>
            </p:nvSpPr>
            <p:spPr bwMode="auto">
              <a:xfrm>
                <a:off x="6729414" y="2878138"/>
                <a:ext cx="1122265" cy="1128713"/>
              </a:xfrm>
              <a:custGeom>
                <a:avLst/>
                <a:gdLst>
                  <a:gd name="connsiteX0" fmla="*/ 408151 w 1122265"/>
                  <a:gd name="connsiteY0" fmla="*/ 618966 h 1128713"/>
                  <a:gd name="connsiteX1" fmla="*/ 324550 w 1122265"/>
                  <a:gd name="connsiteY1" fmla="*/ 638976 h 1128713"/>
                  <a:gd name="connsiteX2" fmla="*/ 30162 w 1122265"/>
                  <a:gd name="connsiteY2" fmla="*/ 806195 h 1128713"/>
                  <a:gd name="connsiteX3" fmla="*/ 30162 w 1122265"/>
                  <a:gd name="connsiteY3" fmla="*/ 1090612 h 1128713"/>
                  <a:gd name="connsiteX4" fmla="*/ 366708 w 1122265"/>
                  <a:gd name="connsiteY4" fmla="*/ 960552 h 1128713"/>
                  <a:gd name="connsiteX5" fmla="*/ 417440 w 1122265"/>
                  <a:gd name="connsiteY5" fmla="*/ 952691 h 1128713"/>
                  <a:gd name="connsiteX6" fmla="*/ 566778 w 1122265"/>
                  <a:gd name="connsiteY6" fmla="*/ 963411 h 1128713"/>
                  <a:gd name="connsiteX7" fmla="*/ 795429 w 1122265"/>
                  <a:gd name="connsiteY7" fmla="*/ 936970 h 1128713"/>
                  <a:gd name="connsiteX8" fmla="*/ 1046230 w 1122265"/>
                  <a:gd name="connsiteY8" fmla="*/ 770465 h 1128713"/>
                  <a:gd name="connsiteX9" fmla="*/ 1078384 w 1122265"/>
                  <a:gd name="connsiteY9" fmla="*/ 733305 h 1128713"/>
                  <a:gd name="connsiteX10" fmla="*/ 1073383 w 1122265"/>
                  <a:gd name="connsiteY10" fmla="*/ 658985 h 1128713"/>
                  <a:gd name="connsiteX11" fmla="*/ 1034798 w 1122265"/>
                  <a:gd name="connsiteY11" fmla="*/ 645407 h 1128713"/>
                  <a:gd name="connsiteX12" fmla="*/ 997642 w 1122265"/>
                  <a:gd name="connsiteY12" fmla="*/ 663272 h 1128713"/>
                  <a:gd name="connsiteX13" fmla="*/ 949768 w 1122265"/>
                  <a:gd name="connsiteY13" fmla="*/ 716869 h 1128713"/>
                  <a:gd name="connsiteX14" fmla="*/ 804003 w 1122265"/>
                  <a:gd name="connsiteY14" fmla="*/ 808339 h 1128713"/>
                  <a:gd name="connsiteX15" fmla="*/ 606792 w 1122265"/>
                  <a:gd name="connsiteY15" fmla="*/ 797620 h 1128713"/>
                  <a:gd name="connsiteX16" fmla="*/ 551772 w 1122265"/>
                  <a:gd name="connsiteY16" fmla="*/ 775467 h 1128713"/>
                  <a:gd name="connsiteX17" fmla="*/ 542483 w 1122265"/>
                  <a:gd name="connsiteY17" fmla="*/ 759031 h 1128713"/>
                  <a:gd name="connsiteX18" fmla="*/ 556060 w 1122265"/>
                  <a:gd name="connsiteY18" fmla="*/ 745453 h 1128713"/>
                  <a:gd name="connsiteX19" fmla="*/ 713972 w 1122265"/>
                  <a:gd name="connsiteY19" fmla="*/ 729732 h 1128713"/>
                  <a:gd name="connsiteX20" fmla="*/ 757558 w 1122265"/>
                  <a:gd name="connsiteY20" fmla="*/ 682567 h 1128713"/>
                  <a:gd name="connsiteX21" fmla="*/ 711828 w 1122265"/>
                  <a:gd name="connsiteY21" fmla="*/ 634688 h 1128713"/>
                  <a:gd name="connsiteX22" fmla="*/ 408151 w 1122265"/>
                  <a:gd name="connsiteY22" fmla="*/ 618966 h 1128713"/>
                  <a:gd name="connsiteX23" fmla="*/ 389667 w 1122265"/>
                  <a:gd name="connsiteY23" fmla="*/ 587375 h 1128713"/>
                  <a:gd name="connsiteX24" fmla="*/ 393235 w 1122265"/>
                  <a:gd name="connsiteY24" fmla="*/ 587375 h 1128713"/>
                  <a:gd name="connsiteX25" fmla="*/ 396090 w 1122265"/>
                  <a:gd name="connsiteY25" fmla="*/ 587375 h 1128713"/>
                  <a:gd name="connsiteX26" fmla="*/ 398944 w 1122265"/>
                  <a:gd name="connsiteY26" fmla="*/ 587375 h 1128713"/>
                  <a:gd name="connsiteX27" fmla="*/ 402513 w 1122265"/>
                  <a:gd name="connsiteY27" fmla="*/ 587375 h 1128713"/>
                  <a:gd name="connsiteX28" fmla="*/ 410363 w 1122265"/>
                  <a:gd name="connsiteY28" fmla="*/ 587375 h 1128713"/>
                  <a:gd name="connsiteX29" fmla="*/ 714389 w 1122265"/>
                  <a:gd name="connsiteY29" fmla="*/ 603087 h 1128713"/>
                  <a:gd name="connsiteX30" fmla="*/ 779333 w 1122265"/>
                  <a:gd name="connsiteY30" fmla="*/ 643794 h 1128713"/>
                  <a:gd name="connsiteX31" fmla="*/ 781474 w 1122265"/>
                  <a:gd name="connsiteY31" fmla="*/ 648079 h 1128713"/>
                  <a:gd name="connsiteX32" fmla="*/ 787897 w 1122265"/>
                  <a:gd name="connsiteY32" fmla="*/ 666648 h 1128713"/>
                  <a:gd name="connsiteX33" fmla="*/ 789324 w 1122265"/>
                  <a:gd name="connsiteY33" fmla="*/ 682359 h 1128713"/>
                  <a:gd name="connsiteX34" fmla="*/ 788611 w 1122265"/>
                  <a:gd name="connsiteY34" fmla="*/ 688073 h 1128713"/>
                  <a:gd name="connsiteX35" fmla="*/ 788611 w 1122265"/>
                  <a:gd name="connsiteY35" fmla="*/ 688787 h 1128713"/>
                  <a:gd name="connsiteX36" fmla="*/ 787897 w 1122265"/>
                  <a:gd name="connsiteY36" fmla="*/ 694500 h 1128713"/>
                  <a:gd name="connsiteX37" fmla="*/ 762918 w 1122265"/>
                  <a:gd name="connsiteY37" fmla="*/ 741635 h 1128713"/>
                  <a:gd name="connsiteX38" fmla="*/ 762205 w 1122265"/>
                  <a:gd name="connsiteY38" fmla="*/ 741635 h 1128713"/>
                  <a:gd name="connsiteX39" fmla="*/ 757923 w 1122265"/>
                  <a:gd name="connsiteY39" fmla="*/ 745206 h 1128713"/>
                  <a:gd name="connsiteX40" fmla="*/ 753641 w 1122265"/>
                  <a:gd name="connsiteY40" fmla="*/ 748063 h 1128713"/>
                  <a:gd name="connsiteX41" fmla="*/ 752927 w 1122265"/>
                  <a:gd name="connsiteY41" fmla="*/ 748777 h 1128713"/>
                  <a:gd name="connsiteX42" fmla="*/ 748645 w 1122265"/>
                  <a:gd name="connsiteY42" fmla="*/ 751633 h 1128713"/>
                  <a:gd name="connsiteX43" fmla="*/ 747218 w 1122265"/>
                  <a:gd name="connsiteY43" fmla="*/ 752348 h 1128713"/>
                  <a:gd name="connsiteX44" fmla="*/ 742222 w 1122265"/>
                  <a:gd name="connsiteY44" fmla="*/ 754490 h 1128713"/>
                  <a:gd name="connsiteX45" fmla="*/ 741508 w 1122265"/>
                  <a:gd name="connsiteY45" fmla="*/ 755204 h 1128713"/>
                  <a:gd name="connsiteX46" fmla="*/ 737226 w 1122265"/>
                  <a:gd name="connsiteY46" fmla="*/ 756633 h 1128713"/>
                  <a:gd name="connsiteX47" fmla="*/ 717957 w 1122265"/>
                  <a:gd name="connsiteY47" fmla="*/ 760918 h 1128713"/>
                  <a:gd name="connsiteX48" fmla="*/ 623752 w 1122265"/>
                  <a:gd name="connsiteY48" fmla="*/ 770202 h 1128713"/>
                  <a:gd name="connsiteX49" fmla="*/ 742222 w 1122265"/>
                  <a:gd name="connsiteY49" fmla="*/ 787342 h 1128713"/>
                  <a:gd name="connsiteX50" fmla="*/ 774337 w 1122265"/>
                  <a:gd name="connsiteY50" fmla="*/ 783057 h 1128713"/>
                  <a:gd name="connsiteX51" fmla="*/ 784329 w 1122265"/>
                  <a:gd name="connsiteY51" fmla="*/ 780914 h 1128713"/>
                  <a:gd name="connsiteX52" fmla="*/ 785756 w 1122265"/>
                  <a:gd name="connsiteY52" fmla="*/ 780200 h 1128713"/>
                  <a:gd name="connsiteX53" fmla="*/ 795747 w 1122265"/>
                  <a:gd name="connsiteY53" fmla="*/ 778058 h 1128713"/>
                  <a:gd name="connsiteX54" fmla="*/ 825722 w 1122265"/>
                  <a:gd name="connsiteY54" fmla="*/ 767345 h 1128713"/>
                  <a:gd name="connsiteX55" fmla="*/ 908508 w 1122265"/>
                  <a:gd name="connsiteY55" fmla="*/ 714497 h 1128713"/>
                  <a:gd name="connsiteX56" fmla="*/ 927064 w 1122265"/>
                  <a:gd name="connsiteY56" fmla="*/ 695928 h 1128713"/>
                  <a:gd name="connsiteX57" fmla="*/ 974166 w 1122265"/>
                  <a:gd name="connsiteY57" fmla="*/ 642366 h 1128713"/>
                  <a:gd name="connsiteX58" fmla="*/ 977021 w 1122265"/>
                  <a:gd name="connsiteY58" fmla="*/ 638795 h 1128713"/>
                  <a:gd name="connsiteX59" fmla="*/ 977734 w 1122265"/>
                  <a:gd name="connsiteY59" fmla="*/ 638795 h 1128713"/>
                  <a:gd name="connsiteX60" fmla="*/ 1032687 w 1122265"/>
                  <a:gd name="connsiteY60" fmla="*/ 613799 h 1128713"/>
                  <a:gd name="connsiteX61" fmla="*/ 1033401 w 1122265"/>
                  <a:gd name="connsiteY61" fmla="*/ 613799 h 1128713"/>
                  <a:gd name="connsiteX62" fmla="*/ 1037683 w 1122265"/>
                  <a:gd name="connsiteY62" fmla="*/ 613799 h 1128713"/>
                  <a:gd name="connsiteX63" fmla="*/ 1039111 w 1122265"/>
                  <a:gd name="connsiteY63" fmla="*/ 613799 h 1128713"/>
                  <a:gd name="connsiteX64" fmla="*/ 1078363 w 1122265"/>
                  <a:gd name="connsiteY64" fmla="*/ 624512 h 1128713"/>
                  <a:gd name="connsiteX65" fmla="*/ 1081931 w 1122265"/>
                  <a:gd name="connsiteY65" fmla="*/ 626654 h 1128713"/>
                  <a:gd name="connsiteX66" fmla="*/ 1084786 w 1122265"/>
                  <a:gd name="connsiteY66" fmla="*/ 628083 h 1128713"/>
                  <a:gd name="connsiteX67" fmla="*/ 1085499 w 1122265"/>
                  <a:gd name="connsiteY67" fmla="*/ 628797 h 1128713"/>
                  <a:gd name="connsiteX68" fmla="*/ 1088354 w 1122265"/>
                  <a:gd name="connsiteY68" fmla="*/ 630939 h 1128713"/>
                  <a:gd name="connsiteX69" fmla="*/ 1089068 w 1122265"/>
                  <a:gd name="connsiteY69" fmla="*/ 631653 h 1128713"/>
                  <a:gd name="connsiteX70" fmla="*/ 1091209 w 1122265"/>
                  <a:gd name="connsiteY70" fmla="*/ 633082 h 1128713"/>
                  <a:gd name="connsiteX71" fmla="*/ 1094063 w 1122265"/>
                  <a:gd name="connsiteY71" fmla="*/ 635224 h 1128713"/>
                  <a:gd name="connsiteX72" fmla="*/ 1094063 w 1122265"/>
                  <a:gd name="connsiteY72" fmla="*/ 635938 h 1128713"/>
                  <a:gd name="connsiteX73" fmla="*/ 1101914 w 1122265"/>
                  <a:gd name="connsiteY73" fmla="*/ 753062 h 1128713"/>
                  <a:gd name="connsiteX74" fmla="*/ 1070512 w 1122265"/>
                  <a:gd name="connsiteY74" fmla="*/ 790913 h 1128713"/>
                  <a:gd name="connsiteX75" fmla="*/ 964888 w 1122265"/>
                  <a:gd name="connsiteY75" fmla="*/ 887325 h 1128713"/>
                  <a:gd name="connsiteX76" fmla="*/ 955611 w 1122265"/>
                  <a:gd name="connsiteY76" fmla="*/ 893752 h 1128713"/>
                  <a:gd name="connsiteX77" fmla="*/ 947046 w 1122265"/>
                  <a:gd name="connsiteY77" fmla="*/ 899466 h 1128713"/>
                  <a:gd name="connsiteX78" fmla="*/ 805025 w 1122265"/>
                  <a:gd name="connsiteY78" fmla="*/ 966597 h 1128713"/>
                  <a:gd name="connsiteX79" fmla="*/ 791465 w 1122265"/>
                  <a:gd name="connsiteY79" fmla="*/ 970882 h 1128713"/>
                  <a:gd name="connsiteX80" fmla="*/ 787183 w 1122265"/>
                  <a:gd name="connsiteY80" fmla="*/ 971597 h 1128713"/>
                  <a:gd name="connsiteX81" fmla="*/ 778619 w 1122265"/>
                  <a:gd name="connsiteY81" fmla="*/ 974453 h 1128713"/>
                  <a:gd name="connsiteX82" fmla="*/ 772910 w 1122265"/>
                  <a:gd name="connsiteY82" fmla="*/ 975882 h 1128713"/>
                  <a:gd name="connsiteX83" fmla="*/ 765059 w 1122265"/>
                  <a:gd name="connsiteY83" fmla="*/ 977310 h 1128713"/>
                  <a:gd name="connsiteX84" fmla="*/ 758636 w 1122265"/>
                  <a:gd name="connsiteY84" fmla="*/ 979452 h 1128713"/>
                  <a:gd name="connsiteX85" fmla="*/ 752927 w 1122265"/>
                  <a:gd name="connsiteY85" fmla="*/ 980167 h 1128713"/>
                  <a:gd name="connsiteX86" fmla="*/ 723666 w 1122265"/>
                  <a:gd name="connsiteY86" fmla="*/ 986594 h 1128713"/>
                  <a:gd name="connsiteX87" fmla="*/ 720812 w 1122265"/>
                  <a:gd name="connsiteY87" fmla="*/ 986594 h 1128713"/>
                  <a:gd name="connsiteX88" fmla="*/ 710106 w 1122265"/>
                  <a:gd name="connsiteY88" fmla="*/ 988737 h 1128713"/>
                  <a:gd name="connsiteX89" fmla="*/ 708679 w 1122265"/>
                  <a:gd name="connsiteY89" fmla="*/ 988737 h 1128713"/>
                  <a:gd name="connsiteX90" fmla="*/ 649444 w 1122265"/>
                  <a:gd name="connsiteY90" fmla="*/ 995164 h 1128713"/>
                  <a:gd name="connsiteX91" fmla="*/ 647303 w 1122265"/>
                  <a:gd name="connsiteY91" fmla="*/ 995164 h 1128713"/>
                  <a:gd name="connsiteX92" fmla="*/ 636598 w 1122265"/>
                  <a:gd name="connsiteY92" fmla="*/ 995878 h 1128713"/>
                  <a:gd name="connsiteX93" fmla="*/ 634457 w 1122265"/>
                  <a:gd name="connsiteY93" fmla="*/ 995878 h 1128713"/>
                  <a:gd name="connsiteX94" fmla="*/ 620183 w 1122265"/>
                  <a:gd name="connsiteY94" fmla="*/ 995878 h 1128713"/>
                  <a:gd name="connsiteX95" fmla="*/ 619470 w 1122265"/>
                  <a:gd name="connsiteY95" fmla="*/ 995878 h 1128713"/>
                  <a:gd name="connsiteX96" fmla="*/ 611619 w 1122265"/>
                  <a:gd name="connsiteY96" fmla="*/ 995878 h 1128713"/>
                  <a:gd name="connsiteX97" fmla="*/ 605196 w 1122265"/>
                  <a:gd name="connsiteY97" fmla="*/ 995878 h 1128713"/>
                  <a:gd name="connsiteX98" fmla="*/ 598060 w 1122265"/>
                  <a:gd name="connsiteY98" fmla="*/ 995878 h 1128713"/>
                  <a:gd name="connsiteX99" fmla="*/ 591637 w 1122265"/>
                  <a:gd name="connsiteY99" fmla="*/ 995878 h 1128713"/>
                  <a:gd name="connsiteX100" fmla="*/ 583786 w 1122265"/>
                  <a:gd name="connsiteY100" fmla="*/ 995164 h 1128713"/>
                  <a:gd name="connsiteX101" fmla="*/ 578077 w 1122265"/>
                  <a:gd name="connsiteY101" fmla="*/ 995164 h 1128713"/>
                  <a:gd name="connsiteX102" fmla="*/ 565944 w 1122265"/>
                  <a:gd name="connsiteY102" fmla="*/ 994450 h 1128713"/>
                  <a:gd name="connsiteX103" fmla="*/ 565231 w 1122265"/>
                  <a:gd name="connsiteY103" fmla="*/ 994450 h 1128713"/>
                  <a:gd name="connsiteX104" fmla="*/ 484585 w 1122265"/>
                  <a:gd name="connsiteY104" fmla="*/ 988737 h 1128713"/>
                  <a:gd name="connsiteX105" fmla="*/ 416073 w 1122265"/>
                  <a:gd name="connsiteY105" fmla="*/ 983737 h 1128713"/>
                  <a:gd name="connsiteX106" fmla="*/ 410363 w 1122265"/>
                  <a:gd name="connsiteY106" fmla="*/ 983737 h 1128713"/>
                  <a:gd name="connsiteX107" fmla="*/ 406795 w 1122265"/>
                  <a:gd name="connsiteY107" fmla="*/ 983737 h 1128713"/>
                  <a:gd name="connsiteX108" fmla="*/ 392521 w 1122265"/>
                  <a:gd name="connsiteY108" fmla="*/ 985166 h 1128713"/>
                  <a:gd name="connsiteX109" fmla="*/ 388239 w 1122265"/>
                  <a:gd name="connsiteY109" fmla="*/ 985880 h 1128713"/>
                  <a:gd name="connsiteX110" fmla="*/ 388239 w 1122265"/>
                  <a:gd name="connsiteY110" fmla="*/ 986594 h 1128713"/>
                  <a:gd name="connsiteX111" fmla="*/ 383957 w 1122265"/>
                  <a:gd name="connsiteY111" fmla="*/ 987308 h 1128713"/>
                  <a:gd name="connsiteX112" fmla="*/ 383244 w 1122265"/>
                  <a:gd name="connsiteY112" fmla="*/ 988022 h 1128713"/>
                  <a:gd name="connsiteX113" fmla="*/ 378961 w 1122265"/>
                  <a:gd name="connsiteY113" fmla="*/ 989451 h 1128713"/>
                  <a:gd name="connsiteX114" fmla="*/ 21410 w 1122265"/>
                  <a:gd name="connsiteY114" fmla="*/ 1127999 h 1128713"/>
                  <a:gd name="connsiteX115" fmla="*/ 15701 w 1122265"/>
                  <a:gd name="connsiteY115" fmla="*/ 1128713 h 1128713"/>
                  <a:gd name="connsiteX116" fmla="*/ 7137 w 1122265"/>
                  <a:gd name="connsiteY116" fmla="*/ 1125856 h 1128713"/>
                  <a:gd name="connsiteX117" fmla="*/ 0 w 1122265"/>
                  <a:gd name="connsiteY117" fmla="*/ 1113001 h 1128713"/>
                  <a:gd name="connsiteX118" fmla="*/ 0 w 1122265"/>
                  <a:gd name="connsiteY118" fmla="*/ 796626 h 1128713"/>
                  <a:gd name="connsiteX119" fmla="*/ 7851 w 1122265"/>
                  <a:gd name="connsiteY119" fmla="*/ 783057 h 1128713"/>
                  <a:gd name="connsiteX120" fmla="*/ 309735 w 1122265"/>
                  <a:gd name="connsiteY120" fmla="*/ 611657 h 1128713"/>
                  <a:gd name="connsiteX121" fmla="*/ 315444 w 1122265"/>
                  <a:gd name="connsiteY121" fmla="*/ 608800 h 1128713"/>
                  <a:gd name="connsiteX122" fmla="*/ 317585 w 1122265"/>
                  <a:gd name="connsiteY122" fmla="*/ 607372 h 1128713"/>
                  <a:gd name="connsiteX123" fmla="*/ 320440 w 1122265"/>
                  <a:gd name="connsiteY123" fmla="*/ 605943 h 1128713"/>
                  <a:gd name="connsiteX124" fmla="*/ 324009 w 1122265"/>
                  <a:gd name="connsiteY124" fmla="*/ 604515 h 1128713"/>
                  <a:gd name="connsiteX125" fmla="*/ 326150 w 1122265"/>
                  <a:gd name="connsiteY125" fmla="*/ 603087 h 1128713"/>
                  <a:gd name="connsiteX126" fmla="*/ 329718 w 1122265"/>
                  <a:gd name="connsiteY126" fmla="*/ 601658 h 1128713"/>
                  <a:gd name="connsiteX127" fmla="*/ 331859 w 1122265"/>
                  <a:gd name="connsiteY127" fmla="*/ 600944 h 1128713"/>
                  <a:gd name="connsiteX128" fmla="*/ 336141 w 1122265"/>
                  <a:gd name="connsiteY128" fmla="*/ 599516 h 1128713"/>
                  <a:gd name="connsiteX129" fmla="*/ 337568 w 1122265"/>
                  <a:gd name="connsiteY129" fmla="*/ 598802 h 1128713"/>
                  <a:gd name="connsiteX130" fmla="*/ 341850 w 1122265"/>
                  <a:gd name="connsiteY130" fmla="*/ 597373 h 1128713"/>
                  <a:gd name="connsiteX131" fmla="*/ 342564 w 1122265"/>
                  <a:gd name="connsiteY131" fmla="*/ 596659 h 1128713"/>
                  <a:gd name="connsiteX132" fmla="*/ 347560 w 1122265"/>
                  <a:gd name="connsiteY132" fmla="*/ 595231 h 1128713"/>
                  <a:gd name="connsiteX133" fmla="*/ 348273 w 1122265"/>
                  <a:gd name="connsiteY133" fmla="*/ 595231 h 1128713"/>
                  <a:gd name="connsiteX134" fmla="*/ 381816 w 1122265"/>
                  <a:gd name="connsiteY134" fmla="*/ 588089 h 1128713"/>
                  <a:gd name="connsiteX135" fmla="*/ 383244 w 1122265"/>
                  <a:gd name="connsiteY135" fmla="*/ 588089 h 1128713"/>
                  <a:gd name="connsiteX136" fmla="*/ 386812 w 1122265"/>
                  <a:gd name="connsiteY136" fmla="*/ 588089 h 1128713"/>
                  <a:gd name="connsiteX137" fmla="*/ 389667 w 1122265"/>
                  <a:gd name="connsiteY137" fmla="*/ 587375 h 1128713"/>
                  <a:gd name="connsiteX138" fmla="*/ 637653 w 1122265"/>
                  <a:gd name="connsiteY138" fmla="*/ 0 h 1128713"/>
                  <a:gd name="connsiteX139" fmla="*/ 747520 w 1122265"/>
                  <a:gd name="connsiteY139" fmla="*/ 0 h 1128713"/>
                  <a:gd name="connsiteX140" fmla="*/ 783905 w 1122265"/>
                  <a:gd name="connsiteY140" fmla="*/ 15718 h 1128713"/>
                  <a:gd name="connsiteX141" fmla="*/ 788186 w 1122265"/>
                  <a:gd name="connsiteY141" fmla="*/ 32151 h 1128713"/>
                  <a:gd name="connsiteX142" fmla="*/ 857388 w 1122265"/>
                  <a:gd name="connsiteY142" fmla="*/ 90738 h 1128713"/>
                  <a:gd name="connsiteX143" fmla="*/ 791039 w 1122265"/>
                  <a:gd name="connsiteY143" fmla="*/ 169329 h 1128713"/>
                  <a:gd name="connsiteX144" fmla="*/ 790326 w 1122265"/>
                  <a:gd name="connsiteY144" fmla="*/ 170044 h 1128713"/>
                  <a:gd name="connsiteX145" fmla="*/ 783905 w 1122265"/>
                  <a:gd name="connsiteY145" fmla="*/ 181475 h 1128713"/>
                  <a:gd name="connsiteX146" fmla="*/ 787472 w 1122265"/>
                  <a:gd name="connsiteY146" fmla="*/ 187191 h 1128713"/>
                  <a:gd name="connsiteX147" fmla="*/ 1020049 w 1122265"/>
                  <a:gd name="connsiteY147" fmla="*/ 572291 h 1128713"/>
                  <a:gd name="connsiteX148" fmla="*/ 1020762 w 1122265"/>
                  <a:gd name="connsiteY148" fmla="*/ 584437 h 1128713"/>
                  <a:gd name="connsiteX149" fmla="*/ 1005067 w 1122265"/>
                  <a:gd name="connsiteY149" fmla="*/ 588009 h 1128713"/>
                  <a:gd name="connsiteX150" fmla="*/ 989371 w 1122265"/>
                  <a:gd name="connsiteY150" fmla="*/ 593725 h 1128713"/>
                  <a:gd name="connsiteX151" fmla="*/ 989371 w 1122265"/>
                  <a:gd name="connsiteY151" fmla="*/ 574434 h 1128713"/>
                  <a:gd name="connsiteX152" fmla="*/ 988658 w 1122265"/>
                  <a:gd name="connsiteY152" fmla="*/ 573005 h 1128713"/>
                  <a:gd name="connsiteX153" fmla="*/ 767496 w 1122265"/>
                  <a:gd name="connsiteY153" fmla="*/ 211483 h 1128713"/>
                  <a:gd name="connsiteX154" fmla="*/ 752514 w 1122265"/>
                  <a:gd name="connsiteY154" fmla="*/ 181475 h 1128713"/>
                  <a:gd name="connsiteX155" fmla="*/ 769636 w 1122265"/>
                  <a:gd name="connsiteY155" fmla="*/ 146466 h 1128713"/>
                  <a:gd name="connsiteX156" fmla="*/ 824570 w 1122265"/>
                  <a:gd name="connsiteY156" fmla="*/ 88594 h 1128713"/>
                  <a:gd name="connsiteX157" fmla="*/ 778198 w 1122265"/>
                  <a:gd name="connsiteY157" fmla="*/ 62873 h 1128713"/>
                  <a:gd name="connsiteX158" fmla="*/ 752514 w 1122265"/>
                  <a:gd name="connsiteY158" fmla="*/ 115030 h 1128713"/>
                  <a:gd name="connsiteX159" fmla="*/ 738246 w 1122265"/>
                  <a:gd name="connsiteY159" fmla="*/ 124318 h 1128713"/>
                  <a:gd name="connsiteX160" fmla="*/ 731825 w 1122265"/>
                  <a:gd name="connsiteY160" fmla="*/ 122889 h 1128713"/>
                  <a:gd name="connsiteX161" fmla="*/ 722550 w 1122265"/>
                  <a:gd name="connsiteY161" fmla="*/ 108599 h 1128713"/>
                  <a:gd name="connsiteX162" fmla="*/ 723977 w 1122265"/>
                  <a:gd name="connsiteY162" fmla="*/ 102169 h 1128713"/>
                  <a:gd name="connsiteX163" fmla="*/ 751801 w 1122265"/>
                  <a:gd name="connsiteY163" fmla="*/ 46440 h 1128713"/>
                  <a:gd name="connsiteX164" fmla="*/ 753228 w 1122265"/>
                  <a:gd name="connsiteY164" fmla="*/ 42868 h 1128713"/>
                  <a:gd name="connsiteX165" fmla="*/ 756795 w 1122265"/>
                  <a:gd name="connsiteY165" fmla="*/ 32866 h 1128713"/>
                  <a:gd name="connsiteX166" fmla="*/ 748234 w 1122265"/>
                  <a:gd name="connsiteY166" fmla="*/ 31437 h 1128713"/>
                  <a:gd name="connsiteX167" fmla="*/ 747520 w 1122265"/>
                  <a:gd name="connsiteY167" fmla="*/ 31437 h 1128713"/>
                  <a:gd name="connsiteX168" fmla="*/ 637653 w 1122265"/>
                  <a:gd name="connsiteY168" fmla="*/ 31437 h 1128713"/>
                  <a:gd name="connsiteX169" fmla="*/ 636226 w 1122265"/>
                  <a:gd name="connsiteY169" fmla="*/ 31437 h 1128713"/>
                  <a:gd name="connsiteX170" fmla="*/ 628378 w 1122265"/>
                  <a:gd name="connsiteY170" fmla="*/ 32866 h 1128713"/>
                  <a:gd name="connsiteX171" fmla="*/ 631945 w 1122265"/>
                  <a:gd name="connsiteY171" fmla="*/ 42868 h 1128713"/>
                  <a:gd name="connsiteX172" fmla="*/ 633372 w 1122265"/>
                  <a:gd name="connsiteY172" fmla="*/ 46440 h 1128713"/>
                  <a:gd name="connsiteX173" fmla="*/ 661196 w 1122265"/>
                  <a:gd name="connsiteY173" fmla="*/ 102169 h 1128713"/>
                  <a:gd name="connsiteX174" fmla="*/ 662623 w 1122265"/>
                  <a:gd name="connsiteY174" fmla="*/ 108599 h 1128713"/>
                  <a:gd name="connsiteX175" fmla="*/ 653348 w 1122265"/>
                  <a:gd name="connsiteY175" fmla="*/ 122889 h 1128713"/>
                  <a:gd name="connsiteX176" fmla="*/ 632659 w 1122265"/>
                  <a:gd name="connsiteY176" fmla="*/ 115030 h 1128713"/>
                  <a:gd name="connsiteX177" fmla="*/ 606975 w 1122265"/>
                  <a:gd name="connsiteY177" fmla="*/ 62873 h 1128713"/>
                  <a:gd name="connsiteX178" fmla="*/ 560603 w 1122265"/>
                  <a:gd name="connsiteY178" fmla="*/ 88594 h 1128713"/>
                  <a:gd name="connsiteX179" fmla="*/ 615537 w 1122265"/>
                  <a:gd name="connsiteY179" fmla="*/ 146466 h 1128713"/>
                  <a:gd name="connsiteX180" fmla="*/ 632659 w 1122265"/>
                  <a:gd name="connsiteY180" fmla="*/ 181475 h 1128713"/>
                  <a:gd name="connsiteX181" fmla="*/ 617677 w 1122265"/>
                  <a:gd name="connsiteY181" fmla="*/ 211483 h 1128713"/>
                  <a:gd name="connsiteX182" fmla="*/ 397228 w 1122265"/>
                  <a:gd name="connsiteY182" fmla="*/ 556572 h 1128713"/>
                  <a:gd name="connsiteX183" fmla="*/ 380820 w 1122265"/>
                  <a:gd name="connsiteY183" fmla="*/ 557287 h 1128713"/>
                  <a:gd name="connsiteX184" fmla="*/ 365124 w 1122265"/>
                  <a:gd name="connsiteY184" fmla="*/ 559430 h 1128713"/>
                  <a:gd name="connsiteX185" fmla="*/ 597701 w 1122265"/>
                  <a:gd name="connsiteY185" fmla="*/ 187191 h 1128713"/>
                  <a:gd name="connsiteX186" fmla="*/ 601268 w 1122265"/>
                  <a:gd name="connsiteY186" fmla="*/ 181475 h 1128713"/>
                  <a:gd name="connsiteX187" fmla="*/ 594847 w 1122265"/>
                  <a:gd name="connsiteY187" fmla="*/ 170044 h 1128713"/>
                  <a:gd name="connsiteX188" fmla="*/ 594134 w 1122265"/>
                  <a:gd name="connsiteY188" fmla="*/ 169329 h 1128713"/>
                  <a:gd name="connsiteX189" fmla="*/ 527785 w 1122265"/>
                  <a:gd name="connsiteY189" fmla="*/ 90738 h 1128713"/>
                  <a:gd name="connsiteX190" fmla="*/ 596988 w 1122265"/>
                  <a:gd name="connsiteY190" fmla="*/ 32151 h 1128713"/>
                  <a:gd name="connsiteX191" fmla="*/ 601268 w 1122265"/>
                  <a:gd name="connsiteY191" fmla="*/ 15718 h 1128713"/>
                  <a:gd name="connsiteX192" fmla="*/ 637653 w 1122265"/>
                  <a:gd name="connsiteY192" fmla="*/ 0 h 112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122265" h="1128713">
                    <a:moveTo>
                      <a:pt x="408151" y="618966"/>
                    </a:moveTo>
                    <a:cubicBezTo>
                      <a:pt x="378855" y="617537"/>
                      <a:pt x="349559" y="624683"/>
                      <a:pt x="324550" y="638976"/>
                    </a:cubicBezTo>
                    <a:cubicBezTo>
                      <a:pt x="324550" y="638976"/>
                      <a:pt x="324550" y="638976"/>
                      <a:pt x="30162" y="806195"/>
                    </a:cubicBezTo>
                    <a:cubicBezTo>
                      <a:pt x="30162" y="806195"/>
                      <a:pt x="30162" y="806195"/>
                      <a:pt x="30162" y="1090612"/>
                    </a:cubicBezTo>
                    <a:cubicBezTo>
                      <a:pt x="30162" y="1090612"/>
                      <a:pt x="30162" y="1090612"/>
                      <a:pt x="366708" y="960552"/>
                    </a:cubicBezTo>
                    <a:cubicBezTo>
                      <a:pt x="383142" y="954121"/>
                      <a:pt x="400291" y="951262"/>
                      <a:pt x="417440" y="952691"/>
                    </a:cubicBezTo>
                    <a:cubicBezTo>
                      <a:pt x="417440" y="952691"/>
                      <a:pt x="417440" y="952691"/>
                      <a:pt x="566778" y="963411"/>
                    </a:cubicBezTo>
                    <a:cubicBezTo>
                      <a:pt x="643947" y="969128"/>
                      <a:pt x="721117" y="959838"/>
                      <a:pt x="795429" y="936970"/>
                    </a:cubicBezTo>
                    <a:cubicBezTo>
                      <a:pt x="893320" y="906242"/>
                      <a:pt x="979779" y="849072"/>
                      <a:pt x="1046230" y="770465"/>
                    </a:cubicBezTo>
                    <a:cubicBezTo>
                      <a:pt x="1046230" y="770465"/>
                      <a:pt x="1046230" y="770465"/>
                      <a:pt x="1078384" y="733305"/>
                    </a:cubicBezTo>
                    <a:cubicBezTo>
                      <a:pt x="1096962" y="711152"/>
                      <a:pt x="1094819" y="678279"/>
                      <a:pt x="1073383" y="658985"/>
                    </a:cubicBezTo>
                    <a:cubicBezTo>
                      <a:pt x="1062665" y="649695"/>
                      <a:pt x="1049088" y="644692"/>
                      <a:pt x="1034798" y="645407"/>
                    </a:cubicBezTo>
                    <a:cubicBezTo>
                      <a:pt x="1020507" y="646122"/>
                      <a:pt x="1006931" y="652553"/>
                      <a:pt x="997642" y="663272"/>
                    </a:cubicBezTo>
                    <a:cubicBezTo>
                      <a:pt x="997642" y="663272"/>
                      <a:pt x="997642" y="663272"/>
                      <a:pt x="949768" y="716869"/>
                    </a:cubicBezTo>
                    <a:cubicBezTo>
                      <a:pt x="911183" y="761175"/>
                      <a:pt x="860451" y="792618"/>
                      <a:pt x="804003" y="808339"/>
                    </a:cubicBezTo>
                    <a:cubicBezTo>
                      <a:pt x="738980" y="826919"/>
                      <a:pt x="668956" y="822632"/>
                      <a:pt x="606792" y="797620"/>
                    </a:cubicBezTo>
                    <a:cubicBezTo>
                      <a:pt x="606792" y="797620"/>
                      <a:pt x="606792" y="797620"/>
                      <a:pt x="551772" y="775467"/>
                    </a:cubicBezTo>
                    <a:cubicBezTo>
                      <a:pt x="545342" y="772609"/>
                      <a:pt x="541054" y="766177"/>
                      <a:pt x="542483" y="759031"/>
                    </a:cubicBezTo>
                    <a:cubicBezTo>
                      <a:pt x="543198" y="751885"/>
                      <a:pt x="548914" y="746168"/>
                      <a:pt x="556060" y="745453"/>
                    </a:cubicBezTo>
                    <a:cubicBezTo>
                      <a:pt x="556060" y="745453"/>
                      <a:pt x="556060" y="745453"/>
                      <a:pt x="713972" y="729732"/>
                    </a:cubicBezTo>
                    <a:cubicBezTo>
                      <a:pt x="738980" y="727588"/>
                      <a:pt x="757558" y="706864"/>
                      <a:pt x="757558" y="682567"/>
                    </a:cubicBezTo>
                    <a:cubicBezTo>
                      <a:pt x="757558" y="656841"/>
                      <a:pt x="737551" y="636117"/>
                      <a:pt x="711828" y="634688"/>
                    </a:cubicBezTo>
                    <a:cubicBezTo>
                      <a:pt x="711828" y="634688"/>
                      <a:pt x="711828" y="634688"/>
                      <a:pt x="408151" y="618966"/>
                    </a:cubicBezTo>
                    <a:close/>
                    <a:moveTo>
                      <a:pt x="389667" y="587375"/>
                    </a:moveTo>
                    <a:cubicBezTo>
                      <a:pt x="391094" y="587375"/>
                      <a:pt x="391808" y="587375"/>
                      <a:pt x="393235" y="587375"/>
                    </a:cubicBezTo>
                    <a:cubicBezTo>
                      <a:pt x="393949" y="587375"/>
                      <a:pt x="395376" y="587375"/>
                      <a:pt x="396090" y="587375"/>
                    </a:cubicBezTo>
                    <a:cubicBezTo>
                      <a:pt x="397517" y="587375"/>
                      <a:pt x="398231" y="587375"/>
                      <a:pt x="398944" y="587375"/>
                    </a:cubicBezTo>
                    <a:cubicBezTo>
                      <a:pt x="400372" y="587375"/>
                      <a:pt x="401085" y="587375"/>
                      <a:pt x="402513" y="587375"/>
                    </a:cubicBezTo>
                    <a:cubicBezTo>
                      <a:pt x="404654" y="587375"/>
                      <a:pt x="407508" y="587375"/>
                      <a:pt x="410363" y="587375"/>
                    </a:cubicBezTo>
                    <a:cubicBezTo>
                      <a:pt x="410363" y="587375"/>
                      <a:pt x="410363" y="587375"/>
                      <a:pt x="714389" y="603087"/>
                    </a:cubicBezTo>
                    <a:cubicBezTo>
                      <a:pt x="742222" y="604515"/>
                      <a:pt x="765773" y="620941"/>
                      <a:pt x="779333" y="643794"/>
                    </a:cubicBezTo>
                    <a:cubicBezTo>
                      <a:pt x="780047" y="645223"/>
                      <a:pt x="780760" y="646651"/>
                      <a:pt x="781474" y="648079"/>
                    </a:cubicBezTo>
                    <a:cubicBezTo>
                      <a:pt x="784329" y="653793"/>
                      <a:pt x="786470" y="660220"/>
                      <a:pt x="787897" y="666648"/>
                    </a:cubicBezTo>
                    <a:cubicBezTo>
                      <a:pt x="788611" y="671647"/>
                      <a:pt x="789324" y="676646"/>
                      <a:pt x="789324" y="682359"/>
                    </a:cubicBezTo>
                    <a:cubicBezTo>
                      <a:pt x="789324" y="684502"/>
                      <a:pt x="789324" y="685930"/>
                      <a:pt x="788611" y="688073"/>
                    </a:cubicBezTo>
                    <a:cubicBezTo>
                      <a:pt x="788611" y="688073"/>
                      <a:pt x="788611" y="688787"/>
                      <a:pt x="788611" y="688787"/>
                    </a:cubicBezTo>
                    <a:cubicBezTo>
                      <a:pt x="788611" y="690929"/>
                      <a:pt x="788611" y="692358"/>
                      <a:pt x="787897" y="694500"/>
                    </a:cubicBezTo>
                    <a:cubicBezTo>
                      <a:pt x="785042" y="713068"/>
                      <a:pt x="775765" y="729494"/>
                      <a:pt x="762918" y="741635"/>
                    </a:cubicBezTo>
                    <a:cubicBezTo>
                      <a:pt x="762918" y="741635"/>
                      <a:pt x="762205" y="741635"/>
                      <a:pt x="762205" y="741635"/>
                    </a:cubicBezTo>
                    <a:cubicBezTo>
                      <a:pt x="760777" y="743063"/>
                      <a:pt x="759350" y="743778"/>
                      <a:pt x="757923" y="745206"/>
                    </a:cubicBezTo>
                    <a:cubicBezTo>
                      <a:pt x="756495" y="746634"/>
                      <a:pt x="755068" y="747348"/>
                      <a:pt x="753641" y="748063"/>
                    </a:cubicBezTo>
                    <a:cubicBezTo>
                      <a:pt x="752927" y="748777"/>
                      <a:pt x="752927" y="748777"/>
                      <a:pt x="752927" y="748777"/>
                    </a:cubicBezTo>
                    <a:cubicBezTo>
                      <a:pt x="751500" y="749491"/>
                      <a:pt x="750072" y="750919"/>
                      <a:pt x="748645" y="751633"/>
                    </a:cubicBezTo>
                    <a:cubicBezTo>
                      <a:pt x="747931" y="751633"/>
                      <a:pt x="747218" y="751633"/>
                      <a:pt x="747218" y="752348"/>
                    </a:cubicBezTo>
                    <a:cubicBezTo>
                      <a:pt x="745790" y="753062"/>
                      <a:pt x="744363" y="753776"/>
                      <a:pt x="742222" y="754490"/>
                    </a:cubicBezTo>
                    <a:cubicBezTo>
                      <a:pt x="742222" y="754490"/>
                      <a:pt x="741508" y="754490"/>
                      <a:pt x="741508" y="755204"/>
                    </a:cubicBezTo>
                    <a:cubicBezTo>
                      <a:pt x="740081" y="755204"/>
                      <a:pt x="738653" y="755918"/>
                      <a:pt x="737226" y="756633"/>
                    </a:cubicBezTo>
                    <a:cubicBezTo>
                      <a:pt x="730803" y="758775"/>
                      <a:pt x="724380" y="760203"/>
                      <a:pt x="717957" y="760918"/>
                    </a:cubicBezTo>
                    <a:cubicBezTo>
                      <a:pt x="717957" y="760918"/>
                      <a:pt x="717957" y="760918"/>
                      <a:pt x="623752" y="770202"/>
                    </a:cubicBezTo>
                    <a:cubicBezTo>
                      <a:pt x="661577" y="784485"/>
                      <a:pt x="702256" y="790198"/>
                      <a:pt x="742222" y="787342"/>
                    </a:cubicBezTo>
                    <a:cubicBezTo>
                      <a:pt x="752927" y="786628"/>
                      <a:pt x="763632" y="785199"/>
                      <a:pt x="774337" y="783057"/>
                    </a:cubicBezTo>
                    <a:cubicBezTo>
                      <a:pt x="777906" y="782343"/>
                      <a:pt x="780760" y="781628"/>
                      <a:pt x="784329" y="780914"/>
                    </a:cubicBezTo>
                    <a:cubicBezTo>
                      <a:pt x="785042" y="780914"/>
                      <a:pt x="785042" y="780914"/>
                      <a:pt x="785756" y="780200"/>
                    </a:cubicBezTo>
                    <a:cubicBezTo>
                      <a:pt x="789324" y="779486"/>
                      <a:pt x="792179" y="778772"/>
                      <a:pt x="795747" y="778058"/>
                    </a:cubicBezTo>
                    <a:cubicBezTo>
                      <a:pt x="805739" y="775201"/>
                      <a:pt x="815730" y="771630"/>
                      <a:pt x="825722" y="767345"/>
                    </a:cubicBezTo>
                    <a:cubicBezTo>
                      <a:pt x="856410" y="755204"/>
                      <a:pt x="884243" y="737350"/>
                      <a:pt x="908508" y="714497"/>
                    </a:cubicBezTo>
                    <a:cubicBezTo>
                      <a:pt x="914931" y="708783"/>
                      <a:pt x="920641" y="702356"/>
                      <a:pt x="927064" y="695928"/>
                    </a:cubicBezTo>
                    <a:cubicBezTo>
                      <a:pt x="927064" y="695928"/>
                      <a:pt x="927064" y="695928"/>
                      <a:pt x="974166" y="642366"/>
                    </a:cubicBezTo>
                    <a:cubicBezTo>
                      <a:pt x="975593" y="640938"/>
                      <a:pt x="976307" y="640223"/>
                      <a:pt x="977021" y="638795"/>
                    </a:cubicBezTo>
                    <a:cubicBezTo>
                      <a:pt x="977734" y="638795"/>
                      <a:pt x="977734" y="638795"/>
                      <a:pt x="977734" y="638795"/>
                    </a:cubicBezTo>
                    <a:cubicBezTo>
                      <a:pt x="992722" y="623798"/>
                      <a:pt x="1011991" y="615228"/>
                      <a:pt x="1032687" y="613799"/>
                    </a:cubicBezTo>
                    <a:cubicBezTo>
                      <a:pt x="1033401" y="613799"/>
                      <a:pt x="1033401" y="613799"/>
                      <a:pt x="1033401" y="613799"/>
                    </a:cubicBezTo>
                    <a:cubicBezTo>
                      <a:pt x="1034828" y="613799"/>
                      <a:pt x="1036256" y="613799"/>
                      <a:pt x="1037683" y="613799"/>
                    </a:cubicBezTo>
                    <a:cubicBezTo>
                      <a:pt x="1037683" y="613799"/>
                      <a:pt x="1038397" y="613799"/>
                      <a:pt x="1039111" y="613799"/>
                    </a:cubicBezTo>
                    <a:cubicBezTo>
                      <a:pt x="1052670" y="613799"/>
                      <a:pt x="1066230" y="618084"/>
                      <a:pt x="1078363" y="624512"/>
                    </a:cubicBezTo>
                    <a:cubicBezTo>
                      <a:pt x="1079790" y="625226"/>
                      <a:pt x="1080504" y="625940"/>
                      <a:pt x="1081931" y="626654"/>
                    </a:cubicBezTo>
                    <a:cubicBezTo>
                      <a:pt x="1083358" y="627368"/>
                      <a:pt x="1084072" y="628083"/>
                      <a:pt x="1084786" y="628083"/>
                    </a:cubicBezTo>
                    <a:cubicBezTo>
                      <a:pt x="1085499" y="628797"/>
                      <a:pt x="1085499" y="628797"/>
                      <a:pt x="1085499" y="628797"/>
                    </a:cubicBezTo>
                    <a:cubicBezTo>
                      <a:pt x="1086213" y="629511"/>
                      <a:pt x="1087640" y="630225"/>
                      <a:pt x="1088354" y="630939"/>
                    </a:cubicBezTo>
                    <a:cubicBezTo>
                      <a:pt x="1088354" y="630939"/>
                      <a:pt x="1089068" y="631653"/>
                      <a:pt x="1089068" y="631653"/>
                    </a:cubicBezTo>
                    <a:cubicBezTo>
                      <a:pt x="1089781" y="632368"/>
                      <a:pt x="1090495" y="632368"/>
                      <a:pt x="1091209" y="633082"/>
                    </a:cubicBezTo>
                    <a:cubicBezTo>
                      <a:pt x="1091922" y="633796"/>
                      <a:pt x="1092636" y="634510"/>
                      <a:pt x="1094063" y="635224"/>
                    </a:cubicBezTo>
                    <a:cubicBezTo>
                      <a:pt x="1094063" y="635224"/>
                      <a:pt x="1094063" y="635938"/>
                      <a:pt x="1094063" y="635938"/>
                    </a:cubicBezTo>
                    <a:cubicBezTo>
                      <a:pt x="1128320" y="666648"/>
                      <a:pt x="1131888" y="718068"/>
                      <a:pt x="1101914" y="753062"/>
                    </a:cubicBezTo>
                    <a:cubicBezTo>
                      <a:pt x="1101914" y="753062"/>
                      <a:pt x="1101914" y="753062"/>
                      <a:pt x="1070512" y="790913"/>
                    </a:cubicBezTo>
                    <a:cubicBezTo>
                      <a:pt x="1039111" y="827335"/>
                      <a:pt x="1003427" y="860187"/>
                      <a:pt x="964888" y="887325"/>
                    </a:cubicBezTo>
                    <a:cubicBezTo>
                      <a:pt x="962034" y="889467"/>
                      <a:pt x="958465" y="891610"/>
                      <a:pt x="955611" y="893752"/>
                    </a:cubicBezTo>
                    <a:cubicBezTo>
                      <a:pt x="952756" y="895895"/>
                      <a:pt x="949901" y="898037"/>
                      <a:pt x="947046" y="899466"/>
                    </a:cubicBezTo>
                    <a:cubicBezTo>
                      <a:pt x="903512" y="928032"/>
                      <a:pt x="855696" y="950886"/>
                      <a:pt x="805025" y="966597"/>
                    </a:cubicBezTo>
                    <a:cubicBezTo>
                      <a:pt x="800743" y="968026"/>
                      <a:pt x="796461" y="969454"/>
                      <a:pt x="791465" y="970882"/>
                    </a:cubicBezTo>
                    <a:cubicBezTo>
                      <a:pt x="790038" y="970882"/>
                      <a:pt x="788611" y="971597"/>
                      <a:pt x="787183" y="971597"/>
                    </a:cubicBezTo>
                    <a:cubicBezTo>
                      <a:pt x="784329" y="972311"/>
                      <a:pt x="781474" y="973739"/>
                      <a:pt x="778619" y="974453"/>
                    </a:cubicBezTo>
                    <a:cubicBezTo>
                      <a:pt x="776478" y="974453"/>
                      <a:pt x="774337" y="975167"/>
                      <a:pt x="772910" y="975882"/>
                    </a:cubicBezTo>
                    <a:cubicBezTo>
                      <a:pt x="770055" y="976596"/>
                      <a:pt x="767914" y="976596"/>
                      <a:pt x="765059" y="977310"/>
                    </a:cubicBezTo>
                    <a:cubicBezTo>
                      <a:pt x="762918" y="978024"/>
                      <a:pt x="760777" y="978738"/>
                      <a:pt x="758636" y="979452"/>
                    </a:cubicBezTo>
                    <a:cubicBezTo>
                      <a:pt x="756495" y="979452"/>
                      <a:pt x="755068" y="980167"/>
                      <a:pt x="752927" y="980167"/>
                    </a:cubicBezTo>
                    <a:cubicBezTo>
                      <a:pt x="742936" y="982309"/>
                      <a:pt x="732944" y="984452"/>
                      <a:pt x="723666" y="986594"/>
                    </a:cubicBezTo>
                    <a:cubicBezTo>
                      <a:pt x="722239" y="986594"/>
                      <a:pt x="721525" y="986594"/>
                      <a:pt x="720812" y="986594"/>
                    </a:cubicBezTo>
                    <a:cubicBezTo>
                      <a:pt x="717243" y="987308"/>
                      <a:pt x="713675" y="988022"/>
                      <a:pt x="710106" y="988737"/>
                    </a:cubicBezTo>
                    <a:cubicBezTo>
                      <a:pt x="709393" y="988737"/>
                      <a:pt x="709393" y="988737"/>
                      <a:pt x="708679" y="988737"/>
                    </a:cubicBezTo>
                    <a:cubicBezTo>
                      <a:pt x="688696" y="991593"/>
                      <a:pt x="669427" y="993736"/>
                      <a:pt x="649444" y="995164"/>
                    </a:cubicBezTo>
                    <a:cubicBezTo>
                      <a:pt x="648730" y="995164"/>
                      <a:pt x="648017" y="995164"/>
                      <a:pt x="647303" y="995164"/>
                    </a:cubicBezTo>
                    <a:cubicBezTo>
                      <a:pt x="643735" y="995164"/>
                      <a:pt x="640166" y="995164"/>
                      <a:pt x="636598" y="995878"/>
                    </a:cubicBezTo>
                    <a:cubicBezTo>
                      <a:pt x="635884" y="995878"/>
                      <a:pt x="635171" y="995878"/>
                      <a:pt x="634457" y="995878"/>
                    </a:cubicBezTo>
                    <a:cubicBezTo>
                      <a:pt x="629461" y="995878"/>
                      <a:pt x="625179" y="995878"/>
                      <a:pt x="620183" y="995878"/>
                    </a:cubicBezTo>
                    <a:cubicBezTo>
                      <a:pt x="620183" y="995878"/>
                      <a:pt x="619470" y="995878"/>
                      <a:pt x="619470" y="995878"/>
                    </a:cubicBezTo>
                    <a:cubicBezTo>
                      <a:pt x="616615" y="995878"/>
                      <a:pt x="613760" y="995878"/>
                      <a:pt x="611619" y="995878"/>
                    </a:cubicBezTo>
                    <a:cubicBezTo>
                      <a:pt x="609478" y="995878"/>
                      <a:pt x="607337" y="995878"/>
                      <a:pt x="605196" y="995878"/>
                    </a:cubicBezTo>
                    <a:cubicBezTo>
                      <a:pt x="603055" y="995878"/>
                      <a:pt x="600201" y="995878"/>
                      <a:pt x="598060" y="995878"/>
                    </a:cubicBezTo>
                    <a:cubicBezTo>
                      <a:pt x="595919" y="995878"/>
                      <a:pt x="593778" y="995878"/>
                      <a:pt x="591637" y="995878"/>
                    </a:cubicBezTo>
                    <a:cubicBezTo>
                      <a:pt x="588782" y="995878"/>
                      <a:pt x="586641" y="995878"/>
                      <a:pt x="583786" y="995164"/>
                    </a:cubicBezTo>
                    <a:cubicBezTo>
                      <a:pt x="581645" y="995164"/>
                      <a:pt x="580218" y="995164"/>
                      <a:pt x="578077" y="995164"/>
                    </a:cubicBezTo>
                    <a:cubicBezTo>
                      <a:pt x="574508" y="995164"/>
                      <a:pt x="570226" y="994450"/>
                      <a:pt x="565944" y="994450"/>
                    </a:cubicBezTo>
                    <a:cubicBezTo>
                      <a:pt x="565944" y="994450"/>
                      <a:pt x="565231" y="994450"/>
                      <a:pt x="565231" y="994450"/>
                    </a:cubicBezTo>
                    <a:cubicBezTo>
                      <a:pt x="565231" y="994450"/>
                      <a:pt x="565231" y="994450"/>
                      <a:pt x="484585" y="988737"/>
                    </a:cubicBezTo>
                    <a:cubicBezTo>
                      <a:pt x="484585" y="988737"/>
                      <a:pt x="484585" y="988737"/>
                      <a:pt x="416073" y="983737"/>
                    </a:cubicBezTo>
                    <a:cubicBezTo>
                      <a:pt x="414645" y="983737"/>
                      <a:pt x="412504" y="983737"/>
                      <a:pt x="410363" y="983737"/>
                    </a:cubicBezTo>
                    <a:cubicBezTo>
                      <a:pt x="409649" y="983737"/>
                      <a:pt x="408222" y="983737"/>
                      <a:pt x="406795" y="983737"/>
                    </a:cubicBezTo>
                    <a:cubicBezTo>
                      <a:pt x="401799" y="983737"/>
                      <a:pt x="397517" y="984452"/>
                      <a:pt x="392521" y="985166"/>
                    </a:cubicBezTo>
                    <a:cubicBezTo>
                      <a:pt x="391094" y="985880"/>
                      <a:pt x="389667" y="985880"/>
                      <a:pt x="388239" y="985880"/>
                    </a:cubicBezTo>
                    <a:cubicBezTo>
                      <a:pt x="388239" y="986594"/>
                      <a:pt x="388239" y="986594"/>
                      <a:pt x="388239" y="986594"/>
                    </a:cubicBezTo>
                    <a:cubicBezTo>
                      <a:pt x="386812" y="986594"/>
                      <a:pt x="385385" y="987308"/>
                      <a:pt x="383957" y="987308"/>
                    </a:cubicBezTo>
                    <a:cubicBezTo>
                      <a:pt x="383957" y="987308"/>
                      <a:pt x="383957" y="987308"/>
                      <a:pt x="383244" y="988022"/>
                    </a:cubicBezTo>
                    <a:cubicBezTo>
                      <a:pt x="381816" y="988022"/>
                      <a:pt x="380389" y="988737"/>
                      <a:pt x="378961" y="989451"/>
                    </a:cubicBezTo>
                    <a:cubicBezTo>
                      <a:pt x="378961" y="989451"/>
                      <a:pt x="378961" y="989451"/>
                      <a:pt x="21410" y="1127999"/>
                    </a:cubicBezTo>
                    <a:cubicBezTo>
                      <a:pt x="19983" y="1128713"/>
                      <a:pt x="17842" y="1128713"/>
                      <a:pt x="15701" y="1128713"/>
                    </a:cubicBezTo>
                    <a:cubicBezTo>
                      <a:pt x="12846" y="1128713"/>
                      <a:pt x="9992" y="1127999"/>
                      <a:pt x="7137" y="1125856"/>
                    </a:cubicBezTo>
                    <a:cubicBezTo>
                      <a:pt x="2855" y="1123000"/>
                      <a:pt x="0" y="1118001"/>
                      <a:pt x="0" y="1113001"/>
                    </a:cubicBezTo>
                    <a:cubicBezTo>
                      <a:pt x="0" y="1113001"/>
                      <a:pt x="0" y="1113001"/>
                      <a:pt x="0" y="796626"/>
                    </a:cubicBezTo>
                    <a:cubicBezTo>
                      <a:pt x="0" y="790913"/>
                      <a:pt x="3569" y="785913"/>
                      <a:pt x="7851" y="783057"/>
                    </a:cubicBezTo>
                    <a:cubicBezTo>
                      <a:pt x="7851" y="783057"/>
                      <a:pt x="7851" y="783057"/>
                      <a:pt x="309735" y="611657"/>
                    </a:cubicBezTo>
                    <a:cubicBezTo>
                      <a:pt x="311162" y="610228"/>
                      <a:pt x="313303" y="609514"/>
                      <a:pt x="315444" y="608800"/>
                    </a:cubicBezTo>
                    <a:cubicBezTo>
                      <a:pt x="316158" y="608086"/>
                      <a:pt x="316872" y="608086"/>
                      <a:pt x="317585" y="607372"/>
                    </a:cubicBezTo>
                    <a:cubicBezTo>
                      <a:pt x="318299" y="606658"/>
                      <a:pt x="319726" y="605943"/>
                      <a:pt x="320440" y="605943"/>
                    </a:cubicBezTo>
                    <a:cubicBezTo>
                      <a:pt x="321868" y="605229"/>
                      <a:pt x="322581" y="604515"/>
                      <a:pt x="324009" y="604515"/>
                    </a:cubicBezTo>
                    <a:cubicBezTo>
                      <a:pt x="324722" y="603801"/>
                      <a:pt x="325436" y="603801"/>
                      <a:pt x="326150" y="603087"/>
                    </a:cubicBezTo>
                    <a:cubicBezTo>
                      <a:pt x="327577" y="602373"/>
                      <a:pt x="329004" y="602373"/>
                      <a:pt x="329718" y="601658"/>
                    </a:cubicBezTo>
                    <a:cubicBezTo>
                      <a:pt x="330432" y="601658"/>
                      <a:pt x="331145" y="600944"/>
                      <a:pt x="331859" y="600944"/>
                    </a:cubicBezTo>
                    <a:cubicBezTo>
                      <a:pt x="333286" y="600230"/>
                      <a:pt x="334714" y="599516"/>
                      <a:pt x="336141" y="599516"/>
                    </a:cubicBezTo>
                    <a:cubicBezTo>
                      <a:pt x="336141" y="598802"/>
                      <a:pt x="336855" y="598802"/>
                      <a:pt x="337568" y="598802"/>
                    </a:cubicBezTo>
                    <a:cubicBezTo>
                      <a:pt x="338996" y="598088"/>
                      <a:pt x="340423" y="597373"/>
                      <a:pt x="341850" y="597373"/>
                    </a:cubicBezTo>
                    <a:cubicBezTo>
                      <a:pt x="342564" y="596659"/>
                      <a:pt x="342564" y="596659"/>
                      <a:pt x="342564" y="596659"/>
                    </a:cubicBezTo>
                    <a:cubicBezTo>
                      <a:pt x="344705" y="595945"/>
                      <a:pt x="346132" y="595945"/>
                      <a:pt x="347560" y="595231"/>
                    </a:cubicBezTo>
                    <a:cubicBezTo>
                      <a:pt x="348273" y="595231"/>
                      <a:pt x="348273" y="595231"/>
                      <a:pt x="348273" y="595231"/>
                    </a:cubicBezTo>
                    <a:cubicBezTo>
                      <a:pt x="359692" y="591660"/>
                      <a:pt x="370397" y="589518"/>
                      <a:pt x="381816" y="588089"/>
                    </a:cubicBezTo>
                    <a:cubicBezTo>
                      <a:pt x="382530" y="588089"/>
                      <a:pt x="383244" y="588089"/>
                      <a:pt x="383244" y="588089"/>
                    </a:cubicBezTo>
                    <a:cubicBezTo>
                      <a:pt x="384671" y="588089"/>
                      <a:pt x="386098" y="588089"/>
                      <a:pt x="386812" y="588089"/>
                    </a:cubicBezTo>
                    <a:cubicBezTo>
                      <a:pt x="388239" y="588089"/>
                      <a:pt x="388953" y="588089"/>
                      <a:pt x="389667" y="587375"/>
                    </a:cubicBezTo>
                    <a:close/>
                    <a:moveTo>
                      <a:pt x="637653" y="0"/>
                    </a:moveTo>
                    <a:cubicBezTo>
                      <a:pt x="637653" y="0"/>
                      <a:pt x="637653" y="0"/>
                      <a:pt x="747520" y="0"/>
                    </a:cubicBezTo>
                    <a:cubicBezTo>
                      <a:pt x="751801" y="0"/>
                      <a:pt x="773204" y="0"/>
                      <a:pt x="783905" y="15718"/>
                    </a:cubicBezTo>
                    <a:cubicBezTo>
                      <a:pt x="786759" y="20720"/>
                      <a:pt x="788186" y="26435"/>
                      <a:pt x="788186" y="32151"/>
                    </a:cubicBezTo>
                    <a:cubicBezTo>
                      <a:pt x="861668" y="65017"/>
                      <a:pt x="858815" y="82878"/>
                      <a:pt x="857388" y="90738"/>
                    </a:cubicBezTo>
                    <a:cubicBezTo>
                      <a:pt x="855248" y="103598"/>
                      <a:pt x="833131" y="130034"/>
                      <a:pt x="791039" y="169329"/>
                    </a:cubicBezTo>
                    <a:cubicBezTo>
                      <a:pt x="791039" y="169329"/>
                      <a:pt x="791039" y="169329"/>
                      <a:pt x="790326" y="170044"/>
                    </a:cubicBezTo>
                    <a:cubicBezTo>
                      <a:pt x="788186" y="172187"/>
                      <a:pt x="783192" y="177903"/>
                      <a:pt x="783905" y="181475"/>
                    </a:cubicBezTo>
                    <a:cubicBezTo>
                      <a:pt x="783905" y="182904"/>
                      <a:pt x="785332" y="185048"/>
                      <a:pt x="787472" y="187191"/>
                    </a:cubicBezTo>
                    <a:cubicBezTo>
                      <a:pt x="790326" y="189335"/>
                      <a:pt x="1020049" y="389386"/>
                      <a:pt x="1020049" y="572291"/>
                    </a:cubicBezTo>
                    <a:cubicBezTo>
                      <a:pt x="1020762" y="573720"/>
                      <a:pt x="1020762" y="578006"/>
                      <a:pt x="1020762" y="584437"/>
                    </a:cubicBezTo>
                    <a:cubicBezTo>
                      <a:pt x="1015055" y="585151"/>
                      <a:pt x="1010061" y="586580"/>
                      <a:pt x="1005067" y="588009"/>
                    </a:cubicBezTo>
                    <a:cubicBezTo>
                      <a:pt x="999359" y="589438"/>
                      <a:pt x="994365" y="591582"/>
                      <a:pt x="989371" y="593725"/>
                    </a:cubicBezTo>
                    <a:cubicBezTo>
                      <a:pt x="989371" y="582293"/>
                      <a:pt x="989371" y="574434"/>
                      <a:pt x="989371" y="574434"/>
                    </a:cubicBezTo>
                    <a:cubicBezTo>
                      <a:pt x="989371" y="574434"/>
                      <a:pt x="989371" y="574434"/>
                      <a:pt x="988658" y="573005"/>
                    </a:cubicBezTo>
                    <a:cubicBezTo>
                      <a:pt x="988658" y="426539"/>
                      <a:pt x="814582" y="250779"/>
                      <a:pt x="767496" y="211483"/>
                    </a:cubicBezTo>
                    <a:cubicBezTo>
                      <a:pt x="755368" y="200766"/>
                      <a:pt x="752514" y="189335"/>
                      <a:pt x="752514" y="181475"/>
                    </a:cubicBezTo>
                    <a:cubicBezTo>
                      <a:pt x="751801" y="162899"/>
                      <a:pt x="766783" y="148610"/>
                      <a:pt x="769636" y="146466"/>
                    </a:cubicBezTo>
                    <a:cubicBezTo>
                      <a:pt x="791039" y="125747"/>
                      <a:pt x="816009" y="100026"/>
                      <a:pt x="824570" y="88594"/>
                    </a:cubicBezTo>
                    <a:cubicBezTo>
                      <a:pt x="816723" y="82164"/>
                      <a:pt x="798173" y="71447"/>
                      <a:pt x="778198" y="62873"/>
                    </a:cubicBezTo>
                    <a:cubicBezTo>
                      <a:pt x="761075" y="95739"/>
                      <a:pt x="752514" y="115030"/>
                      <a:pt x="752514" y="115030"/>
                    </a:cubicBezTo>
                    <a:cubicBezTo>
                      <a:pt x="749661" y="120745"/>
                      <a:pt x="743953" y="124318"/>
                      <a:pt x="738246" y="124318"/>
                    </a:cubicBezTo>
                    <a:cubicBezTo>
                      <a:pt x="736105" y="124318"/>
                      <a:pt x="733965" y="123603"/>
                      <a:pt x="731825" y="122889"/>
                    </a:cubicBezTo>
                    <a:cubicBezTo>
                      <a:pt x="726118" y="120031"/>
                      <a:pt x="722550" y="114315"/>
                      <a:pt x="722550" y="108599"/>
                    </a:cubicBezTo>
                    <a:cubicBezTo>
                      <a:pt x="722550" y="106456"/>
                      <a:pt x="723264" y="104313"/>
                      <a:pt x="723977" y="102169"/>
                    </a:cubicBezTo>
                    <a:cubicBezTo>
                      <a:pt x="723977" y="101455"/>
                      <a:pt x="733252" y="80735"/>
                      <a:pt x="751801" y="46440"/>
                    </a:cubicBezTo>
                    <a:cubicBezTo>
                      <a:pt x="752514" y="45012"/>
                      <a:pt x="752514" y="44297"/>
                      <a:pt x="753228" y="42868"/>
                    </a:cubicBezTo>
                    <a:cubicBezTo>
                      <a:pt x="756795" y="37152"/>
                      <a:pt x="756795" y="33580"/>
                      <a:pt x="756795" y="32866"/>
                    </a:cubicBezTo>
                    <a:cubicBezTo>
                      <a:pt x="755368" y="32151"/>
                      <a:pt x="751087" y="31437"/>
                      <a:pt x="748234" y="31437"/>
                    </a:cubicBezTo>
                    <a:cubicBezTo>
                      <a:pt x="748234" y="31437"/>
                      <a:pt x="748234" y="31437"/>
                      <a:pt x="747520" y="31437"/>
                    </a:cubicBezTo>
                    <a:cubicBezTo>
                      <a:pt x="747520" y="31437"/>
                      <a:pt x="747520" y="31437"/>
                      <a:pt x="637653" y="31437"/>
                    </a:cubicBezTo>
                    <a:cubicBezTo>
                      <a:pt x="636939" y="31437"/>
                      <a:pt x="636939" y="31437"/>
                      <a:pt x="636226" y="31437"/>
                    </a:cubicBezTo>
                    <a:cubicBezTo>
                      <a:pt x="634086" y="31437"/>
                      <a:pt x="629805" y="32151"/>
                      <a:pt x="628378" y="32866"/>
                    </a:cubicBezTo>
                    <a:cubicBezTo>
                      <a:pt x="628378" y="33580"/>
                      <a:pt x="628378" y="37152"/>
                      <a:pt x="631945" y="42868"/>
                    </a:cubicBezTo>
                    <a:cubicBezTo>
                      <a:pt x="632659" y="44297"/>
                      <a:pt x="632659" y="45012"/>
                      <a:pt x="633372" y="46440"/>
                    </a:cubicBezTo>
                    <a:cubicBezTo>
                      <a:pt x="651921" y="80735"/>
                      <a:pt x="661196" y="101455"/>
                      <a:pt x="661196" y="102169"/>
                    </a:cubicBezTo>
                    <a:cubicBezTo>
                      <a:pt x="661909" y="104313"/>
                      <a:pt x="662623" y="106456"/>
                      <a:pt x="662623" y="108599"/>
                    </a:cubicBezTo>
                    <a:cubicBezTo>
                      <a:pt x="662623" y="114315"/>
                      <a:pt x="659056" y="120031"/>
                      <a:pt x="653348" y="122889"/>
                    </a:cubicBezTo>
                    <a:cubicBezTo>
                      <a:pt x="645500" y="126461"/>
                      <a:pt x="636226" y="122889"/>
                      <a:pt x="632659" y="115030"/>
                    </a:cubicBezTo>
                    <a:cubicBezTo>
                      <a:pt x="632659" y="115030"/>
                      <a:pt x="624098" y="95739"/>
                      <a:pt x="606975" y="62873"/>
                    </a:cubicBezTo>
                    <a:cubicBezTo>
                      <a:pt x="587000" y="71447"/>
                      <a:pt x="568450" y="82164"/>
                      <a:pt x="560603" y="88594"/>
                    </a:cubicBezTo>
                    <a:cubicBezTo>
                      <a:pt x="569164" y="100026"/>
                      <a:pt x="594134" y="125747"/>
                      <a:pt x="615537" y="146466"/>
                    </a:cubicBezTo>
                    <a:cubicBezTo>
                      <a:pt x="618390" y="148610"/>
                      <a:pt x="633372" y="162899"/>
                      <a:pt x="632659" y="181475"/>
                    </a:cubicBezTo>
                    <a:cubicBezTo>
                      <a:pt x="632659" y="189335"/>
                      <a:pt x="629805" y="200766"/>
                      <a:pt x="617677" y="211483"/>
                    </a:cubicBezTo>
                    <a:cubicBezTo>
                      <a:pt x="572731" y="249350"/>
                      <a:pt x="408643" y="413678"/>
                      <a:pt x="397228" y="556572"/>
                    </a:cubicBezTo>
                    <a:cubicBezTo>
                      <a:pt x="391521" y="556572"/>
                      <a:pt x="386527" y="557287"/>
                      <a:pt x="380820" y="557287"/>
                    </a:cubicBezTo>
                    <a:cubicBezTo>
                      <a:pt x="375826" y="558001"/>
                      <a:pt x="370118" y="558716"/>
                      <a:pt x="365124" y="559430"/>
                    </a:cubicBezTo>
                    <a:cubicBezTo>
                      <a:pt x="375826" y="380098"/>
                      <a:pt x="595561" y="189335"/>
                      <a:pt x="597701" y="187191"/>
                    </a:cubicBezTo>
                    <a:cubicBezTo>
                      <a:pt x="599841" y="185048"/>
                      <a:pt x="601268" y="182904"/>
                      <a:pt x="601268" y="181475"/>
                    </a:cubicBezTo>
                    <a:cubicBezTo>
                      <a:pt x="601981" y="177903"/>
                      <a:pt x="596988" y="172187"/>
                      <a:pt x="594847" y="170044"/>
                    </a:cubicBezTo>
                    <a:cubicBezTo>
                      <a:pt x="594847" y="170044"/>
                      <a:pt x="594847" y="170044"/>
                      <a:pt x="594134" y="169329"/>
                    </a:cubicBezTo>
                    <a:cubicBezTo>
                      <a:pt x="552042" y="130034"/>
                      <a:pt x="529926" y="103598"/>
                      <a:pt x="527785" y="90738"/>
                    </a:cubicBezTo>
                    <a:cubicBezTo>
                      <a:pt x="526358" y="82878"/>
                      <a:pt x="523505" y="65017"/>
                      <a:pt x="596988" y="32151"/>
                    </a:cubicBezTo>
                    <a:cubicBezTo>
                      <a:pt x="596988" y="26435"/>
                      <a:pt x="598414" y="20720"/>
                      <a:pt x="601268" y="15718"/>
                    </a:cubicBezTo>
                    <a:cubicBezTo>
                      <a:pt x="611969" y="0"/>
                      <a:pt x="633372" y="0"/>
                      <a:pt x="637653" y="0"/>
                    </a:cubicBez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sz="1050"/>
              </a:p>
            </p:txBody>
          </p:sp>
        </p:grpSp>
      </p:grpSp>
      <p:grpSp>
        <p:nvGrpSpPr>
          <p:cNvPr id="27" name="Group 26">
            <a:extLst>
              <a:ext uri="{FF2B5EF4-FFF2-40B4-BE49-F238E27FC236}">
                <a16:creationId xmlns:a16="http://schemas.microsoft.com/office/drawing/2014/main" id="{DAC7F424-AB6C-4C30-9018-527DDFC782FC}"/>
              </a:ext>
            </a:extLst>
          </p:cNvPr>
          <p:cNvGrpSpPr>
            <a:grpSpLocks noChangeAspect="1"/>
          </p:cNvGrpSpPr>
          <p:nvPr/>
        </p:nvGrpSpPr>
        <p:grpSpPr>
          <a:xfrm>
            <a:off x="4398822" y="3723542"/>
            <a:ext cx="686462" cy="685800"/>
            <a:chOff x="6464300" y="2606675"/>
            <a:chExt cx="1646238" cy="1644650"/>
          </a:xfrm>
        </p:grpSpPr>
        <p:sp>
          <p:nvSpPr>
            <p:cNvPr id="28" name="AutoShape 14">
              <a:extLst>
                <a:ext uri="{FF2B5EF4-FFF2-40B4-BE49-F238E27FC236}">
                  <a16:creationId xmlns:a16="http://schemas.microsoft.com/office/drawing/2014/main" id="{16B55CE5-BE25-466A-A698-56093C5FD2E1}"/>
                </a:ext>
              </a:extLst>
            </p:cNvPr>
            <p:cNvSpPr>
              <a:spLocks noChangeAspect="1" noChangeArrowheads="1" noTextEdit="1"/>
            </p:cNvSpPr>
            <p:nvPr/>
          </p:nvSpPr>
          <p:spPr bwMode="auto">
            <a:xfrm>
              <a:off x="6464300"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29" name="Group 28">
              <a:extLst>
                <a:ext uri="{FF2B5EF4-FFF2-40B4-BE49-F238E27FC236}">
                  <a16:creationId xmlns:a16="http://schemas.microsoft.com/office/drawing/2014/main" id="{3BC07F8A-5AE3-49B3-84D1-8AE596C9ADA6}"/>
                </a:ext>
              </a:extLst>
            </p:cNvPr>
            <p:cNvGrpSpPr/>
            <p:nvPr/>
          </p:nvGrpSpPr>
          <p:grpSpPr>
            <a:xfrm>
              <a:off x="6705513" y="2849420"/>
              <a:ext cx="1162224" cy="1160746"/>
              <a:chOff x="6705513" y="2849420"/>
              <a:chExt cx="1162224" cy="1160746"/>
            </a:xfrm>
          </p:grpSpPr>
          <p:sp>
            <p:nvSpPr>
              <p:cNvPr id="30" name="Freeform 9">
                <a:extLst>
                  <a:ext uri="{FF2B5EF4-FFF2-40B4-BE49-F238E27FC236}">
                    <a16:creationId xmlns:a16="http://schemas.microsoft.com/office/drawing/2014/main" id="{CE2B72A3-9516-4A67-9EA1-55CB87B0CBCB}"/>
                  </a:ext>
                </a:extLst>
              </p:cNvPr>
              <p:cNvSpPr>
                <a:spLocks/>
              </p:cNvSpPr>
              <p:nvPr/>
            </p:nvSpPr>
            <p:spPr bwMode="auto">
              <a:xfrm>
                <a:off x="6705513" y="2852632"/>
                <a:ext cx="1159037" cy="1157513"/>
              </a:xfrm>
              <a:custGeom>
                <a:avLst/>
                <a:gdLst>
                  <a:gd name="connsiteX0" fmla="*/ 210432 w 1159037"/>
                  <a:gd name="connsiteY0" fmla="*/ 1043093 h 1157513"/>
                  <a:gd name="connsiteX1" fmla="*/ 225514 w 1159037"/>
                  <a:gd name="connsiteY1" fmla="*/ 1058175 h 1157513"/>
                  <a:gd name="connsiteX2" fmla="*/ 210432 w 1159037"/>
                  <a:gd name="connsiteY2" fmla="*/ 1073257 h 1157513"/>
                  <a:gd name="connsiteX3" fmla="*/ 195350 w 1159037"/>
                  <a:gd name="connsiteY3" fmla="*/ 1058175 h 1157513"/>
                  <a:gd name="connsiteX4" fmla="*/ 210432 w 1159037"/>
                  <a:gd name="connsiteY4" fmla="*/ 1043093 h 1157513"/>
                  <a:gd name="connsiteX5" fmla="*/ 153607 w 1159037"/>
                  <a:gd name="connsiteY5" fmla="*/ 817668 h 1157513"/>
                  <a:gd name="connsiteX6" fmla="*/ 268843 w 1159037"/>
                  <a:gd name="connsiteY6" fmla="*/ 817668 h 1157513"/>
                  <a:gd name="connsiteX7" fmla="*/ 273137 w 1159037"/>
                  <a:gd name="connsiteY7" fmla="*/ 822659 h 1157513"/>
                  <a:gd name="connsiteX8" fmla="*/ 273137 w 1159037"/>
                  <a:gd name="connsiteY8" fmla="*/ 1016590 h 1157513"/>
                  <a:gd name="connsiteX9" fmla="*/ 268843 w 1159037"/>
                  <a:gd name="connsiteY9" fmla="*/ 1020868 h 1157513"/>
                  <a:gd name="connsiteX10" fmla="*/ 153607 w 1159037"/>
                  <a:gd name="connsiteY10" fmla="*/ 1020868 h 1157513"/>
                  <a:gd name="connsiteX11" fmla="*/ 149312 w 1159037"/>
                  <a:gd name="connsiteY11" fmla="*/ 1016590 h 1157513"/>
                  <a:gd name="connsiteX12" fmla="*/ 149312 w 1159037"/>
                  <a:gd name="connsiteY12" fmla="*/ 822659 h 1157513"/>
                  <a:gd name="connsiteX13" fmla="*/ 153607 w 1159037"/>
                  <a:gd name="connsiteY13" fmla="*/ 817668 h 1157513"/>
                  <a:gd name="connsiteX14" fmla="*/ 139397 w 1159037"/>
                  <a:gd name="connsiteY14" fmla="*/ 797031 h 1157513"/>
                  <a:gd name="connsiteX15" fmla="*/ 128676 w 1159037"/>
                  <a:gd name="connsiteY15" fmla="*/ 807710 h 1157513"/>
                  <a:gd name="connsiteX16" fmla="*/ 128676 w 1159037"/>
                  <a:gd name="connsiteY16" fmla="*/ 1083216 h 1157513"/>
                  <a:gd name="connsiteX17" fmla="*/ 139397 w 1159037"/>
                  <a:gd name="connsiteY17" fmla="*/ 1093894 h 1157513"/>
                  <a:gd name="connsiteX18" fmla="*/ 283055 w 1159037"/>
                  <a:gd name="connsiteY18" fmla="*/ 1093894 h 1157513"/>
                  <a:gd name="connsiteX19" fmla="*/ 293776 w 1159037"/>
                  <a:gd name="connsiteY19" fmla="*/ 1083216 h 1157513"/>
                  <a:gd name="connsiteX20" fmla="*/ 293776 w 1159037"/>
                  <a:gd name="connsiteY20" fmla="*/ 807710 h 1157513"/>
                  <a:gd name="connsiteX21" fmla="*/ 283055 w 1159037"/>
                  <a:gd name="connsiteY21" fmla="*/ 797031 h 1157513"/>
                  <a:gd name="connsiteX22" fmla="*/ 139397 w 1159037"/>
                  <a:gd name="connsiteY22" fmla="*/ 797031 h 1157513"/>
                  <a:gd name="connsiteX23" fmla="*/ 508450 w 1159037"/>
                  <a:gd name="connsiteY23" fmla="*/ 634945 h 1157513"/>
                  <a:gd name="connsiteX24" fmla="*/ 519797 w 1159037"/>
                  <a:gd name="connsiteY24" fmla="*/ 639227 h 1157513"/>
                  <a:gd name="connsiteX25" fmla="*/ 581265 w 1159037"/>
                  <a:gd name="connsiteY25" fmla="*/ 664919 h 1157513"/>
                  <a:gd name="connsiteX26" fmla="*/ 596989 w 1159037"/>
                  <a:gd name="connsiteY26" fmla="*/ 680619 h 1157513"/>
                  <a:gd name="connsiteX27" fmla="*/ 581265 w 1159037"/>
                  <a:gd name="connsiteY27" fmla="*/ 696319 h 1157513"/>
                  <a:gd name="connsiteX28" fmla="*/ 509076 w 1159037"/>
                  <a:gd name="connsiteY28" fmla="*/ 672055 h 1157513"/>
                  <a:gd name="connsiteX29" fmla="*/ 371130 w 1159037"/>
                  <a:gd name="connsiteY29" fmla="*/ 809789 h 1157513"/>
                  <a:gd name="connsiteX30" fmla="*/ 360409 w 1159037"/>
                  <a:gd name="connsiteY30" fmla="*/ 1095962 h 1157513"/>
                  <a:gd name="connsiteX31" fmla="*/ 61647 w 1159037"/>
                  <a:gd name="connsiteY31" fmla="*/ 1095962 h 1157513"/>
                  <a:gd name="connsiteX32" fmla="*/ 61647 w 1159037"/>
                  <a:gd name="connsiteY32" fmla="*/ 797657 h 1157513"/>
                  <a:gd name="connsiteX33" fmla="*/ 348973 w 1159037"/>
                  <a:gd name="connsiteY33" fmla="*/ 787666 h 1157513"/>
                  <a:gd name="connsiteX34" fmla="*/ 497640 w 1159037"/>
                  <a:gd name="connsiteY34" fmla="*/ 639227 h 1157513"/>
                  <a:gd name="connsiteX35" fmla="*/ 508450 w 1159037"/>
                  <a:gd name="connsiteY35" fmla="*/ 634945 h 1157513"/>
                  <a:gd name="connsiteX36" fmla="*/ 581112 w 1159037"/>
                  <a:gd name="connsiteY36" fmla="*/ 530331 h 1157513"/>
                  <a:gd name="connsiteX37" fmla="*/ 628737 w 1159037"/>
                  <a:gd name="connsiteY37" fmla="*/ 577163 h 1157513"/>
                  <a:gd name="connsiteX38" fmla="*/ 581112 w 1159037"/>
                  <a:gd name="connsiteY38" fmla="*/ 623995 h 1157513"/>
                  <a:gd name="connsiteX39" fmla="*/ 533487 w 1159037"/>
                  <a:gd name="connsiteY39" fmla="*/ 577163 h 1157513"/>
                  <a:gd name="connsiteX40" fmla="*/ 581112 w 1159037"/>
                  <a:gd name="connsiteY40" fmla="*/ 530331 h 1157513"/>
                  <a:gd name="connsiteX41" fmla="*/ 947825 w 1159037"/>
                  <a:gd name="connsiteY41" fmla="*/ 189018 h 1157513"/>
                  <a:gd name="connsiteX42" fmla="*/ 927187 w 1159037"/>
                  <a:gd name="connsiteY42" fmla="*/ 209656 h 1157513"/>
                  <a:gd name="connsiteX43" fmla="*/ 947825 w 1159037"/>
                  <a:gd name="connsiteY43" fmla="*/ 230294 h 1157513"/>
                  <a:gd name="connsiteX44" fmla="*/ 968463 w 1159037"/>
                  <a:gd name="connsiteY44" fmla="*/ 209656 h 1157513"/>
                  <a:gd name="connsiteX45" fmla="*/ 947825 w 1159037"/>
                  <a:gd name="connsiteY45" fmla="*/ 189018 h 1157513"/>
                  <a:gd name="connsiteX46" fmla="*/ 992489 w 1159037"/>
                  <a:gd name="connsiteY46" fmla="*/ 157102 h 1157513"/>
                  <a:gd name="connsiteX47" fmla="*/ 981848 w 1159037"/>
                  <a:gd name="connsiteY47" fmla="*/ 161363 h 1157513"/>
                  <a:gd name="connsiteX48" fmla="*/ 981144 w 1159037"/>
                  <a:gd name="connsiteY48" fmla="*/ 183379 h 1157513"/>
                  <a:gd name="connsiteX49" fmla="*/ 980441 w 1159037"/>
                  <a:gd name="connsiteY49" fmla="*/ 238064 h 1157513"/>
                  <a:gd name="connsiteX50" fmla="*/ 982551 w 1159037"/>
                  <a:gd name="connsiteY50" fmla="*/ 260080 h 1157513"/>
                  <a:gd name="connsiteX51" fmla="*/ 992401 w 1159037"/>
                  <a:gd name="connsiteY51" fmla="*/ 263631 h 1157513"/>
                  <a:gd name="connsiteX52" fmla="*/ 1004362 w 1159037"/>
                  <a:gd name="connsiteY52" fmla="*/ 257239 h 1157513"/>
                  <a:gd name="connsiteX53" fmla="*/ 1003658 w 1159037"/>
                  <a:gd name="connsiteY53" fmla="*/ 161363 h 1157513"/>
                  <a:gd name="connsiteX54" fmla="*/ 992489 w 1159037"/>
                  <a:gd name="connsiteY54" fmla="*/ 157102 h 1157513"/>
                  <a:gd name="connsiteX55" fmla="*/ 903337 w 1159037"/>
                  <a:gd name="connsiteY55" fmla="*/ 157102 h 1157513"/>
                  <a:gd name="connsiteX56" fmla="*/ 892696 w 1159037"/>
                  <a:gd name="connsiteY56" fmla="*/ 161363 h 1157513"/>
                  <a:gd name="connsiteX57" fmla="*/ 891289 w 1159037"/>
                  <a:gd name="connsiteY57" fmla="*/ 257239 h 1157513"/>
                  <a:gd name="connsiteX58" fmla="*/ 903249 w 1159037"/>
                  <a:gd name="connsiteY58" fmla="*/ 263631 h 1157513"/>
                  <a:gd name="connsiteX59" fmla="*/ 913099 w 1159037"/>
                  <a:gd name="connsiteY59" fmla="*/ 260080 h 1157513"/>
                  <a:gd name="connsiteX60" fmla="*/ 915913 w 1159037"/>
                  <a:gd name="connsiteY60" fmla="*/ 238064 h 1157513"/>
                  <a:gd name="connsiteX61" fmla="*/ 914506 w 1159037"/>
                  <a:gd name="connsiteY61" fmla="*/ 183379 h 1157513"/>
                  <a:gd name="connsiteX62" fmla="*/ 914506 w 1159037"/>
                  <a:gd name="connsiteY62" fmla="*/ 161363 h 1157513"/>
                  <a:gd name="connsiteX63" fmla="*/ 903337 w 1159037"/>
                  <a:gd name="connsiteY63" fmla="*/ 157102 h 1157513"/>
                  <a:gd name="connsiteX64" fmla="*/ 1028876 w 1159037"/>
                  <a:gd name="connsiteY64" fmla="*/ 125443 h 1157513"/>
                  <a:gd name="connsiteX65" fmla="*/ 1017675 w 1159037"/>
                  <a:gd name="connsiteY65" fmla="*/ 129622 h 1157513"/>
                  <a:gd name="connsiteX66" fmla="*/ 1017675 w 1159037"/>
                  <a:gd name="connsiteY66" fmla="*/ 152388 h 1157513"/>
                  <a:gd name="connsiteX67" fmla="*/ 1016264 w 1159037"/>
                  <a:gd name="connsiteY67" fmla="*/ 270482 h 1157513"/>
                  <a:gd name="connsiteX68" fmla="*/ 1019086 w 1159037"/>
                  <a:gd name="connsiteY68" fmla="*/ 292535 h 1157513"/>
                  <a:gd name="connsiteX69" fmla="*/ 1028964 w 1159037"/>
                  <a:gd name="connsiteY69" fmla="*/ 295381 h 1157513"/>
                  <a:gd name="connsiteX70" fmla="*/ 1040959 w 1159037"/>
                  <a:gd name="connsiteY70" fmla="*/ 289690 h 1157513"/>
                  <a:gd name="connsiteX71" fmla="*/ 1039547 w 1159037"/>
                  <a:gd name="connsiteY71" fmla="*/ 130334 h 1157513"/>
                  <a:gd name="connsiteX72" fmla="*/ 1028876 w 1159037"/>
                  <a:gd name="connsiteY72" fmla="*/ 125443 h 1157513"/>
                  <a:gd name="connsiteX73" fmla="*/ 867306 w 1159037"/>
                  <a:gd name="connsiteY73" fmla="*/ 125443 h 1157513"/>
                  <a:gd name="connsiteX74" fmla="*/ 856429 w 1159037"/>
                  <a:gd name="connsiteY74" fmla="*/ 130334 h 1157513"/>
                  <a:gd name="connsiteX75" fmla="*/ 854991 w 1159037"/>
                  <a:gd name="connsiteY75" fmla="*/ 289690 h 1157513"/>
                  <a:gd name="connsiteX76" fmla="*/ 867935 w 1159037"/>
                  <a:gd name="connsiteY76" fmla="*/ 295381 h 1157513"/>
                  <a:gd name="connsiteX77" fmla="*/ 877284 w 1159037"/>
                  <a:gd name="connsiteY77" fmla="*/ 292535 h 1157513"/>
                  <a:gd name="connsiteX78" fmla="*/ 880160 w 1159037"/>
                  <a:gd name="connsiteY78" fmla="*/ 270482 h 1157513"/>
                  <a:gd name="connsiteX79" fmla="*/ 879441 w 1159037"/>
                  <a:gd name="connsiteY79" fmla="*/ 152388 h 1157513"/>
                  <a:gd name="connsiteX80" fmla="*/ 878722 w 1159037"/>
                  <a:gd name="connsiteY80" fmla="*/ 129622 h 1157513"/>
                  <a:gd name="connsiteX81" fmla="*/ 867306 w 1159037"/>
                  <a:gd name="connsiteY81" fmla="*/ 125443 h 1157513"/>
                  <a:gd name="connsiteX82" fmla="*/ 1064232 w 1159037"/>
                  <a:gd name="connsiteY82" fmla="*/ 92202 h 1157513"/>
                  <a:gd name="connsiteX83" fmla="*/ 1052756 w 1159037"/>
                  <a:gd name="connsiteY83" fmla="*/ 97029 h 1157513"/>
                  <a:gd name="connsiteX84" fmla="*/ 1052756 w 1159037"/>
                  <a:gd name="connsiteY84" fmla="*/ 119197 h 1157513"/>
                  <a:gd name="connsiteX85" fmla="*/ 1082394 w 1159037"/>
                  <a:gd name="connsiteY85" fmla="*/ 172113 h 1157513"/>
                  <a:gd name="connsiteX86" fmla="*/ 1051310 w 1159037"/>
                  <a:gd name="connsiteY86" fmla="*/ 303690 h 1157513"/>
                  <a:gd name="connsiteX87" fmla="*/ 1054202 w 1159037"/>
                  <a:gd name="connsiteY87" fmla="*/ 325858 h 1157513"/>
                  <a:gd name="connsiteX88" fmla="*/ 1064322 w 1159037"/>
                  <a:gd name="connsiteY88" fmla="*/ 328718 h 1157513"/>
                  <a:gd name="connsiteX89" fmla="*/ 1076611 w 1159037"/>
                  <a:gd name="connsiteY89" fmla="*/ 322997 h 1157513"/>
                  <a:gd name="connsiteX90" fmla="*/ 1113478 w 1159037"/>
                  <a:gd name="connsiteY90" fmla="*/ 162817 h 1157513"/>
                  <a:gd name="connsiteX91" fmla="*/ 1075166 w 1159037"/>
                  <a:gd name="connsiteY91" fmla="*/ 97029 h 1157513"/>
                  <a:gd name="connsiteX92" fmla="*/ 1064232 w 1159037"/>
                  <a:gd name="connsiteY92" fmla="*/ 92202 h 1157513"/>
                  <a:gd name="connsiteX93" fmla="*/ 832198 w 1159037"/>
                  <a:gd name="connsiteY93" fmla="*/ 92202 h 1157513"/>
                  <a:gd name="connsiteX94" fmla="*/ 820879 w 1159037"/>
                  <a:gd name="connsiteY94" fmla="*/ 97029 h 1157513"/>
                  <a:gd name="connsiteX95" fmla="*/ 783801 w 1159037"/>
                  <a:gd name="connsiteY95" fmla="*/ 162817 h 1157513"/>
                  <a:gd name="connsiteX96" fmla="*/ 817314 w 1159037"/>
                  <a:gd name="connsiteY96" fmla="*/ 320137 h 1157513"/>
                  <a:gd name="connsiteX97" fmla="*/ 819453 w 1159037"/>
                  <a:gd name="connsiteY97" fmla="*/ 322997 h 1157513"/>
                  <a:gd name="connsiteX98" fmla="*/ 832287 w 1159037"/>
                  <a:gd name="connsiteY98" fmla="*/ 328718 h 1157513"/>
                  <a:gd name="connsiteX99" fmla="*/ 841557 w 1159037"/>
                  <a:gd name="connsiteY99" fmla="*/ 325858 h 1157513"/>
                  <a:gd name="connsiteX100" fmla="*/ 847261 w 1159037"/>
                  <a:gd name="connsiteY100" fmla="*/ 308696 h 1157513"/>
                  <a:gd name="connsiteX101" fmla="*/ 844409 w 1159037"/>
                  <a:gd name="connsiteY101" fmla="*/ 303690 h 1157513"/>
                  <a:gd name="connsiteX102" fmla="*/ 842983 w 1159037"/>
                  <a:gd name="connsiteY102" fmla="*/ 119197 h 1157513"/>
                  <a:gd name="connsiteX103" fmla="*/ 842983 w 1159037"/>
                  <a:gd name="connsiteY103" fmla="*/ 97029 h 1157513"/>
                  <a:gd name="connsiteX104" fmla="*/ 832198 w 1159037"/>
                  <a:gd name="connsiteY104" fmla="*/ 92202 h 1157513"/>
                  <a:gd name="connsiteX105" fmla="*/ 948141 w 1159037"/>
                  <a:gd name="connsiteY105" fmla="*/ 0 h 1157513"/>
                  <a:gd name="connsiteX106" fmla="*/ 1097351 w 1159037"/>
                  <a:gd name="connsiteY106" fmla="*/ 61597 h 1157513"/>
                  <a:gd name="connsiteX107" fmla="*/ 1097351 w 1159037"/>
                  <a:gd name="connsiteY107" fmla="*/ 360119 h 1157513"/>
                  <a:gd name="connsiteX108" fmla="*/ 810553 w 1159037"/>
                  <a:gd name="connsiteY108" fmla="*/ 370831 h 1157513"/>
                  <a:gd name="connsiteX109" fmla="*/ 664651 w 1159037"/>
                  <a:gd name="connsiteY109" fmla="*/ 516521 h 1157513"/>
                  <a:gd name="connsiteX110" fmla="*/ 653923 w 1159037"/>
                  <a:gd name="connsiteY110" fmla="*/ 520806 h 1157513"/>
                  <a:gd name="connsiteX111" fmla="*/ 642480 w 1159037"/>
                  <a:gd name="connsiteY111" fmla="*/ 516521 h 1157513"/>
                  <a:gd name="connsiteX112" fmla="*/ 580972 w 1159037"/>
                  <a:gd name="connsiteY112" fmla="*/ 490811 h 1157513"/>
                  <a:gd name="connsiteX113" fmla="*/ 565237 w 1159037"/>
                  <a:gd name="connsiteY113" fmla="*/ 475100 h 1157513"/>
                  <a:gd name="connsiteX114" fmla="*/ 580972 w 1159037"/>
                  <a:gd name="connsiteY114" fmla="*/ 459388 h 1157513"/>
                  <a:gd name="connsiteX115" fmla="*/ 653208 w 1159037"/>
                  <a:gd name="connsiteY115" fmla="*/ 483669 h 1157513"/>
                  <a:gd name="connsiteX116" fmla="*/ 788382 w 1159037"/>
                  <a:gd name="connsiteY116" fmla="*/ 348692 h 1157513"/>
                  <a:gd name="connsiteX117" fmla="*/ 798395 w 1159037"/>
                  <a:gd name="connsiteY117" fmla="*/ 61597 h 1157513"/>
                  <a:gd name="connsiteX118" fmla="*/ 948141 w 1159037"/>
                  <a:gd name="connsiteY118" fmla="*/ 0 h 115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159037" h="1157513">
                    <a:moveTo>
                      <a:pt x="210432" y="1043093"/>
                    </a:moveTo>
                    <a:cubicBezTo>
                      <a:pt x="218762" y="1043093"/>
                      <a:pt x="225514" y="1049845"/>
                      <a:pt x="225514" y="1058175"/>
                    </a:cubicBezTo>
                    <a:cubicBezTo>
                      <a:pt x="225514" y="1066505"/>
                      <a:pt x="218762" y="1073257"/>
                      <a:pt x="210432" y="1073257"/>
                    </a:cubicBezTo>
                    <a:cubicBezTo>
                      <a:pt x="202102" y="1073257"/>
                      <a:pt x="195350" y="1066505"/>
                      <a:pt x="195350" y="1058175"/>
                    </a:cubicBezTo>
                    <a:cubicBezTo>
                      <a:pt x="195350" y="1049845"/>
                      <a:pt x="202102" y="1043093"/>
                      <a:pt x="210432" y="1043093"/>
                    </a:cubicBezTo>
                    <a:close/>
                    <a:moveTo>
                      <a:pt x="153607" y="817668"/>
                    </a:moveTo>
                    <a:cubicBezTo>
                      <a:pt x="153607" y="817668"/>
                      <a:pt x="153607" y="817668"/>
                      <a:pt x="268843" y="817668"/>
                    </a:cubicBezTo>
                    <a:cubicBezTo>
                      <a:pt x="270990" y="817668"/>
                      <a:pt x="273137" y="819807"/>
                      <a:pt x="273137" y="822659"/>
                    </a:cubicBezTo>
                    <a:cubicBezTo>
                      <a:pt x="273137" y="822659"/>
                      <a:pt x="273137" y="822659"/>
                      <a:pt x="273137" y="1016590"/>
                    </a:cubicBezTo>
                    <a:cubicBezTo>
                      <a:pt x="273137" y="1018729"/>
                      <a:pt x="270990" y="1020868"/>
                      <a:pt x="268843" y="1020868"/>
                    </a:cubicBezTo>
                    <a:cubicBezTo>
                      <a:pt x="268843" y="1020868"/>
                      <a:pt x="268843" y="1020868"/>
                      <a:pt x="153607" y="1020868"/>
                    </a:cubicBezTo>
                    <a:cubicBezTo>
                      <a:pt x="151460" y="1020868"/>
                      <a:pt x="149312" y="1018729"/>
                      <a:pt x="149312" y="1016590"/>
                    </a:cubicBezTo>
                    <a:cubicBezTo>
                      <a:pt x="149312" y="1016590"/>
                      <a:pt x="149312" y="1016590"/>
                      <a:pt x="149312" y="822659"/>
                    </a:cubicBezTo>
                    <a:cubicBezTo>
                      <a:pt x="149312" y="819807"/>
                      <a:pt x="151460" y="817668"/>
                      <a:pt x="153607" y="817668"/>
                    </a:cubicBezTo>
                    <a:close/>
                    <a:moveTo>
                      <a:pt x="139397" y="797031"/>
                    </a:moveTo>
                    <a:cubicBezTo>
                      <a:pt x="133679" y="797031"/>
                      <a:pt x="128676" y="802014"/>
                      <a:pt x="128676" y="807710"/>
                    </a:cubicBezTo>
                    <a:cubicBezTo>
                      <a:pt x="128676" y="807710"/>
                      <a:pt x="128676" y="807710"/>
                      <a:pt x="128676" y="1083216"/>
                    </a:cubicBezTo>
                    <a:cubicBezTo>
                      <a:pt x="128676" y="1089623"/>
                      <a:pt x="133679" y="1093894"/>
                      <a:pt x="139397" y="1093894"/>
                    </a:cubicBezTo>
                    <a:cubicBezTo>
                      <a:pt x="139397" y="1093894"/>
                      <a:pt x="139397" y="1093894"/>
                      <a:pt x="283055" y="1093894"/>
                    </a:cubicBezTo>
                    <a:cubicBezTo>
                      <a:pt x="288773" y="1093894"/>
                      <a:pt x="293776" y="1089623"/>
                      <a:pt x="293776" y="1083216"/>
                    </a:cubicBezTo>
                    <a:lnTo>
                      <a:pt x="293776" y="807710"/>
                    </a:lnTo>
                    <a:cubicBezTo>
                      <a:pt x="293776" y="802014"/>
                      <a:pt x="288773" y="797031"/>
                      <a:pt x="283055" y="797031"/>
                    </a:cubicBezTo>
                    <a:cubicBezTo>
                      <a:pt x="283055" y="797031"/>
                      <a:pt x="283055" y="797031"/>
                      <a:pt x="139397" y="797031"/>
                    </a:cubicBezTo>
                    <a:close/>
                    <a:moveTo>
                      <a:pt x="508450" y="634945"/>
                    </a:moveTo>
                    <a:cubicBezTo>
                      <a:pt x="512471" y="634945"/>
                      <a:pt x="516581" y="636373"/>
                      <a:pt x="519797" y="639227"/>
                    </a:cubicBezTo>
                    <a:cubicBezTo>
                      <a:pt x="536236" y="655641"/>
                      <a:pt x="557678" y="664919"/>
                      <a:pt x="581265" y="664919"/>
                    </a:cubicBezTo>
                    <a:cubicBezTo>
                      <a:pt x="589842" y="664919"/>
                      <a:pt x="596989" y="672055"/>
                      <a:pt x="596989" y="680619"/>
                    </a:cubicBezTo>
                    <a:cubicBezTo>
                      <a:pt x="596989" y="689183"/>
                      <a:pt x="589842" y="696319"/>
                      <a:pt x="581265" y="696319"/>
                    </a:cubicBezTo>
                    <a:cubicBezTo>
                      <a:pt x="554819" y="696319"/>
                      <a:pt x="529803" y="687755"/>
                      <a:pt x="509076" y="672055"/>
                    </a:cubicBezTo>
                    <a:cubicBezTo>
                      <a:pt x="509076" y="672055"/>
                      <a:pt x="509076" y="672055"/>
                      <a:pt x="371130" y="809789"/>
                    </a:cubicBezTo>
                    <a:cubicBezTo>
                      <a:pt x="442605" y="892572"/>
                      <a:pt x="439031" y="1017460"/>
                      <a:pt x="360409" y="1095962"/>
                    </a:cubicBezTo>
                    <a:cubicBezTo>
                      <a:pt x="278214" y="1178031"/>
                      <a:pt x="144557" y="1178031"/>
                      <a:pt x="61647" y="1095962"/>
                    </a:cubicBezTo>
                    <a:cubicBezTo>
                      <a:pt x="-20549" y="1013892"/>
                      <a:pt x="-20549" y="880440"/>
                      <a:pt x="61647" y="797657"/>
                    </a:cubicBezTo>
                    <a:cubicBezTo>
                      <a:pt x="140268" y="719156"/>
                      <a:pt x="266063" y="715588"/>
                      <a:pt x="348973" y="787666"/>
                    </a:cubicBezTo>
                    <a:cubicBezTo>
                      <a:pt x="348973" y="787666"/>
                      <a:pt x="348973" y="787666"/>
                      <a:pt x="497640" y="639227"/>
                    </a:cubicBezTo>
                    <a:cubicBezTo>
                      <a:pt x="500499" y="636373"/>
                      <a:pt x="504430" y="634945"/>
                      <a:pt x="508450" y="634945"/>
                    </a:cubicBezTo>
                    <a:close/>
                    <a:moveTo>
                      <a:pt x="581112" y="530331"/>
                    </a:moveTo>
                    <a:cubicBezTo>
                      <a:pt x="607415" y="530331"/>
                      <a:pt x="628737" y="551298"/>
                      <a:pt x="628737" y="577163"/>
                    </a:cubicBezTo>
                    <a:cubicBezTo>
                      <a:pt x="628737" y="603028"/>
                      <a:pt x="607415" y="623995"/>
                      <a:pt x="581112" y="623995"/>
                    </a:cubicBezTo>
                    <a:cubicBezTo>
                      <a:pt x="554809" y="623995"/>
                      <a:pt x="533487" y="603028"/>
                      <a:pt x="533487" y="577163"/>
                    </a:cubicBezTo>
                    <a:cubicBezTo>
                      <a:pt x="533487" y="551298"/>
                      <a:pt x="554809" y="530331"/>
                      <a:pt x="581112" y="530331"/>
                    </a:cubicBezTo>
                    <a:close/>
                    <a:moveTo>
                      <a:pt x="947825" y="189018"/>
                    </a:moveTo>
                    <a:cubicBezTo>
                      <a:pt x="936427" y="189018"/>
                      <a:pt x="927187" y="198258"/>
                      <a:pt x="927187" y="209656"/>
                    </a:cubicBezTo>
                    <a:cubicBezTo>
                      <a:pt x="927187" y="221054"/>
                      <a:pt x="936427" y="230294"/>
                      <a:pt x="947825" y="230294"/>
                    </a:cubicBezTo>
                    <a:cubicBezTo>
                      <a:pt x="959223" y="230294"/>
                      <a:pt x="968463" y="221054"/>
                      <a:pt x="968463" y="209656"/>
                    </a:cubicBezTo>
                    <a:cubicBezTo>
                      <a:pt x="968463" y="198258"/>
                      <a:pt x="959223" y="189018"/>
                      <a:pt x="947825" y="189018"/>
                    </a:cubicBezTo>
                    <a:close/>
                    <a:moveTo>
                      <a:pt x="992489" y="157102"/>
                    </a:moveTo>
                    <a:cubicBezTo>
                      <a:pt x="988532" y="157102"/>
                      <a:pt x="984662" y="158522"/>
                      <a:pt x="981848" y="161363"/>
                    </a:cubicBezTo>
                    <a:cubicBezTo>
                      <a:pt x="975516" y="167754"/>
                      <a:pt x="975516" y="177697"/>
                      <a:pt x="981144" y="183379"/>
                    </a:cubicBezTo>
                    <a:cubicBezTo>
                      <a:pt x="982551" y="184799"/>
                      <a:pt x="1004362" y="207526"/>
                      <a:pt x="980441" y="238064"/>
                    </a:cubicBezTo>
                    <a:cubicBezTo>
                      <a:pt x="974812" y="245166"/>
                      <a:pt x="976219" y="255109"/>
                      <a:pt x="982551" y="260080"/>
                    </a:cubicBezTo>
                    <a:cubicBezTo>
                      <a:pt x="985366" y="262211"/>
                      <a:pt x="988883" y="263631"/>
                      <a:pt x="992401" y="263631"/>
                    </a:cubicBezTo>
                    <a:cubicBezTo>
                      <a:pt x="997326" y="263631"/>
                      <a:pt x="1001547" y="261501"/>
                      <a:pt x="1004362" y="257239"/>
                    </a:cubicBezTo>
                    <a:cubicBezTo>
                      <a:pt x="1036725" y="216048"/>
                      <a:pt x="1017729" y="176277"/>
                      <a:pt x="1003658" y="161363"/>
                    </a:cubicBezTo>
                    <a:cubicBezTo>
                      <a:pt x="1000492" y="158522"/>
                      <a:pt x="996447" y="157102"/>
                      <a:pt x="992489" y="157102"/>
                    </a:cubicBezTo>
                    <a:close/>
                    <a:moveTo>
                      <a:pt x="903337" y="157102"/>
                    </a:moveTo>
                    <a:cubicBezTo>
                      <a:pt x="899380" y="157102"/>
                      <a:pt x="895510" y="158522"/>
                      <a:pt x="892696" y="161363"/>
                    </a:cubicBezTo>
                    <a:cubicBezTo>
                      <a:pt x="877921" y="176277"/>
                      <a:pt x="858925" y="216048"/>
                      <a:pt x="891289" y="257239"/>
                    </a:cubicBezTo>
                    <a:cubicBezTo>
                      <a:pt x="894103" y="261501"/>
                      <a:pt x="899028" y="263631"/>
                      <a:pt x="903249" y="263631"/>
                    </a:cubicBezTo>
                    <a:cubicBezTo>
                      <a:pt x="906767" y="263631"/>
                      <a:pt x="910285" y="262211"/>
                      <a:pt x="913099" y="260080"/>
                    </a:cubicBezTo>
                    <a:cubicBezTo>
                      <a:pt x="920135" y="255109"/>
                      <a:pt x="920838" y="245166"/>
                      <a:pt x="915913" y="238064"/>
                    </a:cubicBezTo>
                    <a:cubicBezTo>
                      <a:pt x="893400" y="208946"/>
                      <a:pt x="910988" y="187640"/>
                      <a:pt x="914506" y="183379"/>
                    </a:cubicBezTo>
                    <a:cubicBezTo>
                      <a:pt x="920838" y="176987"/>
                      <a:pt x="920135" y="167754"/>
                      <a:pt x="914506" y="161363"/>
                    </a:cubicBezTo>
                    <a:cubicBezTo>
                      <a:pt x="911340" y="158522"/>
                      <a:pt x="907295" y="157102"/>
                      <a:pt x="903337" y="157102"/>
                    </a:cubicBezTo>
                    <a:close/>
                    <a:moveTo>
                      <a:pt x="1028876" y="125443"/>
                    </a:moveTo>
                    <a:cubicBezTo>
                      <a:pt x="1024907" y="125354"/>
                      <a:pt x="1020850" y="126777"/>
                      <a:pt x="1017675" y="129622"/>
                    </a:cubicBezTo>
                    <a:cubicBezTo>
                      <a:pt x="1012031" y="136025"/>
                      <a:pt x="1011325" y="145985"/>
                      <a:pt x="1017675" y="152388"/>
                    </a:cubicBezTo>
                    <a:cubicBezTo>
                      <a:pt x="1019086" y="154522"/>
                      <a:pt x="1065653" y="205032"/>
                      <a:pt x="1016264" y="270482"/>
                    </a:cubicBezTo>
                    <a:cubicBezTo>
                      <a:pt x="1011325" y="276884"/>
                      <a:pt x="1012736" y="286844"/>
                      <a:pt x="1019086" y="292535"/>
                    </a:cubicBezTo>
                    <a:cubicBezTo>
                      <a:pt x="1021909" y="294670"/>
                      <a:pt x="1025436" y="295381"/>
                      <a:pt x="1028964" y="295381"/>
                    </a:cubicBezTo>
                    <a:cubicBezTo>
                      <a:pt x="1033197" y="295381"/>
                      <a:pt x="1038136" y="293247"/>
                      <a:pt x="1040959" y="289690"/>
                    </a:cubicBezTo>
                    <a:cubicBezTo>
                      <a:pt x="1093875" y="219972"/>
                      <a:pt x="1063536" y="155233"/>
                      <a:pt x="1039547" y="130334"/>
                    </a:cubicBezTo>
                    <a:cubicBezTo>
                      <a:pt x="1036725" y="127133"/>
                      <a:pt x="1032845" y="125532"/>
                      <a:pt x="1028876" y="125443"/>
                    </a:cubicBezTo>
                    <a:close/>
                    <a:moveTo>
                      <a:pt x="867306" y="125443"/>
                    </a:moveTo>
                    <a:cubicBezTo>
                      <a:pt x="863261" y="125532"/>
                      <a:pt x="859306" y="127133"/>
                      <a:pt x="856429" y="130334"/>
                    </a:cubicBezTo>
                    <a:cubicBezTo>
                      <a:pt x="832698" y="155233"/>
                      <a:pt x="801775" y="219972"/>
                      <a:pt x="854991" y="289690"/>
                    </a:cubicBezTo>
                    <a:cubicBezTo>
                      <a:pt x="858586" y="293247"/>
                      <a:pt x="862901" y="295381"/>
                      <a:pt x="867935" y="295381"/>
                    </a:cubicBezTo>
                    <a:cubicBezTo>
                      <a:pt x="871531" y="295381"/>
                      <a:pt x="874407" y="294670"/>
                      <a:pt x="877284" y="292535"/>
                    </a:cubicBezTo>
                    <a:cubicBezTo>
                      <a:pt x="884475" y="286844"/>
                      <a:pt x="885913" y="276884"/>
                      <a:pt x="880160" y="270482"/>
                    </a:cubicBezTo>
                    <a:cubicBezTo>
                      <a:pt x="829821" y="205032"/>
                      <a:pt x="877284" y="154522"/>
                      <a:pt x="879441" y="152388"/>
                    </a:cubicBezTo>
                    <a:cubicBezTo>
                      <a:pt x="885194" y="145985"/>
                      <a:pt x="885194" y="136025"/>
                      <a:pt x="878722" y="129622"/>
                    </a:cubicBezTo>
                    <a:cubicBezTo>
                      <a:pt x="875486" y="126777"/>
                      <a:pt x="871351" y="125354"/>
                      <a:pt x="867306" y="125443"/>
                    </a:cubicBezTo>
                    <a:close/>
                    <a:moveTo>
                      <a:pt x="1064232" y="92202"/>
                    </a:moveTo>
                    <a:cubicBezTo>
                      <a:pt x="1060166" y="92202"/>
                      <a:pt x="1056009" y="93811"/>
                      <a:pt x="1052756" y="97029"/>
                    </a:cubicBezTo>
                    <a:cubicBezTo>
                      <a:pt x="1046973" y="102750"/>
                      <a:pt x="1046250" y="112761"/>
                      <a:pt x="1052756" y="119197"/>
                    </a:cubicBezTo>
                    <a:cubicBezTo>
                      <a:pt x="1052756" y="119197"/>
                      <a:pt x="1072997" y="139219"/>
                      <a:pt x="1082394" y="172113"/>
                    </a:cubicBezTo>
                    <a:cubicBezTo>
                      <a:pt x="1096129" y="216449"/>
                      <a:pt x="1085286" y="260069"/>
                      <a:pt x="1051310" y="303690"/>
                    </a:cubicBezTo>
                    <a:cubicBezTo>
                      <a:pt x="1046250" y="310126"/>
                      <a:pt x="1046973" y="320137"/>
                      <a:pt x="1054202" y="325858"/>
                    </a:cubicBezTo>
                    <a:cubicBezTo>
                      <a:pt x="1057094" y="328003"/>
                      <a:pt x="1060708" y="328718"/>
                      <a:pt x="1064322" y="328718"/>
                    </a:cubicBezTo>
                    <a:cubicBezTo>
                      <a:pt x="1068660" y="328718"/>
                      <a:pt x="1073720" y="326573"/>
                      <a:pt x="1076611" y="322997"/>
                    </a:cubicBezTo>
                    <a:cubicBezTo>
                      <a:pt x="1127213" y="258639"/>
                      <a:pt x="1124322" y="200717"/>
                      <a:pt x="1113478" y="162817"/>
                    </a:cubicBezTo>
                    <a:cubicBezTo>
                      <a:pt x="1101189" y="122772"/>
                      <a:pt x="1076611" y="97744"/>
                      <a:pt x="1075166" y="97029"/>
                    </a:cubicBezTo>
                    <a:cubicBezTo>
                      <a:pt x="1072274" y="93811"/>
                      <a:pt x="1068298" y="92202"/>
                      <a:pt x="1064232" y="92202"/>
                    </a:cubicBezTo>
                    <a:close/>
                    <a:moveTo>
                      <a:pt x="832198" y="92202"/>
                    </a:moveTo>
                    <a:cubicBezTo>
                      <a:pt x="828188" y="92202"/>
                      <a:pt x="824088" y="93811"/>
                      <a:pt x="820879" y="97029"/>
                    </a:cubicBezTo>
                    <a:cubicBezTo>
                      <a:pt x="820166" y="97744"/>
                      <a:pt x="795923" y="122772"/>
                      <a:pt x="783801" y="162817"/>
                    </a:cubicBezTo>
                    <a:cubicBezTo>
                      <a:pt x="772393" y="200002"/>
                      <a:pt x="769540" y="256494"/>
                      <a:pt x="817314" y="320137"/>
                    </a:cubicBezTo>
                    <a:cubicBezTo>
                      <a:pt x="818027" y="320852"/>
                      <a:pt x="818740" y="321567"/>
                      <a:pt x="819453" y="322997"/>
                    </a:cubicBezTo>
                    <a:cubicBezTo>
                      <a:pt x="823018" y="326573"/>
                      <a:pt x="827296" y="328718"/>
                      <a:pt x="832287" y="328718"/>
                    </a:cubicBezTo>
                    <a:cubicBezTo>
                      <a:pt x="835853" y="328718"/>
                      <a:pt x="838705" y="328003"/>
                      <a:pt x="841557" y="325858"/>
                    </a:cubicBezTo>
                    <a:cubicBezTo>
                      <a:pt x="847261" y="321567"/>
                      <a:pt x="848687" y="315131"/>
                      <a:pt x="847261" y="308696"/>
                    </a:cubicBezTo>
                    <a:cubicBezTo>
                      <a:pt x="846548" y="307265"/>
                      <a:pt x="845835" y="305120"/>
                      <a:pt x="844409" y="303690"/>
                    </a:cubicBezTo>
                    <a:cubicBezTo>
                      <a:pt x="765262" y="202147"/>
                      <a:pt x="840131" y="122057"/>
                      <a:pt x="842983" y="119197"/>
                    </a:cubicBezTo>
                    <a:cubicBezTo>
                      <a:pt x="849400" y="112761"/>
                      <a:pt x="849400" y="102750"/>
                      <a:pt x="842983" y="97029"/>
                    </a:cubicBezTo>
                    <a:cubicBezTo>
                      <a:pt x="840131" y="93811"/>
                      <a:pt x="836209" y="92202"/>
                      <a:pt x="832198" y="92202"/>
                    </a:cubicBezTo>
                    <a:close/>
                    <a:moveTo>
                      <a:pt x="948141" y="0"/>
                    </a:moveTo>
                    <a:cubicBezTo>
                      <a:pt x="1002229" y="0"/>
                      <a:pt x="1056227" y="20533"/>
                      <a:pt x="1097351" y="61597"/>
                    </a:cubicBezTo>
                    <a:cubicBezTo>
                      <a:pt x="1179600" y="143726"/>
                      <a:pt x="1179600" y="277275"/>
                      <a:pt x="1097351" y="360119"/>
                    </a:cubicBezTo>
                    <a:cubicBezTo>
                      <a:pt x="1018679" y="438677"/>
                      <a:pt x="893517" y="442248"/>
                      <a:pt x="810553" y="370831"/>
                    </a:cubicBezTo>
                    <a:cubicBezTo>
                      <a:pt x="810553" y="370831"/>
                      <a:pt x="810553" y="370831"/>
                      <a:pt x="664651" y="516521"/>
                    </a:cubicBezTo>
                    <a:cubicBezTo>
                      <a:pt x="661790" y="519378"/>
                      <a:pt x="657499" y="520806"/>
                      <a:pt x="653923" y="520806"/>
                    </a:cubicBezTo>
                    <a:cubicBezTo>
                      <a:pt x="649632" y="520806"/>
                      <a:pt x="646056" y="519378"/>
                      <a:pt x="642480" y="516521"/>
                    </a:cubicBezTo>
                    <a:cubicBezTo>
                      <a:pt x="626030" y="500095"/>
                      <a:pt x="604574" y="490811"/>
                      <a:pt x="580972" y="490811"/>
                    </a:cubicBezTo>
                    <a:cubicBezTo>
                      <a:pt x="572389" y="490811"/>
                      <a:pt x="565237" y="483669"/>
                      <a:pt x="565237" y="475100"/>
                    </a:cubicBezTo>
                    <a:cubicBezTo>
                      <a:pt x="565237" y="466530"/>
                      <a:pt x="572389" y="459388"/>
                      <a:pt x="580972" y="459388"/>
                    </a:cubicBezTo>
                    <a:cubicBezTo>
                      <a:pt x="607434" y="459388"/>
                      <a:pt x="632467" y="467958"/>
                      <a:pt x="653208" y="483669"/>
                    </a:cubicBezTo>
                    <a:cubicBezTo>
                      <a:pt x="653208" y="483669"/>
                      <a:pt x="653208" y="483669"/>
                      <a:pt x="788382" y="348692"/>
                    </a:cubicBezTo>
                    <a:cubicBezTo>
                      <a:pt x="716146" y="265849"/>
                      <a:pt x="719722" y="140156"/>
                      <a:pt x="798395" y="61597"/>
                    </a:cubicBezTo>
                    <a:cubicBezTo>
                      <a:pt x="839877" y="20533"/>
                      <a:pt x="894054" y="0"/>
                      <a:pt x="948141" y="0"/>
                    </a:cubicBezTo>
                    <a:close/>
                  </a:path>
                </a:pathLst>
              </a:custGeom>
              <a:solidFill>
                <a:schemeClr val="tx2"/>
              </a:solidFill>
              <a:ln>
                <a:noFill/>
              </a:ln>
            </p:spPr>
            <p:txBody>
              <a:bodyPr vert="horz" wrap="square" lIns="68580" tIns="34290" rIns="68580" bIns="34290" numCol="1" anchor="t" anchorCtr="0" compatLnSpc="1">
                <a:prstTxWarp prst="textNoShape">
                  <a:avLst/>
                </a:prstTxWarp>
                <a:noAutofit/>
              </a:bodyPr>
              <a:lstStyle/>
              <a:p>
                <a:endParaRPr lang="en-US" sz="1050"/>
              </a:p>
            </p:txBody>
          </p:sp>
          <p:sp>
            <p:nvSpPr>
              <p:cNvPr id="31" name="Freeform 10">
                <a:extLst>
                  <a:ext uri="{FF2B5EF4-FFF2-40B4-BE49-F238E27FC236}">
                    <a16:creationId xmlns:a16="http://schemas.microsoft.com/office/drawing/2014/main" id="{F4042180-EBAC-475D-8D50-28B97581D17D}"/>
                  </a:ext>
                </a:extLst>
              </p:cNvPr>
              <p:cNvSpPr>
                <a:spLocks/>
              </p:cNvSpPr>
              <p:nvPr/>
            </p:nvSpPr>
            <p:spPr bwMode="auto">
              <a:xfrm>
                <a:off x="6705514" y="2849420"/>
                <a:ext cx="1162223" cy="1160746"/>
              </a:xfrm>
              <a:custGeom>
                <a:avLst/>
                <a:gdLst>
                  <a:gd name="connsiteX0" fmla="*/ 888325 w 1162223"/>
                  <a:gd name="connsiteY0" fmla="*/ 827229 h 1160746"/>
                  <a:gd name="connsiteX1" fmla="*/ 879747 w 1162223"/>
                  <a:gd name="connsiteY1" fmla="*/ 830791 h 1160746"/>
                  <a:gd name="connsiteX2" fmla="*/ 845435 w 1162223"/>
                  <a:gd name="connsiteY2" fmla="*/ 864980 h 1160746"/>
                  <a:gd name="connsiteX3" fmla="*/ 841146 w 1162223"/>
                  <a:gd name="connsiteY3" fmla="*/ 871391 h 1160746"/>
                  <a:gd name="connsiteX4" fmla="*/ 839001 w 1162223"/>
                  <a:gd name="connsiteY4" fmla="*/ 878513 h 1160746"/>
                  <a:gd name="connsiteX5" fmla="*/ 838286 w 1162223"/>
                  <a:gd name="connsiteY5" fmla="*/ 883499 h 1160746"/>
                  <a:gd name="connsiteX6" fmla="*/ 839716 w 1162223"/>
                  <a:gd name="connsiteY6" fmla="*/ 896320 h 1160746"/>
                  <a:gd name="connsiteX7" fmla="*/ 844720 w 1162223"/>
                  <a:gd name="connsiteY7" fmla="*/ 915552 h 1160746"/>
                  <a:gd name="connsiteX8" fmla="*/ 855442 w 1162223"/>
                  <a:gd name="connsiteY8" fmla="*/ 940482 h 1160746"/>
                  <a:gd name="connsiteX9" fmla="*/ 874028 w 1162223"/>
                  <a:gd name="connsiteY9" fmla="*/ 970398 h 1160746"/>
                  <a:gd name="connsiteX10" fmla="*/ 904051 w 1162223"/>
                  <a:gd name="connsiteY10" fmla="*/ 1004587 h 1160746"/>
                  <a:gd name="connsiteX11" fmla="*/ 946942 w 1162223"/>
                  <a:gd name="connsiteY11" fmla="*/ 1040201 h 1160746"/>
                  <a:gd name="connsiteX12" fmla="*/ 983399 w 1162223"/>
                  <a:gd name="connsiteY12" fmla="*/ 1060145 h 1160746"/>
                  <a:gd name="connsiteX13" fmla="*/ 1009848 w 1162223"/>
                  <a:gd name="connsiteY13" fmla="*/ 1068693 h 1160746"/>
                  <a:gd name="connsiteX14" fmla="*/ 1025574 w 1162223"/>
                  <a:gd name="connsiteY14" fmla="*/ 1070117 h 1160746"/>
                  <a:gd name="connsiteX15" fmla="*/ 1029148 w 1162223"/>
                  <a:gd name="connsiteY15" fmla="*/ 1070117 h 1160746"/>
                  <a:gd name="connsiteX16" fmla="*/ 1030578 w 1162223"/>
                  <a:gd name="connsiteY16" fmla="*/ 1070117 h 1160746"/>
                  <a:gd name="connsiteX17" fmla="*/ 1037726 w 1162223"/>
                  <a:gd name="connsiteY17" fmla="*/ 1067268 h 1160746"/>
                  <a:gd name="connsiteX18" fmla="*/ 1044160 w 1162223"/>
                  <a:gd name="connsiteY18" fmla="*/ 1062994 h 1160746"/>
                  <a:gd name="connsiteX19" fmla="*/ 1078472 w 1162223"/>
                  <a:gd name="connsiteY19" fmla="*/ 1029517 h 1160746"/>
                  <a:gd name="connsiteX20" fmla="*/ 1082046 w 1162223"/>
                  <a:gd name="connsiteY20" fmla="*/ 1018833 h 1160746"/>
                  <a:gd name="connsiteX21" fmla="*/ 1075613 w 1162223"/>
                  <a:gd name="connsiteY21" fmla="*/ 1010285 h 1160746"/>
                  <a:gd name="connsiteX22" fmla="*/ 1025574 w 1162223"/>
                  <a:gd name="connsiteY22" fmla="*/ 981082 h 1160746"/>
                  <a:gd name="connsiteX23" fmla="*/ 1018426 w 1162223"/>
                  <a:gd name="connsiteY23" fmla="*/ 979657 h 1160746"/>
                  <a:gd name="connsiteX24" fmla="*/ 1007703 w 1162223"/>
                  <a:gd name="connsiteY24" fmla="*/ 983931 h 1160746"/>
                  <a:gd name="connsiteX25" fmla="*/ 992692 w 1162223"/>
                  <a:gd name="connsiteY25" fmla="*/ 998889 h 1160746"/>
                  <a:gd name="connsiteX26" fmla="*/ 991262 w 1162223"/>
                  <a:gd name="connsiteY26" fmla="*/ 999601 h 1160746"/>
                  <a:gd name="connsiteX27" fmla="*/ 989832 w 1162223"/>
                  <a:gd name="connsiteY27" fmla="*/ 999601 h 1160746"/>
                  <a:gd name="connsiteX28" fmla="*/ 986258 w 1162223"/>
                  <a:gd name="connsiteY28" fmla="*/ 999601 h 1160746"/>
                  <a:gd name="connsiteX29" fmla="*/ 976965 w 1162223"/>
                  <a:gd name="connsiteY29" fmla="*/ 995328 h 1160746"/>
                  <a:gd name="connsiteX30" fmla="*/ 961953 w 1162223"/>
                  <a:gd name="connsiteY30" fmla="*/ 986068 h 1160746"/>
                  <a:gd name="connsiteX31" fmla="*/ 941223 w 1162223"/>
                  <a:gd name="connsiteY31" fmla="*/ 967549 h 1160746"/>
                  <a:gd name="connsiteX32" fmla="*/ 923352 w 1162223"/>
                  <a:gd name="connsiteY32" fmla="*/ 946892 h 1160746"/>
                  <a:gd name="connsiteX33" fmla="*/ 913344 w 1162223"/>
                  <a:gd name="connsiteY33" fmla="*/ 931935 h 1160746"/>
                  <a:gd name="connsiteX34" fmla="*/ 909055 w 1162223"/>
                  <a:gd name="connsiteY34" fmla="*/ 919826 h 1160746"/>
                  <a:gd name="connsiteX35" fmla="*/ 909055 w 1162223"/>
                  <a:gd name="connsiteY35" fmla="*/ 917689 h 1160746"/>
                  <a:gd name="connsiteX36" fmla="*/ 910485 w 1162223"/>
                  <a:gd name="connsiteY36" fmla="*/ 916264 h 1160746"/>
                  <a:gd name="connsiteX37" fmla="*/ 922637 w 1162223"/>
                  <a:gd name="connsiteY37" fmla="*/ 903443 h 1160746"/>
                  <a:gd name="connsiteX38" fmla="*/ 926926 w 1162223"/>
                  <a:gd name="connsiteY38" fmla="*/ 895608 h 1160746"/>
                  <a:gd name="connsiteX39" fmla="*/ 926211 w 1162223"/>
                  <a:gd name="connsiteY39" fmla="*/ 886348 h 1160746"/>
                  <a:gd name="connsiteX40" fmla="*/ 898333 w 1162223"/>
                  <a:gd name="connsiteY40" fmla="*/ 834352 h 1160746"/>
                  <a:gd name="connsiteX41" fmla="*/ 894044 w 1162223"/>
                  <a:gd name="connsiteY41" fmla="*/ 829366 h 1160746"/>
                  <a:gd name="connsiteX42" fmla="*/ 888325 w 1162223"/>
                  <a:gd name="connsiteY42" fmla="*/ 827229 h 1160746"/>
                  <a:gd name="connsiteX43" fmla="*/ 683850 w 1162223"/>
                  <a:gd name="connsiteY43" fmla="*/ 565292 h 1160746"/>
                  <a:gd name="connsiteX44" fmla="*/ 699576 w 1162223"/>
                  <a:gd name="connsiteY44" fmla="*/ 580976 h 1160746"/>
                  <a:gd name="connsiteX45" fmla="*/ 675273 w 1162223"/>
                  <a:gd name="connsiteY45" fmla="*/ 652979 h 1160746"/>
                  <a:gd name="connsiteX46" fmla="*/ 813228 w 1162223"/>
                  <a:gd name="connsiteY46" fmla="*/ 790570 h 1160746"/>
                  <a:gd name="connsiteX47" fmla="*/ 1100573 w 1162223"/>
                  <a:gd name="connsiteY47" fmla="*/ 801264 h 1160746"/>
                  <a:gd name="connsiteX48" fmla="*/ 1100573 w 1162223"/>
                  <a:gd name="connsiteY48" fmla="*/ 1099258 h 1160746"/>
                  <a:gd name="connsiteX49" fmla="*/ 801791 w 1162223"/>
                  <a:gd name="connsiteY49" fmla="*/ 1099258 h 1160746"/>
                  <a:gd name="connsiteX50" fmla="*/ 791069 w 1162223"/>
                  <a:gd name="connsiteY50" fmla="*/ 812670 h 1160746"/>
                  <a:gd name="connsiteX51" fmla="*/ 642393 w 1162223"/>
                  <a:gd name="connsiteY51" fmla="*/ 664386 h 1160746"/>
                  <a:gd name="connsiteX52" fmla="*/ 642393 w 1162223"/>
                  <a:gd name="connsiteY52" fmla="*/ 642286 h 1160746"/>
                  <a:gd name="connsiteX53" fmla="*/ 668125 w 1162223"/>
                  <a:gd name="connsiteY53" fmla="*/ 580976 h 1160746"/>
                  <a:gd name="connsiteX54" fmla="*/ 683850 w 1162223"/>
                  <a:gd name="connsiteY54" fmla="*/ 565292 h 1160746"/>
                  <a:gd name="connsiteX55" fmla="*/ 95011 w 1162223"/>
                  <a:gd name="connsiteY55" fmla="*/ 135079 h 1160746"/>
                  <a:gd name="connsiteX56" fmla="*/ 326562 w 1162223"/>
                  <a:gd name="connsiteY56" fmla="*/ 135079 h 1160746"/>
                  <a:gd name="connsiteX57" fmla="*/ 328699 w 1162223"/>
                  <a:gd name="connsiteY57" fmla="*/ 137966 h 1160746"/>
                  <a:gd name="connsiteX58" fmla="*/ 328699 w 1162223"/>
                  <a:gd name="connsiteY58" fmla="*/ 251977 h 1160746"/>
                  <a:gd name="connsiteX59" fmla="*/ 326562 w 1162223"/>
                  <a:gd name="connsiteY59" fmla="*/ 254142 h 1160746"/>
                  <a:gd name="connsiteX60" fmla="*/ 225392 w 1162223"/>
                  <a:gd name="connsiteY60" fmla="*/ 254142 h 1160746"/>
                  <a:gd name="connsiteX61" fmla="*/ 195469 w 1162223"/>
                  <a:gd name="connsiteY61" fmla="*/ 254142 h 1160746"/>
                  <a:gd name="connsiteX62" fmla="*/ 95011 w 1162223"/>
                  <a:gd name="connsiteY62" fmla="*/ 254142 h 1160746"/>
                  <a:gd name="connsiteX63" fmla="*/ 92161 w 1162223"/>
                  <a:gd name="connsiteY63" fmla="*/ 251977 h 1160746"/>
                  <a:gd name="connsiteX64" fmla="*/ 92161 w 1162223"/>
                  <a:gd name="connsiteY64" fmla="*/ 137966 h 1160746"/>
                  <a:gd name="connsiteX65" fmla="*/ 95011 w 1162223"/>
                  <a:gd name="connsiteY65" fmla="*/ 135079 h 1160746"/>
                  <a:gd name="connsiteX66" fmla="*/ 74941 w 1162223"/>
                  <a:gd name="connsiteY66" fmla="*/ 114442 h 1160746"/>
                  <a:gd name="connsiteX67" fmla="*/ 69936 w 1162223"/>
                  <a:gd name="connsiteY67" fmla="*/ 119418 h 1160746"/>
                  <a:gd name="connsiteX68" fmla="*/ 69936 w 1162223"/>
                  <a:gd name="connsiteY68" fmla="*/ 269401 h 1160746"/>
                  <a:gd name="connsiteX69" fmla="*/ 74941 w 1162223"/>
                  <a:gd name="connsiteY69" fmla="*/ 275088 h 1160746"/>
                  <a:gd name="connsiteX70" fmla="*/ 186478 w 1162223"/>
                  <a:gd name="connsiteY70" fmla="*/ 275088 h 1160746"/>
                  <a:gd name="connsiteX71" fmla="*/ 186478 w 1162223"/>
                  <a:gd name="connsiteY71" fmla="*/ 278642 h 1160746"/>
                  <a:gd name="connsiteX72" fmla="*/ 167174 w 1162223"/>
                  <a:gd name="connsiteY72" fmla="*/ 295701 h 1160746"/>
                  <a:gd name="connsiteX73" fmla="*/ 165744 w 1162223"/>
                  <a:gd name="connsiteY73" fmla="*/ 301388 h 1160746"/>
                  <a:gd name="connsiteX74" fmla="*/ 170749 w 1162223"/>
                  <a:gd name="connsiteY74" fmla="*/ 304942 h 1160746"/>
                  <a:gd name="connsiteX75" fmla="*/ 250112 w 1162223"/>
                  <a:gd name="connsiteY75" fmla="*/ 304942 h 1160746"/>
                  <a:gd name="connsiteX76" fmla="*/ 255117 w 1162223"/>
                  <a:gd name="connsiteY76" fmla="*/ 301388 h 1160746"/>
                  <a:gd name="connsiteX77" fmla="*/ 253687 w 1162223"/>
                  <a:gd name="connsiteY77" fmla="*/ 295701 h 1160746"/>
                  <a:gd name="connsiteX78" fmla="*/ 233667 w 1162223"/>
                  <a:gd name="connsiteY78" fmla="*/ 278642 h 1160746"/>
                  <a:gd name="connsiteX79" fmla="*/ 233667 w 1162223"/>
                  <a:gd name="connsiteY79" fmla="*/ 275088 h 1160746"/>
                  <a:gd name="connsiteX80" fmla="*/ 345204 w 1162223"/>
                  <a:gd name="connsiteY80" fmla="*/ 275088 h 1160746"/>
                  <a:gd name="connsiteX81" fmla="*/ 350924 w 1162223"/>
                  <a:gd name="connsiteY81" fmla="*/ 269401 h 1160746"/>
                  <a:gd name="connsiteX82" fmla="*/ 350924 w 1162223"/>
                  <a:gd name="connsiteY82" fmla="*/ 119418 h 1160746"/>
                  <a:gd name="connsiteX83" fmla="*/ 345204 w 1162223"/>
                  <a:gd name="connsiteY83" fmla="*/ 114442 h 1160746"/>
                  <a:gd name="connsiteX84" fmla="*/ 74941 w 1162223"/>
                  <a:gd name="connsiteY84" fmla="*/ 114442 h 1160746"/>
                  <a:gd name="connsiteX85" fmla="*/ 211309 w 1162223"/>
                  <a:gd name="connsiteY85" fmla="*/ 0 h 1160746"/>
                  <a:gd name="connsiteX86" fmla="*/ 360433 w 1162223"/>
                  <a:gd name="connsiteY86" fmla="*/ 61488 h 1160746"/>
                  <a:gd name="connsiteX87" fmla="*/ 371154 w 1162223"/>
                  <a:gd name="connsiteY87" fmla="*/ 348076 h 1160746"/>
                  <a:gd name="connsiteX88" fmla="*/ 519831 w 1162223"/>
                  <a:gd name="connsiteY88" fmla="*/ 496360 h 1160746"/>
                  <a:gd name="connsiteX89" fmla="*/ 519831 w 1162223"/>
                  <a:gd name="connsiteY89" fmla="*/ 518460 h 1160746"/>
                  <a:gd name="connsiteX90" fmla="*/ 494098 w 1162223"/>
                  <a:gd name="connsiteY90" fmla="*/ 579770 h 1160746"/>
                  <a:gd name="connsiteX91" fmla="*/ 478373 w 1162223"/>
                  <a:gd name="connsiteY91" fmla="*/ 595454 h 1160746"/>
                  <a:gd name="connsiteX92" fmla="*/ 462648 w 1162223"/>
                  <a:gd name="connsiteY92" fmla="*/ 579770 h 1160746"/>
                  <a:gd name="connsiteX93" fmla="*/ 486951 w 1162223"/>
                  <a:gd name="connsiteY93" fmla="*/ 507767 h 1160746"/>
                  <a:gd name="connsiteX94" fmla="*/ 348996 w 1162223"/>
                  <a:gd name="connsiteY94" fmla="*/ 370176 h 1160746"/>
                  <a:gd name="connsiteX95" fmla="*/ 61650 w 1162223"/>
                  <a:gd name="connsiteY95" fmla="*/ 359483 h 1160746"/>
                  <a:gd name="connsiteX96" fmla="*/ 61650 w 1162223"/>
                  <a:gd name="connsiteY96" fmla="*/ 61488 h 1160746"/>
                  <a:gd name="connsiteX97" fmla="*/ 211309 w 1162223"/>
                  <a:gd name="connsiteY97" fmla="*/ 0 h 116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162223" h="1160746">
                    <a:moveTo>
                      <a:pt x="888325" y="827229"/>
                    </a:moveTo>
                    <a:cubicBezTo>
                      <a:pt x="884751" y="827229"/>
                      <a:pt x="881891" y="828654"/>
                      <a:pt x="879747" y="830791"/>
                    </a:cubicBezTo>
                    <a:cubicBezTo>
                      <a:pt x="879747" y="830791"/>
                      <a:pt x="879747" y="830791"/>
                      <a:pt x="845435" y="864980"/>
                    </a:cubicBezTo>
                    <a:cubicBezTo>
                      <a:pt x="844005" y="866405"/>
                      <a:pt x="842575" y="868541"/>
                      <a:pt x="841146" y="871391"/>
                    </a:cubicBezTo>
                    <a:cubicBezTo>
                      <a:pt x="839716" y="873527"/>
                      <a:pt x="839001" y="876377"/>
                      <a:pt x="839001" y="878513"/>
                    </a:cubicBezTo>
                    <a:cubicBezTo>
                      <a:pt x="839001" y="879226"/>
                      <a:pt x="839001" y="880650"/>
                      <a:pt x="838286" y="883499"/>
                    </a:cubicBezTo>
                    <a:cubicBezTo>
                      <a:pt x="838286" y="887061"/>
                      <a:pt x="839001" y="891334"/>
                      <a:pt x="839716" y="896320"/>
                    </a:cubicBezTo>
                    <a:cubicBezTo>
                      <a:pt x="840431" y="902019"/>
                      <a:pt x="841860" y="908429"/>
                      <a:pt x="844720" y="915552"/>
                    </a:cubicBezTo>
                    <a:cubicBezTo>
                      <a:pt x="846864" y="923387"/>
                      <a:pt x="850439" y="931222"/>
                      <a:pt x="855442" y="940482"/>
                    </a:cubicBezTo>
                    <a:cubicBezTo>
                      <a:pt x="859731" y="949742"/>
                      <a:pt x="866165" y="959713"/>
                      <a:pt x="874028" y="970398"/>
                    </a:cubicBezTo>
                    <a:cubicBezTo>
                      <a:pt x="882606" y="981082"/>
                      <a:pt x="891899" y="992478"/>
                      <a:pt x="904051" y="1004587"/>
                    </a:cubicBezTo>
                    <a:cubicBezTo>
                      <a:pt x="919063" y="1019545"/>
                      <a:pt x="933360" y="1031654"/>
                      <a:pt x="946942" y="1040201"/>
                    </a:cubicBezTo>
                    <a:cubicBezTo>
                      <a:pt x="960524" y="1049461"/>
                      <a:pt x="972676" y="1055872"/>
                      <a:pt x="983399" y="1060145"/>
                    </a:cubicBezTo>
                    <a:cubicBezTo>
                      <a:pt x="993406" y="1064419"/>
                      <a:pt x="1002699" y="1067268"/>
                      <a:pt x="1009848" y="1068693"/>
                    </a:cubicBezTo>
                    <a:cubicBezTo>
                      <a:pt x="1016996" y="1069405"/>
                      <a:pt x="1022715" y="1070117"/>
                      <a:pt x="1025574" y="1070117"/>
                    </a:cubicBezTo>
                    <a:cubicBezTo>
                      <a:pt x="1027004" y="1070117"/>
                      <a:pt x="1028433" y="1070117"/>
                      <a:pt x="1029148" y="1070117"/>
                    </a:cubicBezTo>
                    <a:cubicBezTo>
                      <a:pt x="1029863" y="1070117"/>
                      <a:pt x="1030578" y="1070117"/>
                      <a:pt x="1030578" y="1070117"/>
                    </a:cubicBezTo>
                    <a:cubicBezTo>
                      <a:pt x="1033437" y="1069405"/>
                      <a:pt x="1035582" y="1068693"/>
                      <a:pt x="1037726" y="1067268"/>
                    </a:cubicBezTo>
                    <a:cubicBezTo>
                      <a:pt x="1040586" y="1066556"/>
                      <a:pt x="1042730" y="1065131"/>
                      <a:pt x="1044160" y="1062994"/>
                    </a:cubicBezTo>
                    <a:cubicBezTo>
                      <a:pt x="1044160" y="1062994"/>
                      <a:pt x="1044160" y="1062994"/>
                      <a:pt x="1078472" y="1029517"/>
                    </a:cubicBezTo>
                    <a:cubicBezTo>
                      <a:pt x="1081332" y="1026668"/>
                      <a:pt x="1082761" y="1023107"/>
                      <a:pt x="1082046" y="1018833"/>
                    </a:cubicBezTo>
                    <a:cubicBezTo>
                      <a:pt x="1081332" y="1015271"/>
                      <a:pt x="1079187" y="1012422"/>
                      <a:pt x="1075613" y="1010285"/>
                    </a:cubicBezTo>
                    <a:cubicBezTo>
                      <a:pt x="1075613" y="1010285"/>
                      <a:pt x="1075613" y="1010285"/>
                      <a:pt x="1025574" y="981082"/>
                    </a:cubicBezTo>
                    <a:cubicBezTo>
                      <a:pt x="1024144" y="980370"/>
                      <a:pt x="1021285" y="979657"/>
                      <a:pt x="1018426" y="979657"/>
                    </a:cubicBezTo>
                    <a:cubicBezTo>
                      <a:pt x="1014137" y="979657"/>
                      <a:pt x="1010562" y="981082"/>
                      <a:pt x="1007703" y="983931"/>
                    </a:cubicBezTo>
                    <a:cubicBezTo>
                      <a:pt x="1007703" y="983931"/>
                      <a:pt x="1007703" y="983931"/>
                      <a:pt x="992692" y="998889"/>
                    </a:cubicBezTo>
                    <a:cubicBezTo>
                      <a:pt x="992692" y="998889"/>
                      <a:pt x="991977" y="999601"/>
                      <a:pt x="991262" y="999601"/>
                    </a:cubicBezTo>
                    <a:cubicBezTo>
                      <a:pt x="990547" y="999601"/>
                      <a:pt x="989832" y="999601"/>
                      <a:pt x="989832" y="999601"/>
                    </a:cubicBezTo>
                    <a:cubicBezTo>
                      <a:pt x="989832" y="999601"/>
                      <a:pt x="989832" y="999601"/>
                      <a:pt x="986258" y="999601"/>
                    </a:cubicBezTo>
                    <a:cubicBezTo>
                      <a:pt x="984113" y="998889"/>
                      <a:pt x="981254" y="997464"/>
                      <a:pt x="976965" y="995328"/>
                    </a:cubicBezTo>
                    <a:cubicBezTo>
                      <a:pt x="973391" y="993191"/>
                      <a:pt x="968387" y="990342"/>
                      <a:pt x="961953" y="986068"/>
                    </a:cubicBezTo>
                    <a:cubicBezTo>
                      <a:pt x="956235" y="981794"/>
                      <a:pt x="949086" y="975384"/>
                      <a:pt x="941223" y="967549"/>
                    </a:cubicBezTo>
                    <a:cubicBezTo>
                      <a:pt x="933360" y="959713"/>
                      <a:pt x="927641" y="953303"/>
                      <a:pt x="923352" y="946892"/>
                    </a:cubicBezTo>
                    <a:cubicBezTo>
                      <a:pt x="919063" y="941194"/>
                      <a:pt x="915489" y="936208"/>
                      <a:pt x="913344" y="931935"/>
                    </a:cubicBezTo>
                    <a:cubicBezTo>
                      <a:pt x="911200" y="927661"/>
                      <a:pt x="909770" y="923387"/>
                      <a:pt x="909055" y="919826"/>
                    </a:cubicBezTo>
                    <a:cubicBezTo>
                      <a:pt x="909055" y="919113"/>
                      <a:pt x="909055" y="918401"/>
                      <a:pt x="909055" y="917689"/>
                    </a:cubicBezTo>
                    <a:cubicBezTo>
                      <a:pt x="909770" y="916977"/>
                      <a:pt x="909770" y="916264"/>
                      <a:pt x="910485" y="916264"/>
                    </a:cubicBezTo>
                    <a:cubicBezTo>
                      <a:pt x="910485" y="916264"/>
                      <a:pt x="910485" y="916264"/>
                      <a:pt x="922637" y="903443"/>
                    </a:cubicBezTo>
                    <a:cubicBezTo>
                      <a:pt x="924782" y="901306"/>
                      <a:pt x="926211" y="898457"/>
                      <a:pt x="926926" y="895608"/>
                    </a:cubicBezTo>
                    <a:cubicBezTo>
                      <a:pt x="927641" y="892047"/>
                      <a:pt x="927641" y="889198"/>
                      <a:pt x="926211" y="886348"/>
                    </a:cubicBezTo>
                    <a:cubicBezTo>
                      <a:pt x="926211" y="886348"/>
                      <a:pt x="926211" y="886348"/>
                      <a:pt x="898333" y="834352"/>
                    </a:cubicBezTo>
                    <a:cubicBezTo>
                      <a:pt x="896903" y="832215"/>
                      <a:pt x="895473" y="830791"/>
                      <a:pt x="894044" y="829366"/>
                    </a:cubicBezTo>
                    <a:cubicBezTo>
                      <a:pt x="891899" y="827941"/>
                      <a:pt x="890470" y="827229"/>
                      <a:pt x="888325" y="827229"/>
                    </a:cubicBezTo>
                    <a:close/>
                    <a:moveTo>
                      <a:pt x="683850" y="565292"/>
                    </a:moveTo>
                    <a:cubicBezTo>
                      <a:pt x="692428" y="565292"/>
                      <a:pt x="699576" y="572421"/>
                      <a:pt x="699576" y="580976"/>
                    </a:cubicBezTo>
                    <a:cubicBezTo>
                      <a:pt x="699576" y="607354"/>
                      <a:pt x="690998" y="632305"/>
                      <a:pt x="675273" y="652979"/>
                    </a:cubicBezTo>
                    <a:cubicBezTo>
                      <a:pt x="675273" y="652979"/>
                      <a:pt x="675273" y="652979"/>
                      <a:pt x="813228" y="790570"/>
                    </a:cubicBezTo>
                    <a:cubicBezTo>
                      <a:pt x="896143" y="719280"/>
                      <a:pt x="1021946" y="722844"/>
                      <a:pt x="1100573" y="801264"/>
                    </a:cubicBezTo>
                    <a:cubicBezTo>
                      <a:pt x="1182774" y="883248"/>
                      <a:pt x="1182774" y="1016561"/>
                      <a:pt x="1100573" y="1099258"/>
                    </a:cubicBezTo>
                    <a:cubicBezTo>
                      <a:pt x="1017658" y="1181242"/>
                      <a:pt x="883992" y="1181242"/>
                      <a:pt x="801791" y="1099258"/>
                    </a:cubicBezTo>
                    <a:cubicBezTo>
                      <a:pt x="723164" y="1020838"/>
                      <a:pt x="719590" y="895367"/>
                      <a:pt x="791069" y="812670"/>
                    </a:cubicBezTo>
                    <a:cubicBezTo>
                      <a:pt x="791069" y="812670"/>
                      <a:pt x="791069" y="812670"/>
                      <a:pt x="642393" y="664386"/>
                    </a:cubicBezTo>
                    <a:cubicBezTo>
                      <a:pt x="636674" y="658683"/>
                      <a:pt x="636674" y="648702"/>
                      <a:pt x="642393" y="642286"/>
                    </a:cubicBezTo>
                    <a:cubicBezTo>
                      <a:pt x="658833" y="625889"/>
                      <a:pt x="668125" y="604502"/>
                      <a:pt x="668125" y="580976"/>
                    </a:cubicBezTo>
                    <a:cubicBezTo>
                      <a:pt x="668125" y="572421"/>
                      <a:pt x="675273" y="565292"/>
                      <a:pt x="683850" y="565292"/>
                    </a:cubicBezTo>
                    <a:close/>
                    <a:moveTo>
                      <a:pt x="95011" y="135079"/>
                    </a:moveTo>
                    <a:cubicBezTo>
                      <a:pt x="95011" y="135079"/>
                      <a:pt x="95011" y="135079"/>
                      <a:pt x="326562" y="135079"/>
                    </a:cubicBezTo>
                    <a:cubicBezTo>
                      <a:pt x="327274" y="135079"/>
                      <a:pt x="328699" y="136522"/>
                      <a:pt x="328699" y="137966"/>
                    </a:cubicBezTo>
                    <a:cubicBezTo>
                      <a:pt x="328699" y="137966"/>
                      <a:pt x="328699" y="137966"/>
                      <a:pt x="328699" y="251977"/>
                    </a:cubicBezTo>
                    <a:cubicBezTo>
                      <a:pt x="328699" y="252699"/>
                      <a:pt x="327274" y="254142"/>
                      <a:pt x="326562" y="254142"/>
                    </a:cubicBezTo>
                    <a:cubicBezTo>
                      <a:pt x="326562" y="254142"/>
                      <a:pt x="326562" y="254142"/>
                      <a:pt x="225392" y="254142"/>
                    </a:cubicBezTo>
                    <a:cubicBezTo>
                      <a:pt x="217555" y="254142"/>
                      <a:pt x="203306" y="254142"/>
                      <a:pt x="195469" y="254142"/>
                    </a:cubicBezTo>
                    <a:cubicBezTo>
                      <a:pt x="195469" y="254142"/>
                      <a:pt x="195469" y="254142"/>
                      <a:pt x="95011" y="254142"/>
                    </a:cubicBezTo>
                    <a:cubicBezTo>
                      <a:pt x="93586" y="254142"/>
                      <a:pt x="92161" y="252699"/>
                      <a:pt x="92161" y="251977"/>
                    </a:cubicBezTo>
                    <a:cubicBezTo>
                      <a:pt x="92161" y="251977"/>
                      <a:pt x="92161" y="251977"/>
                      <a:pt x="92161" y="137966"/>
                    </a:cubicBezTo>
                    <a:cubicBezTo>
                      <a:pt x="92161" y="136522"/>
                      <a:pt x="93586" y="135079"/>
                      <a:pt x="95011" y="135079"/>
                    </a:cubicBezTo>
                    <a:close/>
                    <a:moveTo>
                      <a:pt x="74941" y="114442"/>
                    </a:moveTo>
                    <a:cubicBezTo>
                      <a:pt x="72081" y="114442"/>
                      <a:pt x="69936" y="116575"/>
                      <a:pt x="69936" y="119418"/>
                    </a:cubicBezTo>
                    <a:cubicBezTo>
                      <a:pt x="69936" y="119418"/>
                      <a:pt x="69936" y="119418"/>
                      <a:pt x="69936" y="269401"/>
                    </a:cubicBezTo>
                    <a:cubicBezTo>
                      <a:pt x="69936" y="272244"/>
                      <a:pt x="72081" y="275088"/>
                      <a:pt x="74941" y="275088"/>
                    </a:cubicBezTo>
                    <a:cubicBezTo>
                      <a:pt x="74941" y="275088"/>
                      <a:pt x="74941" y="275088"/>
                      <a:pt x="186478" y="275088"/>
                    </a:cubicBezTo>
                    <a:cubicBezTo>
                      <a:pt x="186478" y="275088"/>
                      <a:pt x="186478" y="275088"/>
                      <a:pt x="186478" y="278642"/>
                    </a:cubicBezTo>
                    <a:cubicBezTo>
                      <a:pt x="186478" y="278642"/>
                      <a:pt x="186478" y="278642"/>
                      <a:pt x="167174" y="295701"/>
                    </a:cubicBezTo>
                    <a:cubicBezTo>
                      <a:pt x="165029" y="297123"/>
                      <a:pt x="165029" y="299256"/>
                      <a:pt x="165744" y="301388"/>
                    </a:cubicBezTo>
                    <a:cubicBezTo>
                      <a:pt x="166459" y="303520"/>
                      <a:pt x="168604" y="304942"/>
                      <a:pt x="170749" y="304942"/>
                    </a:cubicBezTo>
                    <a:cubicBezTo>
                      <a:pt x="170749" y="304942"/>
                      <a:pt x="170749" y="304942"/>
                      <a:pt x="250112" y="304942"/>
                    </a:cubicBezTo>
                    <a:cubicBezTo>
                      <a:pt x="252257" y="304942"/>
                      <a:pt x="254402" y="303520"/>
                      <a:pt x="255117" y="301388"/>
                    </a:cubicBezTo>
                    <a:cubicBezTo>
                      <a:pt x="255832" y="299256"/>
                      <a:pt x="255117" y="297123"/>
                      <a:pt x="253687" y="295701"/>
                    </a:cubicBezTo>
                    <a:cubicBezTo>
                      <a:pt x="253687" y="295701"/>
                      <a:pt x="253687" y="295701"/>
                      <a:pt x="233667" y="278642"/>
                    </a:cubicBezTo>
                    <a:cubicBezTo>
                      <a:pt x="233667" y="278642"/>
                      <a:pt x="233667" y="278642"/>
                      <a:pt x="233667" y="275088"/>
                    </a:cubicBezTo>
                    <a:cubicBezTo>
                      <a:pt x="233667" y="275088"/>
                      <a:pt x="233667" y="275088"/>
                      <a:pt x="345204" y="275088"/>
                    </a:cubicBezTo>
                    <a:cubicBezTo>
                      <a:pt x="348064" y="275088"/>
                      <a:pt x="350924" y="272244"/>
                      <a:pt x="350924" y="269401"/>
                    </a:cubicBezTo>
                    <a:cubicBezTo>
                      <a:pt x="350924" y="269401"/>
                      <a:pt x="350924" y="269401"/>
                      <a:pt x="350924" y="119418"/>
                    </a:cubicBezTo>
                    <a:cubicBezTo>
                      <a:pt x="350924" y="116575"/>
                      <a:pt x="348064" y="114442"/>
                      <a:pt x="345204" y="114442"/>
                    </a:cubicBezTo>
                    <a:cubicBezTo>
                      <a:pt x="345204" y="114442"/>
                      <a:pt x="345204" y="114442"/>
                      <a:pt x="74941" y="114442"/>
                    </a:cubicBezTo>
                    <a:close/>
                    <a:moveTo>
                      <a:pt x="211309" y="0"/>
                    </a:moveTo>
                    <a:cubicBezTo>
                      <a:pt x="265366" y="0"/>
                      <a:pt x="319332" y="20496"/>
                      <a:pt x="360433" y="61488"/>
                    </a:cubicBezTo>
                    <a:cubicBezTo>
                      <a:pt x="439060" y="139908"/>
                      <a:pt x="442634" y="265379"/>
                      <a:pt x="371154" y="348076"/>
                    </a:cubicBezTo>
                    <a:lnTo>
                      <a:pt x="519831" y="496360"/>
                    </a:lnTo>
                    <a:cubicBezTo>
                      <a:pt x="525549" y="502064"/>
                      <a:pt x="525549" y="512044"/>
                      <a:pt x="519831" y="518460"/>
                    </a:cubicBezTo>
                    <a:cubicBezTo>
                      <a:pt x="503391" y="534857"/>
                      <a:pt x="494098" y="556244"/>
                      <a:pt x="494098" y="579770"/>
                    </a:cubicBezTo>
                    <a:cubicBezTo>
                      <a:pt x="494098" y="588325"/>
                      <a:pt x="486951" y="595454"/>
                      <a:pt x="478373" y="595454"/>
                    </a:cubicBezTo>
                    <a:cubicBezTo>
                      <a:pt x="469796" y="595454"/>
                      <a:pt x="462648" y="588325"/>
                      <a:pt x="462648" y="579770"/>
                    </a:cubicBezTo>
                    <a:cubicBezTo>
                      <a:pt x="462648" y="553393"/>
                      <a:pt x="471225" y="528441"/>
                      <a:pt x="486951" y="507767"/>
                    </a:cubicBezTo>
                    <a:cubicBezTo>
                      <a:pt x="486951" y="507767"/>
                      <a:pt x="486951" y="507767"/>
                      <a:pt x="348996" y="370176"/>
                    </a:cubicBezTo>
                    <a:cubicBezTo>
                      <a:pt x="266080" y="441467"/>
                      <a:pt x="140277" y="437902"/>
                      <a:pt x="61650" y="359483"/>
                    </a:cubicBezTo>
                    <a:cubicBezTo>
                      <a:pt x="-20551" y="277498"/>
                      <a:pt x="-20551" y="144185"/>
                      <a:pt x="61650" y="61488"/>
                    </a:cubicBezTo>
                    <a:cubicBezTo>
                      <a:pt x="103108" y="20496"/>
                      <a:pt x="157253" y="0"/>
                      <a:pt x="211309" y="0"/>
                    </a:cubicBez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sz="1050"/>
              </a:p>
            </p:txBody>
          </p:sp>
        </p:grpSp>
      </p:grpSp>
    </p:spTree>
    <p:extLst>
      <p:ext uri="{BB962C8B-B14F-4D97-AF65-F5344CB8AC3E}">
        <p14:creationId xmlns:p14="http://schemas.microsoft.com/office/powerpoint/2010/main" val="4086640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D109DE8-0C2B-4616-97D1-4EEECD1B085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5D109DE8-0C2B-4616-97D1-4EEECD1B085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8118CF8-3244-EC87-477D-6DCA190E5D9C}"/>
              </a:ext>
            </a:extLst>
          </p:cNvPr>
          <p:cNvSpPr>
            <a:spLocks noGrp="1"/>
          </p:cNvSpPr>
          <p:nvPr>
            <p:ph type="title"/>
          </p:nvPr>
        </p:nvSpPr>
        <p:spPr/>
        <p:txBody>
          <a:bodyPr vert="horz"/>
          <a:lstStyle/>
          <a:p>
            <a:r>
              <a:rPr lang="en-US"/>
              <a:t>The Case for Automated Testing</a:t>
            </a:r>
          </a:p>
        </p:txBody>
      </p:sp>
    </p:spTree>
    <p:extLst>
      <p:ext uri="{BB962C8B-B14F-4D97-AF65-F5344CB8AC3E}">
        <p14:creationId xmlns:p14="http://schemas.microsoft.com/office/powerpoint/2010/main" val="20501410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F686D1C-9802-4EB0-BBDF-390501F8BFA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CF686D1C-9802-4EB0-BBDF-390501F8BFA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84" name="Shape 84"/>
          <p:cNvSpPr>
            <a:spLocks noGrp="1"/>
          </p:cNvSpPr>
          <p:nvPr>
            <p:ph type="title"/>
          </p:nvPr>
        </p:nvSpPr>
        <p:spPr>
          <a:xfrm>
            <a:off x="472500" y="962866"/>
            <a:ext cx="2345911" cy="1315745"/>
          </a:xfrm>
          <a:prstGeom prst="rect">
            <a:avLst/>
          </a:prstGeom>
        </p:spPr>
        <p:txBody>
          <a:bodyPr vert="horz"/>
          <a:lstStyle/>
          <a:p>
            <a:r>
              <a:rPr lang="en-US"/>
              <a:t>We expect today's technology systems to:</a:t>
            </a:r>
          </a:p>
        </p:txBody>
      </p:sp>
      <p:pic>
        <p:nvPicPr>
          <p:cNvPr id="2050" name="Picture 2" descr="amazon_hardware-6687">
            <a:extLst>
              <a:ext uri="{FF2B5EF4-FFF2-40B4-BE49-F238E27FC236}">
                <a16:creationId xmlns:a16="http://schemas.microsoft.com/office/drawing/2014/main" id="{B13574CB-3580-4225-9A65-C79E22FF56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5509" b="6811"/>
          <a:stretch/>
        </p:blipFill>
        <p:spPr bwMode="auto">
          <a:xfrm>
            <a:off x="4572000" y="2769428"/>
            <a:ext cx="4572000" cy="236445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15FA71D-CEB8-437B-A699-E2E5449690FD}"/>
              </a:ext>
            </a:extLst>
          </p:cNvPr>
          <p:cNvSpPr txBox="1"/>
          <p:nvPr/>
        </p:nvSpPr>
        <p:spPr>
          <a:xfrm>
            <a:off x="472500" y="4592549"/>
            <a:ext cx="2401696" cy="32316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1">
              <a:defRPr sz="1800"/>
            </a:pPr>
            <a:r>
              <a:rPr lang="en-US" sz="750">
                <a:solidFill>
                  <a:schemeClr val="bg1"/>
                </a:solidFill>
                <a:hlinkClick r:id="" action="ppaction://noaction">
                  <a:extLst>
                    <a:ext uri="{A12FA001-AC4F-418D-AE19-62706E023703}">
                      <ahyp:hlinkClr xmlns:ahyp="http://schemas.microsoft.com/office/drawing/2018/hyperlinkcolor" val="tx"/>
                    </a:ext>
                  </a:extLst>
                </a:hlinkClick>
              </a:rPr>
              <a:t>Source: https://techcrunch.com/2018/12/26/alexa-crashed-on-christmas-day/</a:t>
            </a:r>
            <a:endParaRPr lang="en-US" sz="750">
              <a:solidFill>
                <a:schemeClr val="bg1"/>
              </a:solidFill>
            </a:endParaRPr>
          </a:p>
        </p:txBody>
      </p:sp>
      <p:pic>
        <p:nvPicPr>
          <p:cNvPr id="3" name="Picture 2">
            <a:extLst>
              <a:ext uri="{FF2B5EF4-FFF2-40B4-BE49-F238E27FC236}">
                <a16:creationId xmlns:a16="http://schemas.microsoft.com/office/drawing/2014/main" id="{524F44F8-474D-414A-82E6-EC68BC741349}"/>
              </a:ext>
            </a:extLst>
          </p:cNvPr>
          <p:cNvPicPr>
            <a:picLocks noChangeAspect="1"/>
          </p:cNvPicPr>
          <p:nvPr/>
        </p:nvPicPr>
        <p:blipFill>
          <a:blip r:embed="rId7"/>
          <a:stretch>
            <a:fillRect/>
          </a:stretch>
        </p:blipFill>
        <p:spPr>
          <a:xfrm>
            <a:off x="3091880" y="2763958"/>
            <a:ext cx="2663672" cy="2369921"/>
          </a:xfrm>
          <a:prstGeom prst="rect">
            <a:avLst/>
          </a:prstGeom>
        </p:spPr>
      </p:pic>
      <p:sp>
        <p:nvSpPr>
          <p:cNvPr id="18" name="TextBox 17">
            <a:extLst>
              <a:ext uri="{FF2B5EF4-FFF2-40B4-BE49-F238E27FC236}">
                <a16:creationId xmlns:a16="http://schemas.microsoft.com/office/drawing/2014/main" id="{D8728EF0-2973-42CC-8CA7-B46EB5856140}"/>
              </a:ext>
            </a:extLst>
          </p:cNvPr>
          <p:cNvSpPr txBox="1"/>
          <p:nvPr/>
        </p:nvSpPr>
        <p:spPr>
          <a:xfrm>
            <a:off x="3736647" y="332802"/>
            <a:ext cx="4934854" cy="216982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1500">
                <a:solidFill>
                  <a:schemeClr val="tx1"/>
                </a:solidFill>
              </a:rPr>
              <a:t>"Amazon this morning said its Alexa devices were among the holiday season’s best-sellers, particularly the Echo and Echo Dot. But the influx of new users setting up their devices for the first time on Christmas Day appeared to be more than Alexa could handle. </a:t>
            </a:r>
          </a:p>
          <a:p>
            <a:pPr algn="ctr"/>
            <a:endParaRPr lang="en-US" sz="1500">
              <a:solidFill>
                <a:schemeClr val="tx1"/>
              </a:solidFill>
            </a:endParaRPr>
          </a:p>
          <a:p>
            <a:pPr algn="ctr"/>
            <a:r>
              <a:rPr lang="en-US" sz="1500">
                <a:solidFill>
                  <a:schemeClr val="tx2"/>
                </a:solidFill>
              </a:rPr>
              <a:t>The service crashed </a:t>
            </a:r>
            <a:r>
              <a:rPr lang="en-US" sz="1500">
                <a:solidFill>
                  <a:schemeClr val="tx1"/>
                </a:solidFill>
              </a:rPr>
              <a:t>briefly on Christmas, as </a:t>
            </a:r>
            <a:r>
              <a:rPr lang="en-US" sz="1500">
                <a:solidFill>
                  <a:schemeClr val="tx2"/>
                </a:solidFill>
              </a:rPr>
              <a:t>thousands of new Alexa device owners </a:t>
            </a:r>
            <a:r>
              <a:rPr lang="en-US" sz="1500">
                <a:solidFill>
                  <a:schemeClr val="tx1"/>
                </a:solidFill>
              </a:rPr>
              <a:t>tried to connect their Echo to Amazon’s servers around the same time."</a:t>
            </a:r>
          </a:p>
        </p:txBody>
      </p:sp>
      <p:sp>
        <p:nvSpPr>
          <p:cNvPr id="49" name="TextBox 48">
            <a:extLst>
              <a:ext uri="{FF2B5EF4-FFF2-40B4-BE49-F238E27FC236}">
                <a16:creationId xmlns:a16="http://schemas.microsoft.com/office/drawing/2014/main" id="{38FB16EE-AA86-4885-B055-4299E371D889}"/>
              </a:ext>
            </a:extLst>
          </p:cNvPr>
          <p:cNvSpPr txBox="1"/>
          <p:nvPr/>
        </p:nvSpPr>
        <p:spPr>
          <a:xfrm>
            <a:off x="472500" y="2369921"/>
            <a:ext cx="2345911" cy="154657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14313" indent="-214313">
              <a:buFont typeface="Arial" panose="020B0604020202020204" pitchFamily="34" charset="0"/>
              <a:buChar char="•"/>
            </a:pPr>
            <a:r>
              <a:rPr lang="en-US" sz="1350"/>
              <a:t>Be available</a:t>
            </a:r>
            <a:endParaRPr lang="en-US" sz="1050"/>
          </a:p>
          <a:p>
            <a:pPr marL="214313" indent="-214313">
              <a:buFont typeface="Arial" panose="020B0604020202020204" pitchFamily="34" charset="0"/>
              <a:buChar char="•"/>
            </a:pPr>
            <a:r>
              <a:rPr lang="en-US" sz="1350"/>
              <a:t>Be responsive</a:t>
            </a:r>
            <a:endParaRPr lang="en-US" sz="1050"/>
          </a:p>
          <a:p>
            <a:pPr marL="214313" indent="-214313">
              <a:buFont typeface="Arial" panose="020B0604020202020204" pitchFamily="34" charset="0"/>
              <a:buChar char="•"/>
            </a:pPr>
            <a:r>
              <a:rPr lang="en-US" sz="1350"/>
              <a:t>Be secure</a:t>
            </a:r>
            <a:endParaRPr lang="en-US" sz="1050"/>
          </a:p>
          <a:p>
            <a:pPr marL="214313" indent="-214313">
              <a:buFont typeface="Arial" panose="020B0604020202020204" pitchFamily="34" charset="0"/>
              <a:buChar char="•"/>
            </a:pPr>
            <a:r>
              <a:rPr lang="en-US" sz="1350"/>
              <a:t>Work</a:t>
            </a:r>
          </a:p>
          <a:p>
            <a:br>
              <a:rPr lang="en-US" sz="1350"/>
            </a:br>
            <a:r>
              <a:rPr lang="en-US" sz="1350"/>
              <a:t>And we want it YESTERDAY!</a:t>
            </a:r>
            <a:endParaRPr lang="en-US" sz="1050"/>
          </a:p>
        </p:txBody>
      </p:sp>
    </p:spTree>
    <p:extLst>
      <p:ext uri="{BB962C8B-B14F-4D97-AF65-F5344CB8AC3E}">
        <p14:creationId xmlns:p14="http://schemas.microsoft.com/office/powerpoint/2010/main" val="3269603695"/>
      </p:ext>
    </p:extLst>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2E4B186-6770-4118-8D07-109EA4813F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5" name="Object 4" hidden="1">
                        <a:extLst>
                          <a:ext uri="{FF2B5EF4-FFF2-40B4-BE49-F238E27FC236}">
                            <a16:creationId xmlns:a16="http://schemas.microsoft.com/office/drawing/2014/main" id="{C2E4B186-6770-4118-8D07-109EA4813F0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2F51A172-7607-47ED-1700-C7CD897CCBB4}"/>
              </a:ext>
            </a:extLst>
          </p:cNvPr>
          <p:cNvSpPr>
            <a:spLocks noGrp="1"/>
          </p:cNvSpPr>
          <p:nvPr>
            <p:ph type="title"/>
          </p:nvPr>
        </p:nvSpPr>
        <p:spPr/>
        <p:txBody>
          <a:bodyPr vert="horz"/>
          <a:lstStyle/>
          <a:p>
            <a:r>
              <a:rPr lang="en-US"/>
              <a:t>Automated Testing benefits all of us, regardless of role</a:t>
            </a:r>
          </a:p>
        </p:txBody>
      </p:sp>
      <p:sp>
        <p:nvSpPr>
          <p:cNvPr id="52" name="ee4pContent1">
            <a:extLst>
              <a:ext uri="{FF2B5EF4-FFF2-40B4-BE49-F238E27FC236}">
                <a16:creationId xmlns:a16="http://schemas.microsoft.com/office/drawing/2014/main" id="{7E4ED23A-90C8-4092-846E-0CDA7994D1F9}"/>
              </a:ext>
            </a:extLst>
          </p:cNvPr>
          <p:cNvSpPr txBox="1"/>
          <p:nvPr/>
        </p:nvSpPr>
        <p:spPr>
          <a:xfrm>
            <a:off x="472050" y="2614464"/>
            <a:ext cx="2342897" cy="2184300"/>
          </a:xfrm>
          <a:prstGeom prst="rect">
            <a:avLst/>
          </a:prstGeom>
          <a:ln cap="rnd">
            <a:noFill/>
          </a:ln>
        </p:spPr>
        <p:txBody>
          <a:bodyPr vert="horz" wrap="square" lIns="0" tIns="0" rIns="0" bIns="0" rtlCol="0" anchor="t">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marL="214313" indent="-214313">
              <a:lnSpc>
                <a:spcPct val="90000"/>
              </a:lnSpc>
              <a:spcBef>
                <a:spcPts val="450"/>
              </a:spcBef>
              <a:buFont typeface="Arial" panose="020B0604020202020204" pitchFamily="34" charset="0"/>
              <a:buChar char="•"/>
            </a:pPr>
            <a:r>
              <a:rPr lang="en-US" sz="1050">
                <a:latin typeface="+mn-lt"/>
              </a:rPr>
              <a:t>Faster delivery of product releases &amp; gathering of feedback</a:t>
            </a:r>
          </a:p>
          <a:p>
            <a:pPr marL="214313" indent="-214313">
              <a:lnSpc>
                <a:spcPct val="90000"/>
              </a:lnSpc>
              <a:spcBef>
                <a:spcPts val="450"/>
              </a:spcBef>
              <a:buFont typeface="Arial" panose="020B0604020202020204" pitchFamily="34" charset="0"/>
              <a:buChar char="•"/>
            </a:pPr>
            <a:r>
              <a:rPr lang="en-US" sz="1050">
                <a:latin typeface="+mn-lt"/>
              </a:rPr>
              <a:t>Safe velocity</a:t>
            </a:r>
          </a:p>
          <a:p>
            <a:pPr marL="214313" indent="-214313">
              <a:lnSpc>
                <a:spcPct val="90000"/>
              </a:lnSpc>
              <a:spcBef>
                <a:spcPts val="450"/>
              </a:spcBef>
              <a:buFont typeface="Arial" panose="020B0604020202020204" pitchFamily="34" charset="0"/>
              <a:buChar char="•"/>
            </a:pPr>
            <a:r>
              <a:rPr lang="en-US" sz="1050">
                <a:latin typeface="+mn-lt"/>
              </a:rPr>
              <a:t>Increased capacity of product teams</a:t>
            </a:r>
          </a:p>
          <a:p>
            <a:pPr marL="214313" indent="-214313">
              <a:lnSpc>
                <a:spcPct val="90000"/>
              </a:lnSpc>
              <a:spcBef>
                <a:spcPts val="450"/>
              </a:spcBef>
              <a:buFont typeface="Arial" panose="020B0604020202020204" pitchFamily="34" charset="0"/>
              <a:buChar char="•"/>
            </a:pPr>
            <a:r>
              <a:rPr lang="en-US" sz="1050">
                <a:latin typeface="+mn-lt"/>
              </a:rPr>
              <a:t>Increased progress per sprint and efficiency</a:t>
            </a:r>
          </a:p>
          <a:p>
            <a:pPr marL="214313" indent="-214313">
              <a:lnSpc>
                <a:spcPct val="90000"/>
              </a:lnSpc>
              <a:spcBef>
                <a:spcPts val="450"/>
              </a:spcBef>
              <a:buFont typeface="Arial" panose="020B0604020202020204" pitchFamily="34" charset="0"/>
              <a:buChar char="•"/>
            </a:pPr>
            <a:r>
              <a:rPr lang="en-US" sz="1050">
                <a:latin typeface="+mn-lt"/>
              </a:rPr>
              <a:t>Improved productivity</a:t>
            </a:r>
          </a:p>
          <a:p>
            <a:pPr marL="214313" indent="-214313">
              <a:buFont typeface="Arial" panose="020B0604020202020204" pitchFamily="34" charset="0"/>
              <a:buChar char="•"/>
            </a:pPr>
            <a:endParaRPr lang="en-US" sz="1050">
              <a:latin typeface="+mn-lt"/>
            </a:endParaRPr>
          </a:p>
        </p:txBody>
      </p:sp>
      <p:sp>
        <p:nvSpPr>
          <p:cNvPr id="53" name="ee4pContent2">
            <a:extLst>
              <a:ext uri="{FF2B5EF4-FFF2-40B4-BE49-F238E27FC236}">
                <a16:creationId xmlns:a16="http://schemas.microsoft.com/office/drawing/2014/main" id="{CCF52395-46EB-4399-9597-DABCA1276E52}"/>
              </a:ext>
            </a:extLst>
          </p:cNvPr>
          <p:cNvSpPr txBox="1"/>
          <p:nvPr/>
        </p:nvSpPr>
        <p:spPr>
          <a:xfrm>
            <a:off x="3399773" y="2614464"/>
            <a:ext cx="2344456" cy="2184300"/>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marL="214313" indent="-214313">
              <a:lnSpc>
                <a:spcPct val="90000"/>
              </a:lnSpc>
              <a:spcBef>
                <a:spcPts val="450"/>
              </a:spcBef>
              <a:buFont typeface="Arial" panose="020B0604020202020204" pitchFamily="34" charset="0"/>
              <a:buChar char="•"/>
            </a:pPr>
            <a:r>
              <a:rPr lang="en-US" sz="1050">
                <a:latin typeface="+mn-lt"/>
              </a:rPr>
              <a:t>Improved quality and agility</a:t>
            </a:r>
          </a:p>
          <a:p>
            <a:pPr marL="214313" indent="-214313">
              <a:lnSpc>
                <a:spcPct val="90000"/>
              </a:lnSpc>
              <a:spcBef>
                <a:spcPts val="450"/>
              </a:spcBef>
              <a:buFont typeface="Arial" panose="020B0604020202020204" pitchFamily="34" charset="0"/>
              <a:buChar char="•"/>
            </a:pPr>
            <a:r>
              <a:rPr lang="en-US" sz="1050">
                <a:latin typeface="+mn-lt"/>
              </a:rPr>
              <a:t>Attraction &amp; retainment of top talent</a:t>
            </a:r>
          </a:p>
          <a:p>
            <a:pPr marL="214313" indent="-214313">
              <a:lnSpc>
                <a:spcPct val="90000"/>
              </a:lnSpc>
              <a:spcBef>
                <a:spcPts val="450"/>
              </a:spcBef>
              <a:buFont typeface="Arial" panose="020B0604020202020204" pitchFamily="34" charset="0"/>
              <a:buChar char="•"/>
            </a:pPr>
            <a:r>
              <a:rPr lang="en-US" sz="1050">
                <a:latin typeface="+mn-lt"/>
              </a:rPr>
              <a:t>Enhanced customer experience</a:t>
            </a:r>
          </a:p>
        </p:txBody>
      </p:sp>
      <p:sp>
        <p:nvSpPr>
          <p:cNvPr id="54" name="ee4pContent3">
            <a:extLst>
              <a:ext uri="{FF2B5EF4-FFF2-40B4-BE49-F238E27FC236}">
                <a16:creationId xmlns:a16="http://schemas.microsoft.com/office/drawing/2014/main" id="{A6DE2E54-6FDF-45A3-92B4-EC56A3631489}"/>
              </a:ext>
            </a:extLst>
          </p:cNvPr>
          <p:cNvSpPr txBox="1"/>
          <p:nvPr/>
        </p:nvSpPr>
        <p:spPr>
          <a:xfrm>
            <a:off x="6327944" y="2614464"/>
            <a:ext cx="2344456" cy="2184300"/>
          </a:xfrm>
          <a:prstGeom prst="rect">
            <a:avLst/>
          </a:prstGeom>
          <a:ln cap="rnd">
            <a:noFill/>
          </a:ln>
        </p:spPr>
        <p:txBody>
          <a:bodyPr vert="horz" wrap="square" lIns="0" tIns="0" rIns="0" bIns="0" rtlCol="0" anchor="t">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marL="214313" indent="-214313">
              <a:lnSpc>
                <a:spcPct val="90000"/>
              </a:lnSpc>
              <a:spcBef>
                <a:spcPts val="450"/>
              </a:spcBef>
              <a:buFont typeface="Arial" panose="020B0604020202020204" pitchFamily="34" charset="0"/>
              <a:buChar char="•"/>
            </a:pPr>
            <a:r>
              <a:rPr lang="en-US" sz="1050">
                <a:latin typeface="+mn-lt"/>
              </a:rPr>
              <a:t>Faster threat detection</a:t>
            </a:r>
          </a:p>
          <a:p>
            <a:pPr marL="214313" indent="-214313">
              <a:lnSpc>
                <a:spcPct val="90000"/>
              </a:lnSpc>
              <a:spcBef>
                <a:spcPts val="450"/>
              </a:spcBef>
              <a:buFont typeface="Arial" panose="020B0604020202020204" pitchFamily="34" charset="0"/>
              <a:buChar char="•"/>
            </a:pPr>
            <a:r>
              <a:rPr lang="en-US" sz="1050">
                <a:latin typeface="+mn-lt"/>
              </a:rPr>
              <a:t>Faster containment &amp; mitigation</a:t>
            </a:r>
          </a:p>
          <a:p>
            <a:pPr marL="214313" indent="-214313">
              <a:lnSpc>
                <a:spcPct val="90000"/>
              </a:lnSpc>
              <a:spcBef>
                <a:spcPts val="450"/>
              </a:spcBef>
              <a:buFont typeface="Arial" panose="020B0604020202020204" pitchFamily="34" charset="0"/>
              <a:buChar char="•"/>
            </a:pPr>
            <a:r>
              <a:rPr lang="en-US" sz="1050">
                <a:latin typeface="+mn-lt"/>
              </a:rPr>
              <a:t>Standardized definition and use of security processes</a:t>
            </a:r>
          </a:p>
          <a:p>
            <a:pPr marL="214313" indent="-214313">
              <a:lnSpc>
                <a:spcPct val="90000"/>
              </a:lnSpc>
              <a:spcBef>
                <a:spcPts val="450"/>
              </a:spcBef>
              <a:buFont typeface="Arial" panose="020B0604020202020204" pitchFamily="34" charset="0"/>
              <a:buChar char="•"/>
            </a:pPr>
            <a:r>
              <a:rPr lang="en-US" sz="1050">
                <a:latin typeface="+mn-lt"/>
              </a:rPr>
              <a:t>Shifting left</a:t>
            </a:r>
          </a:p>
        </p:txBody>
      </p:sp>
      <p:sp>
        <p:nvSpPr>
          <p:cNvPr id="55" name="ee4pHeader1">
            <a:extLst>
              <a:ext uri="{FF2B5EF4-FFF2-40B4-BE49-F238E27FC236}">
                <a16:creationId xmlns:a16="http://schemas.microsoft.com/office/drawing/2014/main" id="{5836ACA3-D8C5-4175-AD72-C67F637AD008}"/>
              </a:ext>
            </a:extLst>
          </p:cNvPr>
          <p:cNvSpPr txBox="1"/>
          <p:nvPr/>
        </p:nvSpPr>
        <p:spPr>
          <a:xfrm>
            <a:off x="472050" y="2213294"/>
            <a:ext cx="2342897" cy="312070"/>
          </a:xfrm>
          <a:prstGeom prst="rect">
            <a:avLst/>
          </a:prstGeom>
          <a:noFill/>
          <a:ln cap="rnd">
            <a:noFill/>
          </a:ln>
        </p:spPr>
        <p:txBody>
          <a:bodyPr wrap="square" lIns="0" tIns="0" rIns="0" bIns="0" rtlCol="0" anchor="b" anchorCtr="0">
            <a:noAutofit/>
          </a:bodyPr>
          <a:lstStyle/>
          <a:p>
            <a:pPr lvl="3" algn="ctr"/>
            <a:r>
              <a:rPr lang="en-US" sz="1800">
                <a:solidFill>
                  <a:schemeClr val="tx2"/>
                </a:solidFill>
              </a:rPr>
              <a:t>Speed</a:t>
            </a:r>
          </a:p>
        </p:txBody>
      </p:sp>
      <p:sp>
        <p:nvSpPr>
          <p:cNvPr id="56" name="ee4pHeader2">
            <a:extLst>
              <a:ext uri="{FF2B5EF4-FFF2-40B4-BE49-F238E27FC236}">
                <a16:creationId xmlns:a16="http://schemas.microsoft.com/office/drawing/2014/main" id="{04E35F3F-30D6-4BDA-AFBD-35D9B25E792E}"/>
              </a:ext>
            </a:extLst>
          </p:cNvPr>
          <p:cNvSpPr txBox="1"/>
          <p:nvPr/>
        </p:nvSpPr>
        <p:spPr>
          <a:xfrm>
            <a:off x="3399773" y="2213294"/>
            <a:ext cx="2344456" cy="312070"/>
          </a:xfrm>
          <a:prstGeom prst="rect">
            <a:avLst/>
          </a:prstGeom>
          <a:noFill/>
          <a:ln cap="rnd">
            <a:noFill/>
          </a:ln>
        </p:spPr>
        <p:txBody>
          <a:bodyPr wrap="square" lIns="0" tIns="0" rIns="0" bIns="0" rtlCol="0" anchor="b" anchorCtr="0">
            <a:noAutofit/>
          </a:bodyPr>
          <a:lstStyle/>
          <a:p>
            <a:pPr lvl="3" algn="ctr"/>
            <a:r>
              <a:rPr lang="en-US" sz="1800">
                <a:solidFill>
                  <a:schemeClr val="tx2"/>
                </a:solidFill>
              </a:rPr>
              <a:t>Quality</a:t>
            </a:r>
          </a:p>
        </p:txBody>
      </p:sp>
      <p:sp>
        <p:nvSpPr>
          <p:cNvPr id="57" name="ee4pHeader3">
            <a:extLst>
              <a:ext uri="{FF2B5EF4-FFF2-40B4-BE49-F238E27FC236}">
                <a16:creationId xmlns:a16="http://schemas.microsoft.com/office/drawing/2014/main" id="{DAC9B573-4FAA-49E2-BDE0-165787BC6888}"/>
              </a:ext>
            </a:extLst>
          </p:cNvPr>
          <p:cNvSpPr txBox="1"/>
          <p:nvPr/>
        </p:nvSpPr>
        <p:spPr>
          <a:xfrm>
            <a:off x="6327944" y="2213294"/>
            <a:ext cx="2344456" cy="312070"/>
          </a:xfrm>
          <a:prstGeom prst="rect">
            <a:avLst/>
          </a:prstGeom>
          <a:noFill/>
          <a:ln cap="rnd">
            <a:noFill/>
          </a:ln>
        </p:spPr>
        <p:txBody>
          <a:bodyPr wrap="square" lIns="0" tIns="0" rIns="0" bIns="0" rtlCol="0" anchor="b" anchorCtr="0">
            <a:noAutofit/>
          </a:bodyPr>
          <a:lstStyle/>
          <a:p>
            <a:pPr lvl="3" algn="ctr"/>
            <a:r>
              <a:rPr lang="en-US" sz="1800">
                <a:solidFill>
                  <a:schemeClr val="tx2"/>
                </a:solidFill>
              </a:rPr>
              <a:t>Security</a:t>
            </a:r>
          </a:p>
        </p:txBody>
      </p:sp>
      <p:grpSp>
        <p:nvGrpSpPr>
          <p:cNvPr id="77" name="Group 76">
            <a:extLst>
              <a:ext uri="{FF2B5EF4-FFF2-40B4-BE49-F238E27FC236}">
                <a16:creationId xmlns:a16="http://schemas.microsoft.com/office/drawing/2014/main" id="{75BBC99C-17CF-4C6A-A9D7-82A111E6E89E}"/>
              </a:ext>
            </a:extLst>
          </p:cNvPr>
          <p:cNvGrpSpPr/>
          <p:nvPr/>
        </p:nvGrpSpPr>
        <p:grpSpPr>
          <a:xfrm>
            <a:off x="1228949" y="1322549"/>
            <a:ext cx="829098" cy="829098"/>
            <a:chOff x="1168137" y="1146924"/>
            <a:chExt cx="1105464" cy="1105464"/>
          </a:xfrm>
        </p:grpSpPr>
        <p:sp>
          <p:nvSpPr>
            <p:cNvPr id="72" name="Oval 71">
              <a:extLst>
                <a:ext uri="{FF2B5EF4-FFF2-40B4-BE49-F238E27FC236}">
                  <a16:creationId xmlns:a16="http://schemas.microsoft.com/office/drawing/2014/main" id="{0F87A289-05DB-499E-8A7F-DBA1E62F19E0}"/>
                </a:ext>
              </a:extLst>
            </p:cNvPr>
            <p:cNvSpPr>
              <a:spLocks noChangeAspect="1"/>
            </p:cNvSpPr>
            <p:nvPr/>
          </p:nvSpPr>
          <p:spPr>
            <a:xfrm>
              <a:off x="1168137" y="1146924"/>
              <a:ext cx="1105464" cy="1105464"/>
            </a:xfrm>
            <a:prstGeom prst="ellipse">
              <a:avLst/>
            </a:prstGeom>
            <a:solidFill>
              <a:srgbClr val="FFFFFF"/>
            </a:solidFill>
            <a:ln w="38100" cap="rnd">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lstStyle/>
            <a:p>
              <a:pPr algn="ctr"/>
              <a:endParaRPr lang="en-US" sz="900">
                <a:solidFill>
                  <a:schemeClr val="tx1"/>
                </a:solidFill>
              </a:endParaRPr>
            </a:p>
          </p:txBody>
        </p:sp>
        <p:grpSp>
          <p:nvGrpSpPr>
            <p:cNvPr id="58" name="Group 57">
              <a:extLst>
                <a:ext uri="{FF2B5EF4-FFF2-40B4-BE49-F238E27FC236}">
                  <a16:creationId xmlns:a16="http://schemas.microsoft.com/office/drawing/2014/main" id="{C86F1AAE-2860-4F32-833E-27D24A90FB8D}"/>
                </a:ext>
              </a:extLst>
            </p:cNvPr>
            <p:cNvGrpSpPr>
              <a:grpSpLocks noChangeAspect="1"/>
            </p:cNvGrpSpPr>
            <p:nvPr/>
          </p:nvGrpSpPr>
          <p:grpSpPr>
            <a:xfrm>
              <a:off x="1263669" y="1201734"/>
              <a:ext cx="914400" cy="914400"/>
              <a:chOff x="5273675" y="2606675"/>
              <a:chExt cx="1644650" cy="1644650"/>
            </a:xfrm>
          </p:grpSpPr>
          <p:sp>
            <p:nvSpPr>
              <p:cNvPr id="59" name="AutoShape 70">
                <a:extLst>
                  <a:ext uri="{FF2B5EF4-FFF2-40B4-BE49-F238E27FC236}">
                    <a16:creationId xmlns:a16="http://schemas.microsoft.com/office/drawing/2014/main" id="{71F99D71-9B68-40F9-AC3E-FEEC6A2C06D1}"/>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algn="ctr"/>
                <a:endParaRPr lang="en-US" sz="1050"/>
              </a:p>
            </p:txBody>
          </p:sp>
          <p:grpSp>
            <p:nvGrpSpPr>
              <p:cNvPr id="60" name="Group 59">
                <a:extLst>
                  <a:ext uri="{FF2B5EF4-FFF2-40B4-BE49-F238E27FC236}">
                    <a16:creationId xmlns:a16="http://schemas.microsoft.com/office/drawing/2014/main" id="{5BB461B9-63CB-407A-A45F-154FE86979BB}"/>
                  </a:ext>
                </a:extLst>
              </p:cNvPr>
              <p:cNvGrpSpPr/>
              <p:nvPr/>
            </p:nvGrpSpPr>
            <p:grpSpPr>
              <a:xfrm>
                <a:off x="5545138" y="2874963"/>
                <a:ext cx="1101725" cy="1101725"/>
                <a:chOff x="5545138" y="2874963"/>
                <a:chExt cx="1101725" cy="1101725"/>
              </a:xfrm>
            </p:grpSpPr>
            <p:sp>
              <p:nvSpPr>
                <p:cNvPr id="61" name="Freeform 72">
                  <a:extLst>
                    <a:ext uri="{FF2B5EF4-FFF2-40B4-BE49-F238E27FC236}">
                      <a16:creationId xmlns:a16="http://schemas.microsoft.com/office/drawing/2014/main" id="{AE9C6ACC-B773-4386-9A3E-D4534113EC1E}"/>
                    </a:ext>
                  </a:extLst>
                </p:cNvPr>
                <p:cNvSpPr>
                  <a:spLocks noEditPoints="1"/>
                </p:cNvSpPr>
                <p:nvPr/>
              </p:nvSpPr>
              <p:spPr bwMode="auto">
                <a:xfrm>
                  <a:off x="5545138" y="2874963"/>
                  <a:ext cx="1101725" cy="1101725"/>
                </a:xfrm>
                <a:custGeom>
                  <a:avLst/>
                  <a:gdLst>
                    <a:gd name="T0" fmla="*/ 1535 w 1543"/>
                    <a:gd name="T1" fmla="*/ 311 h 1543"/>
                    <a:gd name="T2" fmla="*/ 1514 w 1543"/>
                    <a:gd name="T3" fmla="*/ 308 h 1543"/>
                    <a:gd name="T4" fmla="*/ 1236 w 1543"/>
                    <a:gd name="T5" fmla="*/ 326 h 1543"/>
                    <a:gd name="T6" fmla="*/ 992 w 1543"/>
                    <a:gd name="T7" fmla="*/ 178 h 1543"/>
                    <a:gd name="T8" fmla="*/ 666 w 1543"/>
                    <a:gd name="T9" fmla="*/ 11 h 1543"/>
                    <a:gd name="T10" fmla="*/ 429 w 1543"/>
                    <a:gd name="T11" fmla="*/ 66 h 1543"/>
                    <a:gd name="T12" fmla="*/ 425 w 1543"/>
                    <a:gd name="T13" fmla="*/ 73 h 1543"/>
                    <a:gd name="T14" fmla="*/ 4 w 1543"/>
                    <a:gd name="T15" fmla="*/ 1516 h 1543"/>
                    <a:gd name="T16" fmla="*/ 23 w 1543"/>
                    <a:gd name="T17" fmla="*/ 1543 h 1543"/>
                    <a:gd name="T18" fmla="*/ 23 w 1543"/>
                    <a:gd name="T19" fmla="*/ 1543 h 1543"/>
                    <a:gd name="T20" fmla="*/ 43 w 1543"/>
                    <a:gd name="T21" fmla="*/ 1528 h 1543"/>
                    <a:gd name="T22" fmla="*/ 278 w 1543"/>
                    <a:gd name="T23" fmla="*/ 724 h 1543"/>
                    <a:gd name="T24" fmla="*/ 281 w 1543"/>
                    <a:gd name="T25" fmla="*/ 724 h 1543"/>
                    <a:gd name="T26" fmla="*/ 516 w 1543"/>
                    <a:gd name="T27" fmla="*/ 718 h 1543"/>
                    <a:gd name="T28" fmla="*/ 722 w 1543"/>
                    <a:gd name="T29" fmla="*/ 853 h 1543"/>
                    <a:gd name="T30" fmla="*/ 1032 w 1543"/>
                    <a:gd name="T31" fmla="*/ 1040 h 1543"/>
                    <a:gd name="T32" fmla="*/ 1034 w 1543"/>
                    <a:gd name="T33" fmla="*/ 1041 h 1543"/>
                    <a:gd name="T34" fmla="*/ 1325 w 1543"/>
                    <a:gd name="T35" fmla="*/ 1011 h 1543"/>
                    <a:gd name="T36" fmla="*/ 1338 w 1543"/>
                    <a:gd name="T37" fmla="*/ 998 h 1543"/>
                    <a:gd name="T38" fmla="*/ 1541 w 1543"/>
                    <a:gd name="T39" fmla="*/ 329 h 1543"/>
                    <a:gd name="T40" fmla="*/ 1535 w 1543"/>
                    <a:gd name="T41" fmla="*/ 311 h 1543"/>
                    <a:gd name="T42" fmla="*/ 1301 w 1543"/>
                    <a:gd name="T43" fmla="*/ 980 h 1543"/>
                    <a:gd name="T44" fmla="*/ 1045 w 1543"/>
                    <a:gd name="T45" fmla="*/ 1005 h 1543"/>
                    <a:gd name="T46" fmla="*/ 751 w 1543"/>
                    <a:gd name="T47" fmla="*/ 824 h 1543"/>
                    <a:gd name="T48" fmla="*/ 531 w 1543"/>
                    <a:gd name="T49" fmla="*/ 682 h 1543"/>
                    <a:gd name="T50" fmla="*/ 290 w 1543"/>
                    <a:gd name="T51" fmla="*/ 684 h 1543"/>
                    <a:gd name="T52" fmla="*/ 465 w 1543"/>
                    <a:gd name="T53" fmla="*/ 85 h 1543"/>
                    <a:gd name="T54" fmla="*/ 663 w 1543"/>
                    <a:gd name="T55" fmla="*/ 48 h 1543"/>
                    <a:gd name="T56" fmla="*/ 961 w 1543"/>
                    <a:gd name="T57" fmla="*/ 205 h 1543"/>
                    <a:gd name="T58" fmla="*/ 1227 w 1543"/>
                    <a:gd name="T59" fmla="*/ 363 h 1543"/>
                    <a:gd name="T60" fmla="*/ 1491 w 1543"/>
                    <a:gd name="T61" fmla="*/ 352 h 1543"/>
                    <a:gd name="T62" fmla="*/ 1301 w 1543"/>
                    <a:gd name="T63" fmla="*/ 980 h 1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43" h="1543">
                      <a:moveTo>
                        <a:pt x="1535" y="311"/>
                      </a:moveTo>
                      <a:cubicBezTo>
                        <a:pt x="1529" y="307"/>
                        <a:pt x="1522" y="305"/>
                        <a:pt x="1514" y="308"/>
                      </a:cubicBezTo>
                      <a:cubicBezTo>
                        <a:pt x="1407" y="337"/>
                        <a:pt x="1297" y="338"/>
                        <a:pt x="1236" y="326"/>
                      </a:cubicBezTo>
                      <a:cubicBezTo>
                        <a:pt x="1136" y="306"/>
                        <a:pt x="1065" y="244"/>
                        <a:pt x="992" y="178"/>
                      </a:cubicBezTo>
                      <a:cubicBezTo>
                        <a:pt x="904" y="100"/>
                        <a:pt x="813" y="20"/>
                        <a:pt x="666" y="11"/>
                      </a:cubicBezTo>
                      <a:cubicBezTo>
                        <a:pt x="488" y="0"/>
                        <a:pt x="434" y="60"/>
                        <a:pt x="429" y="66"/>
                      </a:cubicBezTo>
                      <a:cubicBezTo>
                        <a:pt x="428" y="68"/>
                        <a:pt x="426" y="70"/>
                        <a:pt x="425" y="73"/>
                      </a:cubicBezTo>
                      <a:cubicBezTo>
                        <a:pt x="425" y="73"/>
                        <a:pt x="425" y="73"/>
                        <a:pt x="4" y="1516"/>
                      </a:cubicBezTo>
                      <a:cubicBezTo>
                        <a:pt x="0" y="1529"/>
                        <a:pt x="10" y="1543"/>
                        <a:pt x="23" y="1543"/>
                      </a:cubicBezTo>
                      <a:cubicBezTo>
                        <a:pt x="23" y="1543"/>
                        <a:pt x="23" y="1543"/>
                        <a:pt x="23" y="1543"/>
                      </a:cubicBezTo>
                      <a:cubicBezTo>
                        <a:pt x="33" y="1543"/>
                        <a:pt x="41" y="1537"/>
                        <a:pt x="43" y="1528"/>
                      </a:cubicBezTo>
                      <a:cubicBezTo>
                        <a:pt x="73" y="1426"/>
                        <a:pt x="138" y="1205"/>
                        <a:pt x="278" y="724"/>
                      </a:cubicBezTo>
                      <a:cubicBezTo>
                        <a:pt x="279" y="724"/>
                        <a:pt x="280" y="724"/>
                        <a:pt x="281" y="724"/>
                      </a:cubicBezTo>
                      <a:cubicBezTo>
                        <a:pt x="355" y="708"/>
                        <a:pt x="464" y="699"/>
                        <a:pt x="516" y="718"/>
                      </a:cubicBezTo>
                      <a:cubicBezTo>
                        <a:pt x="579" y="738"/>
                        <a:pt x="648" y="794"/>
                        <a:pt x="722" y="853"/>
                      </a:cubicBezTo>
                      <a:cubicBezTo>
                        <a:pt x="814" y="926"/>
                        <a:pt x="919" y="1009"/>
                        <a:pt x="1032" y="1040"/>
                      </a:cubicBezTo>
                      <a:cubicBezTo>
                        <a:pt x="1032" y="1040"/>
                        <a:pt x="1033" y="1041"/>
                        <a:pt x="1034" y="1041"/>
                      </a:cubicBezTo>
                      <a:cubicBezTo>
                        <a:pt x="1164" y="1067"/>
                        <a:pt x="1319" y="1013"/>
                        <a:pt x="1325" y="1011"/>
                      </a:cubicBezTo>
                      <a:cubicBezTo>
                        <a:pt x="1332" y="1009"/>
                        <a:pt x="1336" y="1004"/>
                        <a:pt x="1338" y="998"/>
                      </a:cubicBezTo>
                      <a:cubicBezTo>
                        <a:pt x="1338" y="998"/>
                        <a:pt x="1338" y="998"/>
                        <a:pt x="1541" y="329"/>
                      </a:cubicBezTo>
                      <a:cubicBezTo>
                        <a:pt x="1543" y="323"/>
                        <a:pt x="1540" y="316"/>
                        <a:pt x="1535" y="311"/>
                      </a:cubicBezTo>
                      <a:close/>
                      <a:moveTo>
                        <a:pt x="1301" y="980"/>
                      </a:moveTo>
                      <a:cubicBezTo>
                        <a:pt x="1265" y="990"/>
                        <a:pt x="1145" y="1024"/>
                        <a:pt x="1045" y="1005"/>
                      </a:cubicBezTo>
                      <a:cubicBezTo>
                        <a:pt x="940" y="976"/>
                        <a:pt x="844" y="898"/>
                        <a:pt x="751" y="824"/>
                      </a:cubicBezTo>
                      <a:cubicBezTo>
                        <a:pt x="674" y="763"/>
                        <a:pt x="601" y="705"/>
                        <a:pt x="531" y="682"/>
                      </a:cubicBezTo>
                      <a:cubicBezTo>
                        <a:pt x="473" y="663"/>
                        <a:pt x="370" y="669"/>
                        <a:pt x="290" y="684"/>
                      </a:cubicBezTo>
                      <a:cubicBezTo>
                        <a:pt x="290" y="684"/>
                        <a:pt x="290" y="684"/>
                        <a:pt x="465" y="85"/>
                      </a:cubicBezTo>
                      <a:cubicBezTo>
                        <a:pt x="476" y="75"/>
                        <a:pt x="527" y="40"/>
                        <a:pt x="663" y="48"/>
                      </a:cubicBezTo>
                      <a:cubicBezTo>
                        <a:pt x="794" y="56"/>
                        <a:pt x="875" y="128"/>
                        <a:pt x="961" y="205"/>
                      </a:cubicBezTo>
                      <a:cubicBezTo>
                        <a:pt x="1036" y="271"/>
                        <a:pt x="1113" y="340"/>
                        <a:pt x="1227" y="363"/>
                      </a:cubicBezTo>
                      <a:cubicBezTo>
                        <a:pt x="1298" y="377"/>
                        <a:pt x="1399" y="373"/>
                        <a:pt x="1491" y="352"/>
                      </a:cubicBezTo>
                      <a:cubicBezTo>
                        <a:pt x="1491" y="352"/>
                        <a:pt x="1491" y="352"/>
                        <a:pt x="1301" y="98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lgn="ctr"/>
                  <a:endParaRPr lang="en-US" sz="1050"/>
                </a:p>
              </p:txBody>
            </p:sp>
            <p:sp>
              <p:nvSpPr>
                <p:cNvPr id="62" name="Freeform 6">
                  <a:extLst>
                    <a:ext uri="{FF2B5EF4-FFF2-40B4-BE49-F238E27FC236}">
                      <a16:creationId xmlns:a16="http://schemas.microsoft.com/office/drawing/2014/main" id="{C881A9EF-5580-4CFE-8066-4BDD898FA7E9}"/>
                    </a:ext>
                  </a:extLst>
                </p:cNvPr>
                <p:cNvSpPr>
                  <a:spLocks/>
                </p:cNvSpPr>
                <p:nvPr/>
              </p:nvSpPr>
              <p:spPr bwMode="auto">
                <a:xfrm>
                  <a:off x="5810250" y="2937161"/>
                  <a:ext cx="741363" cy="630891"/>
                </a:xfrm>
                <a:custGeom>
                  <a:avLst/>
                  <a:gdLst>
                    <a:gd name="connsiteX0" fmla="*/ 676275 w 741363"/>
                    <a:gd name="connsiteY0" fmla="*/ 514064 h 630891"/>
                    <a:gd name="connsiteX1" fmla="*/ 645627 w 741363"/>
                    <a:gd name="connsiteY1" fmla="*/ 614452 h 630891"/>
                    <a:gd name="connsiteX2" fmla="*/ 584330 w 741363"/>
                    <a:gd name="connsiteY2" fmla="*/ 629403 h 630891"/>
                    <a:gd name="connsiteX3" fmla="*/ 536575 w 741363"/>
                    <a:gd name="connsiteY3" fmla="*/ 630115 h 630891"/>
                    <a:gd name="connsiteX4" fmla="*/ 571500 w 741363"/>
                    <a:gd name="connsiteY4" fmla="*/ 524032 h 630891"/>
                    <a:gd name="connsiteX5" fmla="*/ 676275 w 741363"/>
                    <a:gd name="connsiteY5" fmla="*/ 514064 h 630891"/>
                    <a:gd name="connsiteX6" fmla="*/ 331987 w 741363"/>
                    <a:gd name="connsiteY6" fmla="*/ 434689 h 630891"/>
                    <a:gd name="connsiteX7" fmla="*/ 442913 w 741363"/>
                    <a:gd name="connsiteY7" fmla="*/ 501537 h 630891"/>
                    <a:gd name="connsiteX8" fmla="*/ 413759 w 741363"/>
                    <a:gd name="connsiteY8" fmla="*/ 591852 h 630891"/>
                    <a:gd name="connsiteX9" fmla="*/ 327720 w 741363"/>
                    <a:gd name="connsiteY9" fmla="*/ 528560 h 630891"/>
                    <a:gd name="connsiteX10" fmla="*/ 306388 w 741363"/>
                    <a:gd name="connsiteY10" fmla="*/ 510782 h 630891"/>
                    <a:gd name="connsiteX11" fmla="*/ 331987 w 741363"/>
                    <a:gd name="connsiteY11" fmla="*/ 434689 h 630891"/>
                    <a:gd name="connsiteX12" fmla="*/ 478021 w 741363"/>
                    <a:gd name="connsiteY12" fmla="*/ 391827 h 630891"/>
                    <a:gd name="connsiteX13" fmla="*/ 604838 w 741363"/>
                    <a:gd name="connsiteY13" fmla="*/ 418925 h 630891"/>
                    <a:gd name="connsiteX14" fmla="*/ 571880 w 741363"/>
                    <a:gd name="connsiteY14" fmla="*/ 523038 h 630891"/>
                    <a:gd name="connsiteX15" fmla="*/ 442913 w 741363"/>
                    <a:gd name="connsiteY15" fmla="*/ 500932 h 630891"/>
                    <a:gd name="connsiteX16" fmla="*/ 478021 w 741363"/>
                    <a:gd name="connsiteY16" fmla="*/ 391827 h 630891"/>
                    <a:gd name="connsiteX17" fmla="*/ 101384 w 741363"/>
                    <a:gd name="connsiteY17" fmla="*/ 302927 h 630891"/>
                    <a:gd name="connsiteX18" fmla="*/ 219075 w 741363"/>
                    <a:gd name="connsiteY18" fmla="*/ 345842 h 630891"/>
                    <a:gd name="connsiteX19" fmla="*/ 191425 w 741363"/>
                    <a:gd name="connsiteY19" fmla="*/ 433102 h 630891"/>
                    <a:gd name="connsiteX20" fmla="*/ 143214 w 741363"/>
                    <a:gd name="connsiteY20" fmla="*/ 409499 h 630891"/>
                    <a:gd name="connsiteX21" fmla="*/ 73025 w 741363"/>
                    <a:gd name="connsiteY21" fmla="*/ 393048 h 630891"/>
                    <a:gd name="connsiteX22" fmla="*/ 741363 w 741363"/>
                    <a:gd name="connsiteY22" fmla="*/ 301339 h 630891"/>
                    <a:gd name="connsiteX23" fmla="*/ 708654 w 741363"/>
                    <a:gd name="connsiteY23" fmla="*/ 410421 h 630891"/>
                    <a:gd name="connsiteX24" fmla="*/ 604838 w 741363"/>
                    <a:gd name="connsiteY24" fmla="*/ 418976 h 630891"/>
                    <a:gd name="connsiteX25" fmla="*/ 637547 w 741363"/>
                    <a:gd name="connsiteY25" fmla="*/ 309895 h 630891"/>
                    <a:gd name="connsiteX26" fmla="*/ 741363 w 741363"/>
                    <a:gd name="connsiteY26" fmla="*/ 301339 h 630891"/>
                    <a:gd name="connsiteX27" fmla="*/ 255626 w 741363"/>
                    <a:gd name="connsiteY27" fmla="*/ 236252 h 630891"/>
                    <a:gd name="connsiteX28" fmla="*/ 366713 w 741363"/>
                    <a:gd name="connsiteY28" fmla="*/ 323336 h 630891"/>
                    <a:gd name="connsiteX29" fmla="*/ 331595 w 741363"/>
                    <a:gd name="connsiteY29" fmla="*/ 434690 h 630891"/>
                    <a:gd name="connsiteX30" fmla="*/ 219075 w 741363"/>
                    <a:gd name="connsiteY30" fmla="*/ 346178 h 630891"/>
                    <a:gd name="connsiteX31" fmla="*/ 255626 w 741363"/>
                    <a:gd name="connsiteY31" fmla="*/ 236252 h 630891"/>
                    <a:gd name="connsiteX32" fmla="*/ 399611 w 741363"/>
                    <a:gd name="connsiteY32" fmla="*/ 215614 h 630891"/>
                    <a:gd name="connsiteX33" fmla="*/ 511176 w 741363"/>
                    <a:gd name="connsiteY33" fmla="*/ 282675 h 630891"/>
                    <a:gd name="connsiteX34" fmla="*/ 478279 w 741363"/>
                    <a:gd name="connsiteY34" fmla="*/ 391827 h 630891"/>
                    <a:gd name="connsiteX35" fmla="*/ 366713 w 741363"/>
                    <a:gd name="connsiteY35" fmla="*/ 322626 h 630891"/>
                    <a:gd name="connsiteX36" fmla="*/ 399611 w 741363"/>
                    <a:gd name="connsiteY36" fmla="*/ 215614 h 630891"/>
                    <a:gd name="connsiteX37" fmla="*/ 115122 w 741363"/>
                    <a:gd name="connsiteY37" fmla="*/ 196530 h 630891"/>
                    <a:gd name="connsiteX38" fmla="*/ 133350 w 741363"/>
                    <a:gd name="connsiteY38" fmla="*/ 197107 h 630891"/>
                    <a:gd name="connsiteX39" fmla="*/ 100548 w 741363"/>
                    <a:gd name="connsiteY39" fmla="*/ 302888 h 630891"/>
                    <a:gd name="connsiteX40" fmla="*/ 0 w 741363"/>
                    <a:gd name="connsiteY40" fmla="*/ 309277 h 630891"/>
                    <a:gd name="connsiteX41" fmla="*/ 32090 w 741363"/>
                    <a:gd name="connsiteY41" fmla="*/ 204916 h 630891"/>
                    <a:gd name="connsiteX42" fmla="*/ 115122 w 741363"/>
                    <a:gd name="connsiteY42" fmla="*/ 196530 h 630891"/>
                    <a:gd name="connsiteX43" fmla="*/ 540946 w 741363"/>
                    <a:gd name="connsiteY43" fmla="*/ 194977 h 630891"/>
                    <a:gd name="connsiteX44" fmla="*/ 566465 w 741363"/>
                    <a:gd name="connsiteY44" fmla="*/ 206336 h 630891"/>
                    <a:gd name="connsiteX45" fmla="*/ 663575 w 741363"/>
                    <a:gd name="connsiteY45" fmla="*/ 226214 h 630891"/>
                    <a:gd name="connsiteX46" fmla="*/ 636639 w 741363"/>
                    <a:gd name="connsiteY46" fmla="*/ 309277 h 630891"/>
                    <a:gd name="connsiteX47" fmla="*/ 511175 w 741363"/>
                    <a:gd name="connsiteY47" fmla="*/ 282299 h 630891"/>
                    <a:gd name="connsiteX48" fmla="*/ 540946 w 741363"/>
                    <a:gd name="connsiteY48" fmla="*/ 194977 h 630891"/>
                    <a:gd name="connsiteX49" fmla="*/ 168480 w 741363"/>
                    <a:gd name="connsiteY49" fmla="*/ 87027 h 630891"/>
                    <a:gd name="connsiteX50" fmla="*/ 288925 w 741363"/>
                    <a:gd name="connsiteY50" fmla="*/ 127203 h 630891"/>
                    <a:gd name="connsiteX51" fmla="*/ 255946 w 741363"/>
                    <a:gd name="connsiteY51" fmla="*/ 236252 h 630891"/>
                    <a:gd name="connsiteX52" fmla="*/ 133350 w 741363"/>
                    <a:gd name="connsiteY52" fmla="*/ 196794 h 630891"/>
                    <a:gd name="connsiteX53" fmla="*/ 168480 w 741363"/>
                    <a:gd name="connsiteY53" fmla="*/ 87027 h 630891"/>
                    <a:gd name="connsiteX54" fmla="*/ 318000 w 741363"/>
                    <a:gd name="connsiteY54" fmla="*/ 37814 h 630891"/>
                    <a:gd name="connsiteX55" fmla="*/ 392459 w 741363"/>
                    <a:gd name="connsiteY55" fmla="*/ 94452 h 630891"/>
                    <a:gd name="connsiteX56" fmla="*/ 428625 w 741363"/>
                    <a:gd name="connsiteY56" fmla="*/ 123846 h 630891"/>
                    <a:gd name="connsiteX57" fmla="*/ 398841 w 741363"/>
                    <a:gd name="connsiteY57" fmla="*/ 215614 h 630891"/>
                    <a:gd name="connsiteX58" fmla="*/ 288925 w 741363"/>
                    <a:gd name="connsiteY58" fmla="*/ 126714 h 630891"/>
                    <a:gd name="connsiteX59" fmla="*/ 318000 w 741363"/>
                    <a:gd name="connsiteY59" fmla="*/ 37814 h 630891"/>
                    <a:gd name="connsiteX60" fmla="*/ 196850 w 741363"/>
                    <a:gd name="connsiteY60" fmla="*/ 425 h 630891"/>
                    <a:gd name="connsiteX61" fmla="*/ 168551 w 741363"/>
                    <a:gd name="connsiteY61" fmla="*/ 86434 h 630891"/>
                    <a:gd name="connsiteX62" fmla="*/ 67383 w 741363"/>
                    <a:gd name="connsiteY62" fmla="*/ 94964 h 630891"/>
                    <a:gd name="connsiteX63" fmla="*/ 66675 w 741363"/>
                    <a:gd name="connsiteY63" fmla="*/ 93542 h 630891"/>
                    <a:gd name="connsiteX64" fmla="*/ 90729 w 741363"/>
                    <a:gd name="connsiteY64" fmla="*/ 17484 h 630891"/>
                    <a:gd name="connsiteX65" fmla="*/ 149450 w 741363"/>
                    <a:gd name="connsiteY65" fmla="*/ 1846 h 630891"/>
                    <a:gd name="connsiteX66" fmla="*/ 196850 w 741363"/>
                    <a:gd name="connsiteY66" fmla="*/ 425 h 63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41363" h="630891">
                      <a:moveTo>
                        <a:pt x="676275" y="514064"/>
                      </a:moveTo>
                      <a:cubicBezTo>
                        <a:pt x="676275" y="514064"/>
                        <a:pt x="676275" y="514064"/>
                        <a:pt x="645627" y="614452"/>
                      </a:cubicBezTo>
                      <a:cubicBezTo>
                        <a:pt x="632084" y="620148"/>
                        <a:pt x="611415" y="626555"/>
                        <a:pt x="584330" y="629403"/>
                      </a:cubicBezTo>
                      <a:cubicBezTo>
                        <a:pt x="568649" y="630827"/>
                        <a:pt x="553681" y="631539"/>
                        <a:pt x="536575" y="630115"/>
                      </a:cubicBezTo>
                      <a:cubicBezTo>
                        <a:pt x="536575" y="630115"/>
                        <a:pt x="536575" y="630115"/>
                        <a:pt x="571500" y="524032"/>
                      </a:cubicBezTo>
                      <a:cubicBezTo>
                        <a:pt x="619968" y="524744"/>
                        <a:pt x="644201" y="521184"/>
                        <a:pt x="676275" y="514064"/>
                      </a:cubicBezTo>
                      <a:close/>
                      <a:moveTo>
                        <a:pt x="331987" y="434689"/>
                      </a:moveTo>
                      <a:cubicBezTo>
                        <a:pt x="361140" y="458868"/>
                        <a:pt x="425137" y="497270"/>
                        <a:pt x="442913" y="501537"/>
                      </a:cubicBezTo>
                      <a:cubicBezTo>
                        <a:pt x="439358" y="510070"/>
                        <a:pt x="425848" y="553450"/>
                        <a:pt x="413759" y="591852"/>
                      </a:cubicBezTo>
                      <a:cubicBezTo>
                        <a:pt x="385317" y="574785"/>
                        <a:pt x="357585" y="552028"/>
                        <a:pt x="327720" y="528560"/>
                      </a:cubicBezTo>
                      <a:cubicBezTo>
                        <a:pt x="320610" y="522871"/>
                        <a:pt x="314210" y="516471"/>
                        <a:pt x="306388" y="510782"/>
                      </a:cubicBezTo>
                      <a:cubicBezTo>
                        <a:pt x="313499" y="488736"/>
                        <a:pt x="321321" y="465268"/>
                        <a:pt x="331987" y="434689"/>
                      </a:cubicBezTo>
                      <a:close/>
                      <a:moveTo>
                        <a:pt x="478021" y="391827"/>
                      </a:moveTo>
                      <a:cubicBezTo>
                        <a:pt x="531757" y="416073"/>
                        <a:pt x="576895" y="416073"/>
                        <a:pt x="604838" y="418925"/>
                      </a:cubicBezTo>
                      <a:cubicBezTo>
                        <a:pt x="604838" y="418925"/>
                        <a:pt x="604838" y="418925"/>
                        <a:pt x="571880" y="523038"/>
                      </a:cubicBezTo>
                      <a:cubicBezTo>
                        <a:pt x="537489" y="520899"/>
                        <a:pt x="529608" y="525177"/>
                        <a:pt x="442913" y="500932"/>
                      </a:cubicBezTo>
                      <a:cubicBezTo>
                        <a:pt x="450795" y="475973"/>
                        <a:pt x="465841" y="433900"/>
                        <a:pt x="478021" y="391827"/>
                      </a:cubicBezTo>
                      <a:close/>
                      <a:moveTo>
                        <a:pt x="101384" y="302927"/>
                      </a:moveTo>
                      <a:cubicBezTo>
                        <a:pt x="168029" y="307934"/>
                        <a:pt x="190716" y="327246"/>
                        <a:pt x="219075" y="345842"/>
                      </a:cubicBezTo>
                      <a:cubicBezTo>
                        <a:pt x="219075" y="345842"/>
                        <a:pt x="204187" y="393764"/>
                        <a:pt x="191425" y="433102"/>
                      </a:cubicBezTo>
                      <a:cubicBezTo>
                        <a:pt x="176536" y="425234"/>
                        <a:pt x="160230" y="417367"/>
                        <a:pt x="143214" y="409499"/>
                      </a:cubicBezTo>
                      <a:cubicBezTo>
                        <a:pt x="123363" y="400916"/>
                        <a:pt x="98549" y="395194"/>
                        <a:pt x="73025" y="393048"/>
                      </a:cubicBezTo>
                      <a:close/>
                      <a:moveTo>
                        <a:pt x="741363" y="301339"/>
                      </a:moveTo>
                      <a:cubicBezTo>
                        <a:pt x="741363" y="301339"/>
                        <a:pt x="741363" y="301339"/>
                        <a:pt x="708654" y="410421"/>
                      </a:cubicBezTo>
                      <a:cubicBezTo>
                        <a:pt x="677367" y="416837"/>
                        <a:pt x="647502" y="420402"/>
                        <a:pt x="604838" y="418976"/>
                      </a:cubicBezTo>
                      <a:cubicBezTo>
                        <a:pt x="604838" y="418976"/>
                        <a:pt x="631859" y="327005"/>
                        <a:pt x="637547" y="309895"/>
                      </a:cubicBezTo>
                      <a:cubicBezTo>
                        <a:pt x="695855" y="310608"/>
                        <a:pt x="715765" y="307043"/>
                        <a:pt x="741363" y="301339"/>
                      </a:cubicBezTo>
                      <a:close/>
                      <a:moveTo>
                        <a:pt x="255626" y="236252"/>
                      </a:moveTo>
                      <a:cubicBezTo>
                        <a:pt x="320128" y="284077"/>
                        <a:pt x="362413" y="320481"/>
                        <a:pt x="366713" y="323336"/>
                      </a:cubicBezTo>
                      <a:cubicBezTo>
                        <a:pt x="366713" y="323336"/>
                        <a:pt x="366713" y="323336"/>
                        <a:pt x="331595" y="434690"/>
                      </a:cubicBezTo>
                      <a:cubicBezTo>
                        <a:pt x="290027" y="402569"/>
                        <a:pt x="251326" y="363310"/>
                        <a:pt x="219075" y="346178"/>
                      </a:cubicBezTo>
                      <a:cubicBezTo>
                        <a:pt x="219075" y="346178"/>
                        <a:pt x="219075" y="346178"/>
                        <a:pt x="255626" y="236252"/>
                      </a:cubicBezTo>
                      <a:close/>
                      <a:moveTo>
                        <a:pt x="399611" y="215614"/>
                      </a:moveTo>
                      <a:cubicBezTo>
                        <a:pt x="429648" y="236303"/>
                        <a:pt x="492582" y="278394"/>
                        <a:pt x="511176" y="282675"/>
                      </a:cubicBezTo>
                      <a:cubicBezTo>
                        <a:pt x="478279" y="391827"/>
                        <a:pt x="478279" y="391827"/>
                        <a:pt x="478279" y="391827"/>
                      </a:cubicBezTo>
                      <a:cubicBezTo>
                        <a:pt x="438230" y="376845"/>
                        <a:pt x="398896" y="348309"/>
                        <a:pt x="366713" y="322626"/>
                      </a:cubicBezTo>
                      <a:cubicBezTo>
                        <a:pt x="367428" y="324053"/>
                        <a:pt x="394605" y="232023"/>
                        <a:pt x="399611" y="215614"/>
                      </a:cubicBezTo>
                      <a:close/>
                      <a:moveTo>
                        <a:pt x="115122" y="196530"/>
                      </a:moveTo>
                      <a:cubicBezTo>
                        <a:pt x="123411" y="196397"/>
                        <a:pt x="129963" y="196574"/>
                        <a:pt x="133350" y="197107"/>
                      </a:cubicBezTo>
                      <a:cubicBezTo>
                        <a:pt x="133350" y="197107"/>
                        <a:pt x="133350" y="197107"/>
                        <a:pt x="100548" y="302888"/>
                      </a:cubicBezTo>
                      <a:cubicBezTo>
                        <a:pt x="81294" y="300758"/>
                        <a:pt x="48491" y="300758"/>
                        <a:pt x="0" y="309277"/>
                      </a:cubicBezTo>
                      <a:cubicBezTo>
                        <a:pt x="0" y="309277"/>
                        <a:pt x="0" y="309277"/>
                        <a:pt x="32090" y="204916"/>
                      </a:cubicBezTo>
                      <a:cubicBezTo>
                        <a:pt x="49739" y="200124"/>
                        <a:pt x="90252" y="196929"/>
                        <a:pt x="115122" y="196530"/>
                      </a:cubicBezTo>
                      <a:close/>
                      <a:moveTo>
                        <a:pt x="540946" y="194977"/>
                      </a:moveTo>
                      <a:cubicBezTo>
                        <a:pt x="549452" y="199237"/>
                        <a:pt x="557250" y="202786"/>
                        <a:pt x="566465" y="206336"/>
                      </a:cubicBezTo>
                      <a:cubicBezTo>
                        <a:pt x="599780" y="219825"/>
                        <a:pt x="633804" y="224795"/>
                        <a:pt x="663575" y="226214"/>
                      </a:cubicBezTo>
                      <a:cubicBezTo>
                        <a:pt x="654360" y="258162"/>
                        <a:pt x="638057" y="301468"/>
                        <a:pt x="636639" y="309277"/>
                      </a:cubicBezTo>
                      <a:cubicBezTo>
                        <a:pt x="613957" y="307147"/>
                        <a:pt x="565756" y="308567"/>
                        <a:pt x="511175" y="282299"/>
                      </a:cubicBezTo>
                      <a:cubicBezTo>
                        <a:pt x="521099" y="253902"/>
                        <a:pt x="533149" y="216275"/>
                        <a:pt x="540946" y="194977"/>
                      </a:cubicBezTo>
                      <a:close/>
                      <a:moveTo>
                        <a:pt x="168480" y="87027"/>
                      </a:moveTo>
                      <a:cubicBezTo>
                        <a:pt x="247343" y="94919"/>
                        <a:pt x="288925" y="127203"/>
                        <a:pt x="288925" y="127203"/>
                      </a:cubicBezTo>
                      <a:lnTo>
                        <a:pt x="255946" y="236252"/>
                      </a:lnTo>
                      <a:cubicBezTo>
                        <a:pt x="213647" y="209707"/>
                        <a:pt x="175649" y="199663"/>
                        <a:pt x="133350" y="196794"/>
                      </a:cubicBezTo>
                      <a:cubicBezTo>
                        <a:pt x="133350" y="196794"/>
                        <a:pt x="157009" y="132225"/>
                        <a:pt x="168480" y="87027"/>
                      </a:cubicBezTo>
                      <a:close/>
                      <a:moveTo>
                        <a:pt x="318000" y="37814"/>
                      </a:moveTo>
                      <a:cubicBezTo>
                        <a:pt x="342111" y="53586"/>
                        <a:pt x="366221" y="73661"/>
                        <a:pt x="392459" y="94452"/>
                      </a:cubicBezTo>
                      <a:cubicBezTo>
                        <a:pt x="403805" y="104489"/>
                        <a:pt x="415861" y="113809"/>
                        <a:pt x="428625" y="123846"/>
                      </a:cubicBezTo>
                      <a:cubicBezTo>
                        <a:pt x="428625" y="123846"/>
                        <a:pt x="428625" y="123846"/>
                        <a:pt x="398841" y="215614"/>
                      </a:cubicBezTo>
                      <a:cubicBezTo>
                        <a:pt x="352038" y="179767"/>
                        <a:pt x="318709" y="144637"/>
                        <a:pt x="288925" y="126714"/>
                      </a:cubicBezTo>
                      <a:cubicBezTo>
                        <a:pt x="288925" y="126714"/>
                        <a:pt x="288925" y="126714"/>
                        <a:pt x="318000" y="37814"/>
                      </a:cubicBezTo>
                      <a:close/>
                      <a:moveTo>
                        <a:pt x="196850" y="425"/>
                      </a:moveTo>
                      <a:cubicBezTo>
                        <a:pt x="196850" y="425"/>
                        <a:pt x="196850" y="425"/>
                        <a:pt x="168551" y="86434"/>
                      </a:cubicBezTo>
                      <a:cubicBezTo>
                        <a:pt x="150157" y="83591"/>
                        <a:pt x="113368" y="86434"/>
                        <a:pt x="67383" y="94964"/>
                      </a:cubicBezTo>
                      <a:cubicBezTo>
                        <a:pt x="67383" y="94964"/>
                        <a:pt x="67383" y="94964"/>
                        <a:pt x="66675" y="93542"/>
                      </a:cubicBezTo>
                      <a:cubicBezTo>
                        <a:pt x="66675" y="93542"/>
                        <a:pt x="66675" y="93542"/>
                        <a:pt x="90729" y="17484"/>
                      </a:cubicBezTo>
                      <a:cubicBezTo>
                        <a:pt x="99926" y="13219"/>
                        <a:pt x="119028" y="4690"/>
                        <a:pt x="149450" y="1846"/>
                      </a:cubicBezTo>
                      <a:cubicBezTo>
                        <a:pt x="164306" y="-286"/>
                        <a:pt x="179871" y="-286"/>
                        <a:pt x="196850" y="42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pPr algn="ctr"/>
                  <a:endParaRPr lang="en-US" sz="1050"/>
                </a:p>
              </p:txBody>
            </p:sp>
          </p:grpSp>
        </p:grpSp>
      </p:grpSp>
      <p:grpSp>
        <p:nvGrpSpPr>
          <p:cNvPr id="76" name="Group 75">
            <a:extLst>
              <a:ext uri="{FF2B5EF4-FFF2-40B4-BE49-F238E27FC236}">
                <a16:creationId xmlns:a16="http://schemas.microsoft.com/office/drawing/2014/main" id="{6EB0B54D-932B-41F4-86EE-E92174B21CF1}"/>
              </a:ext>
            </a:extLst>
          </p:cNvPr>
          <p:cNvGrpSpPr/>
          <p:nvPr/>
        </p:nvGrpSpPr>
        <p:grpSpPr>
          <a:xfrm>
            <a:off x="4157451" y="1322549"/>
            <a:ext cx="829098" cy="829098"/>
            <a:chOff x="5112931" y="1315243"/>
            <a:chExt cx="1105464" cy="1105464"/>
          </a:xfrm>
        </p:grpSpPr>
        <p:sp>
          <p:nvSpPr>
            <p:cNvPr id="73" name="Oval 72">
              <a:extLst>
                <a:ext uri="{FF2B5EF4-FFF2-40B4-BE49-F238E27FC236}">
                  <a16:creationId xmlns:a16="http://schemas.microsoft.com/office/drawing/2014/main" id="{39DD37BD-561A-4CB4-950B-94428FEAFB68}"/>
                </a:ext>
              </a:extLst>
            </p:cNvPr>
            <p:cNvSpPr>
              <a:spLocks noChangeAspect="1"/>
            </p:cNvSpPr>
            <p:nvPr/>
          </p:nvSpPr>
          <p:spPr>
            <a:xfrm>
              <a:off x="5112931" y="1315243"/>
              <a:ext cx="1105464" cy="1105464"/>
            </a:xfrm>
            <a:prstGeom prst="ellipse">
              <a:avLst/>
            </a:prstGeom>
            <a:solidFill>
              <a:srgbClr val="FFFFFF"/>
            </a:solidFill>
            <a:ln w="38100" cap="rnd">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lstStyle/>
            <a:p>
              <a:pPr algn="ctr"/>
              <a:endParaRPr lang="en-US" sz="900">
                <a:solidFill>
                  <a:schemeClr val="tx1"/>
                </a:solidFill>
              </a:endParaRPr>
            </a:p>
          </p:txBody>
        </p:sp>
        <p:grpSp>
          <p:nvGrpSpPr>
            <p:cNvPr id="63" name="Group 62">
              <a:extLst>
                <a:ext uri="{FF2B5EF4-FFF2-40B4-BE49-F238E27FC236}">
                  <a16:creationId xmlns:a16="http://schemas.microsoft.com/office/drawing/2014/main" id="{705828C9-EF8D-4D3C-AC20-5784474D1287}"/>
                </a:ext>
              </a:extLst>
            </p:cNvPr>
            <p:cNvGrpSpPr>
              <a:grpSpLocks noChangeAspect="1"/>
            </p:cNvGrpSpPr>
            <p:nvPr/>
          </p:nvGrpSpPr>
          <p:grpSpPr>
            <a:xfrm>
              <a:off x="5208905" y="1480091"/>
              <a:ext cx="914400" cy="914400"/>
              <a:chOff x="5273675" y="2606675"/>
              <a:chExt cx="1644650" cy="1644650"/>
            </a:xfrm>
          </p:grpSpPr>
          <p:sp>
            <p:nvSpPr>
              <p:cNvPr id="64" name="AutoShape 3">
                <a:extLst>
                  <a:ext uri="{FF2B5EF4-FFF2-40B4-BE49-F238E27FC236}">
                    <a16:creationId xmlns:a16="http://schemas.microsoft.com/office/drawing/2014/main" id="{58F4853B-5553-49D1-9C6B-77097E2B2C7D}"/>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65" name="Group 64">
                <a:extLst>
                  <a:ext uri="{FF2B5EF4-FFF2-40B4-BE49-F238E27FC236}">
                    <a16:creationId xmlns:a16="http://schemas.microsoft.com/office/drawing/2014/main" id="{91F738BC-6D47-4099-BB8A-638B761C00A1}"/>
                  </a:ext>
                </a:extLst>
              </p:cNvPr>
              <p:cNvGrpSpPr/>
              <p:nvPr/>
            </p:nvGrpSpPr>
            <p:grpSpPr>
              <a:xfrm>
                <a:off x="5443538" y="2763836"/>
                <a:ext cx="1304925" cy="1328737"/>
                <a:chOff x="5443538" y="2763836"/>
                <a:chExt cx="1304925" cy="1328737"/>
              </a:xfrm>
            </p:grpSpPr>
            <p:sp>
              <p:nvSpPr>
                <p:cNvPr id="66" name="Freeform 11">
                  <a:extLst>
                    <a:ext uri="{FF2B5EF4-FFF2-40B4-BE49-F238E27FC236}">
                      <a16:creationId xmlns:a16="http://schemas.microsoft.com/office/drawing/2014/main" id="{7D3D8FB3-A8DA-4C9F-8989-5AF65A5B6E70}"/>
                    </a:ext>
                  </a:extLst>
                </p:cNvPr>
                <p:cNvSpPr>
                  <a:spLocks noEditPoints="1"/>
                </p:cNvSpPr>
                <p:nvPr/>
              </p:nvSpPr>
              <p:spPr bwMode="auto">
                <a:xfrm>
                  <a:off x="5443538" y="2763836"/>
                  <a:ext cx="1304925" cy="1328737"/>
                </a:xfrm>
                <a:custGeom>
                  <a:avLst/>
                  <a:gdLst>
                    <a:gd name="T0" fmla="*/ 1762 w 1828"/>
                    <a:gd name="T1" fmla="*/ 251 h 1860"/>
                    <a:gd name="T2" fmla="*/ 1563 w 1828"/>
                    <a:gd name="T3" fmla="*/ 0 h 1860"/>
                    <a:gd name="T4" fmla="*/ 634 w 1828"/>
                    <a:gd name="T5" fmla="*/ 1 h 1860"/>
                    <a:gd name="T6" fmla="*/ 258 w 1828"/>
                    <a:gd name="T7" fmla="*/ 0 h 1860"/>
                    <a:gd name="T8" fmla="*/ 231 w 1828"/>
                    <a:gd name="T9" fmla="*/ 14 h 1860"/>
                    <a:gd name="T10" fmla="*/ 21 w 1828"/>
                    <a:gd name="T11" fmla="*/ 314 h 1860"/>
                    <a:gd name="T12" fmla="*/ 321 w 1828"/>
                    <a:gd name="T13" fmla="*/ 788 h 1860"/>
                    <a:gd name="T14" fmla="*/ 459 w 1828"/>
                    <a:gd name="T15" fmla="*/ 976 h 1860"/>
                    <a:gd name="T16" fmla="*/ 498 w 1828"/>
                    <a:gd name="T17" fmla="*/ 1029 h 1860"/>
                    <a:gd name="T18" fmla="*/ 491 w 1828"/>
                    <a:gd name="T19" fmla="*/ 1047 h 1860"/>
                    <a:gd name="T20" fmla="*/ 386 w 1828"/>
                    <a:gd name="T21" fmla="*/ 1399 h 1860"/>
                    <a:gd name="T22" fmla="*/ 1003 w 1828"/>
                    <a:gd name="T23" fmla="*/ 1851 h 1860"/>
                    <a:gd name="T24" fmla="*/ 1346 w 1828"/>
                    <a:gd name="T25" fmla="*/ 1061 h 1860"/>
                    <a:gd name="T26" fmla="*/ 1597 w 1828"/>
                    <a:gd name="T27" fmla="*/ 670 h 1860"/>
                    <a:gd name="T28" fmla="*/ 1704 w 1828"/>
                    <a:gd name="T29" fmla="*/ 523 h 1860"/>
                    <a:gd name="T30" fmla="*/ 1816 w 1828"/>
                    <a:gd name="T31" fmla="*/ 330 h 1860"/>
                    <a:gd name="T32" fmla="*/ 1475 w 1828"/>
                    <a:gd name="T33" fmla="*/ 97 h 1860"/>
                    <a:gd name="T34" fmla="*/ 1406 w 1828"/>
                    <a:gd name="T35" fmla="*/ 191 h 1860"/>
                    <a:gd name="T36" fmla="*/ 1330 w 1828"/>
                    <a:gd name="T37" fmla="*/ 296 h 1860"/>
                    <a:gd name="T38" fmla="*/ 912 w 1828"/>
                    <a:gd name="T39" fmla="*/ 314 h 1860"/>
                    <a:gd name="T40" fmla="*/ 496 w 1828"/>
                    <a:gd name="T41" fmla="*/ 299 h 1860"/>
                    <a:gd name="T42" fmla="*/ 351 w 1828"/>
                    <a:gd name="T43" fmla="*/ 103 h 1860"/>
                    <a:gd name="T44" fmla="*/ 346 w 1828"/>
                    <a:gd name="T45" fmla="*/ 92 h 1860"/>
                    <a:gd name="T46" fmla="*/ 1496 w 1828"/>
                    <a:gd name="T47" fmla="*/ 69 h 1860"/>
                    <a:gd name="T48" fmla="*/ 1245 w 1828"/>
                    <a:gd name="T49" fmla="*/ 413 h 1860"/>
                    <a:gd name="T50" fmla="*/ 1232 w 1828"/>
                    <a:gd name="T51" fmla="*/ 431 h 1860"/>
                    <a:gd name="T52" fmla="*/ 912 w 1828"/>
                    <a:gd name="T53" fmla="*/ 843 h 1860"/>
                    <a:gd name="T54" fmla="*/ 733 w 1828"/>
                    <a:gd name="T55" fmla="*/ 625 h 1860"/>
                    <a:gd name="T56" fmla="*/ 582 w 1828"/>
                    <a:gd name="T57" fmla="*/ 419 h 1860"/>
                    <a:gd name="T58" fmla="*/ 560 w 1828"/>
                    <a:gd name="T59" fmla="*/ 386 h 1860"/>
                    <a:gd name="T60" fmla="*/ 438 w 1828"/>
                    <a:gd name="T61" fmla="*/ 839 h 1860"/>
                    <a:gd name="T62" fmla="*/ 97 w 1828"/>
                    <a:gd name="T63" fmla="*/ 325 h 1860"/>
                    <a:gd name="T64" fmla="*/ 229 w 1828"/>
                    <a:gd name="T65" fmla="*/ 135 h 1860"/>
                    <a:gd name="T66" fmla="*/ 256 w 1828"/>
                    <a:gd name="T67" fmla="*/ 98 h 1860"/>
                    <a:gd name="T68" fmla="*/ 553 w 1828"/>
                    <a:gd name="T69" fmla="*/ 502 h 1860"/>
                    <a:gd name="T70" fmla="*/ 783 w 1828"/>
                    <a:gd name="T71" fmla="*/ 857 h 1860"/>
                    <a:gd name="T72" fmla="*/ 547 w 1828"/>
                    <a:gd name="T73" fmla="*/ 984 h 1860"/>
                    <a:gd name="T74" fmla="*/ 531 w 1828"/>
                    <a:gd name="T75" fmla="*/ 964 h 1860"/>
                    <a:gd name="T76" fmla="*/ 438 w 1828"/>
                    <a:gd name="T77" fmla="*/ 839 h 1860"/>
                    <a:gd name="T78" fmla="*/ 912 w 1828"/>
                    <a:gd name="T79" fmla="*/ 1790 h 1860"/>
                    <a:gd name="T80" fmla="*/ 456 w 1828"/>
                    <a:gd name="T81" fmla="*/ 1349 h 1860"/>
                    <a:gd name="T82" fmla="*/ 913 w 1828"/>
                    <a:gd name="T83" fmla="*/ 911 h 1860"/>
                    <a:gd name="T84" fmla="*/ 1735 w 1828"/>
                    <a:gd name="T85" fmla="*/ 357 h 1860"/>
                    <a:gd name="T86" fmla="*/ 1278 w 1828"/>
                    <a:gd name="T87" fmla="*/ 982 h 1860"/>
                    <a:gd name="T88" fmla="*/ 1040 w 1828"/>
                    <a:gd name="T89" fmla="*/ 855 h 1860"/>
                    <a:gd name="T90" fmla="*/ 1030 w 1828"/>
                    <a:gd name="T91" fmla="*/ 828 h 1860"/>
                    <a:gd name="T92" fmla="*/ 1569 w 1828"/>
                    <a:gd name="T93" fmla="*/ 95 h 1860"/>
                    <a:gd name="T94" fmla="*/ 1736 w 1828"/>
                    <a:gd name="T95" fmla="*/ 337 h 1860"/>
                    <a:gd name="T96" fmla="*/ 1735 w 1828"/>
                    <a:gd name="T97" fmla="*/ 357 h 1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28" h="1860">
                      <a:moveTo>
                        <a:pt x="1816" y="330"/>
                      </a:moveTo>
                      <a:cubicBezTo>
                        <a:pt x="1798" y="304"/>
                        <a:pt x="1781" y="278"/>
                        <a:pt x="1762" y="251"/>
                      </a:cubicBezTo>
                      <a:cubicBezTo>
                        <a:pt x="1710" y="176"/>
                        <a:pt x="1657" y="99"/>
                        <a:pt x="1605" y="23"/>
                      </a:cubicBezTo>
                      <a:cubicBezTo>
                        <a:pt x="1594" y="6"/>
                        <a:pt x="1583" y="0"/>
                        <a:pt x="1563" y="0"/>
                      </a:cubicBezTo>
                      <a:cubicBezTo>
                        <a:pt x="1563" y="0"/>
                        <a:pt x="1563" y="0"/>
                        <a:pt x="1562" y="0"/>
                      </a:cubicBezTo>
                      <a:cubicBezTo>
                        <a:pt x="1268" y="1"/>
                        <a:pt x="978" y="1"/>
                        <a:pt x="634" y="1"/>
                      </a:cubicBezTo>
                      <a:cubicBezTo>
                        <a:pt x="634" y="1"/>
                        <a:pt x="634" y="1"/>
                        <a:pt x="265" y="1"/>
                      </a:cubicBezTo>
                      <a:cubicBezTo>
                        <a:pt x="263" y="1"/>
                        <a:pt x="261" y="1"/>
                        <a:pt x="258" y="0"/>
                      </a:cubicBezTo>
                      <a:cubicBezTo>
                        <a:pt x="255" y="2"/>
                        <a:pt x="252" y="3"/>
                        <a:pt x="249" y="4"/>
                      </a:cubicBezTo>
                      <a:cubicBezTo>
                        <a:pt x="242" y="6"/>
                        <a:pt x="233" y="11"/>
                        <a:pt x="231" y="14"/>
                      </a:cubicBezTo>
                      <a:cubicBezTo>
                        <a:pt x="186" y="77"/>
                        <a:pt x="140" y="142"/>
                        <a:pt x="97" y="205"/>
                      </a:cubicBezTo>
                      <a:cubicBezTo>
                        <a:pt x="72" y="241"/>
                        <a:pt x="47" y="278"/>
                        <a:pt x="21" y="314"/>
                      </a:cubicBezTo>
                      <a:cubicBezTo>
                        <a:pt x="5" y="338"/>
                        <a:pt x="0" y="354"/>
                        <a:pt x="21" y="382"/>
                      </a:cubicBezTo>
                      <a:cubicBezTo>
                        <a:pt x="123" y="517"/>
                        <a:pt x="223" y="654"/>
                        <a:pt x="321" y="788"/>
                      </a:cubicBezTo>
                      <a:cubicBezTo>
                        <a:pt x="357" y="836"/>
                        <a:pt x="392" y="885"/>
                        <a:pt x="427" y="933"/>
                      </a:cubicBezTo>
                      <a:cubicBezTo>
                        <a:pt x="438" y="948"/>
                        <a:pt x="448" y="962"/>
                        <a:pt x="459" y="976"/>
                      </a:cubicBezTo>
                      <a:cubicBezTo>
                        <a:pt x="470" y="992"/>
                        <a:pt x="481" y="1007"/>
                        <a:pt x="492" y="1023"/>
                      </a:cubicBezTo>
                      <a:cubicBezTo>
                        <a:pt x="492" y="1023"/>
                        <a:pt x="492" y="1023"/>
                        <a:pt x="498" y="1029"/>
                      </a:cubicBezTo>
                      <a:cubicBezTo>
                        <a:pt x="498" y="1029"/>
                        <a:pt x="498" y="1029"/>
                        <a:pt x="496" y="1037"/>
                      </a:cubicBezTo>
                      <a:cubicBezTo>
                        <a:pt x="496" y="1039"/>
                        <a:pt x="495" y="1042"/>
                        <a:pt x="491" y="1047"/>
                      </a:cubicBezTo>
                      <a:cubicBezTo>
                        <a:pt x="490" y="1049"/>
                        <a:pt x="488" y="1052"/>
                        <a:pt x="486" y="1055"/>
                      </a:cubicBezTo>
                      <a:cubicBezTo>
                        <a:pt x="407" y="1157"/>
                        <a:pt x="374" y="1273"/>
                        <a:pt x="386" y="1399"/>
                      </a:cubicBezTo>
                      <a:cubicBezTo>
                        <a:pt x="411" y="1657"/>
                        <a:pt x="641" y="1860"/>
                        <a:pt x="911" y="1860"/>
                      </a:cubicBezTo>
                      <a:cubicBezTo>
                        <a:pt x="942" y="1860"/>
                        <a:pt x="973" y="1857"/>
                        <a:pt x="1003" y="1851"/>
                      </a:cubicBezTo>
                      <a:cubicBezTo>
                        <a:pt x="1181" y="1820"/>
                        <a:pt x="1329" y="1706"/>
                        <a:pt x="1399" y="1545"/>
                      </a:cubicBezTo>
                      <a:cubicBezTo>
                        <a:pt x="1468" y="1385"/>
                        <a:pt x="1448" y="1204"/>
                        <a:pt x="1346" y="1061"/>
                      </a:cubicBezTo>
                      <a:cubicBezTo>
                        <a:pt x="1330" y="1039"/>
                        <a:pt x="1338" y="1023"/>
                        <a:pt x="1347" y="1010"/>
                      </a:cubicBezTo>
                      <a:cubicBezTo>
                        <a:pt x="1431" y="897"/>
                        <a:pt x="1516" y="781"/>
                        <a:pt x="1597" y="670"/>
                      </a:cubicBezTo>
                      <a:cubicBezTo>
                        <a:pt x="1597" y="670"/>
                        <a:pt x="1597" y="670"/>
                        <a:pt x="1657" y="587"/>
                      </a:cubicBezTo>
                      <a:cubicBezTo>
                        <a:pt x="1673" y="566"/>
                        <a:pt x="1689" y="544"/>
                        <a:pt x="1704" y="523"/>
                      </a:cubicBezTo>
                      <a:cubicBezTo>
                        <a:pt x="1740" y="476"/>
                        <a:pt x="1775" y="426"/>
                        <a:pt x="1810" y="378"/>
                      </a:cubicBezTo>
                      <a:cubicBezTo>
                        <a:pt x="1828" y="354"/>
                        <a:pt x="1822" y="339"/>
                        <a:pt x="1816" y="330"/>
                      </a:cubicBezTo>
                      <a:close/>
                      <a:moveTo>
                        <a:pt x="1496" y="69"/>
                      </a:moveTo>
                      <a:cubicBezTo>
                        <a:pt x="1496" y="69"/>
                        <a:pt x="1496" y="69"/>
                        <a:pt x="1475" y="97"/>
                      </a:cubicBezTo>
                      <a:cubicBezTo>
                        <a:pt x="1465" y="111"/>
                        <a:pt x="1454" y="125"/>
                        <a:pt x="1444" y="139"/>
                      </a:cubicBezTo>
                      <a:cubicBezTo>
                        <a:pt x="1432" y="156"/>
                        <a:pt x="1420" y="174"/>
                        <a:pt x="1406" y="191"/>
                      </a:cubicBezTo>
                      <a:cubicBezTo>
                        <a:pt x="1401" y="199"/>
                        <a:pt x="1394" y="208"/>
                        <a:pt x="1388" y="217"/>
                      </a:cubicBezTo>
                      <a:cubicBezTo>
                        <a:pt x="1369" y="243"/>
                        <a:pt x="1350" y="270"/>
                        <a:pt x="1330" y="296"/>
                      </a:cubicBezTo>
                      <a:cubicBezTo>
                        <a:pt x="1321" y="306"/>
                        <a:pt x="1307" y="314"/>
                        <a:pt x="1294" y="314"/>
                      </a:cubicBezTo>
                      <a:cubicBezTo>
                        <a:pt x="1172" y="314"/>
                        <a:pt x="1048" y="314"/>
                        <a:pt x="912" y="314"/>
                      </a:cubicBezTo>
                      <a:cubicBezTo>
                        <a:pt x="794" y="314"/>
                        <a:pt x="669" y="314"/>
                        <a:pt x="530" y="314"/>
                      </a:cubicBezTo>
                      <a:cubicBezTo>
                        <a:pt x="519" y="314"/>
                        <a:pt x="503" y="310"/>
                        <a:pt x="496" y="299"/>
                      </a:cubicBezTo>
                      <a:cubicBezTo>
                        <a:pt x="449" y="238"/>
                        <a:pt x="404" y="175"/>
                        <a:pt x="360" y="116"/>
                      </a:cubicBezTo>
                      <a:cubicBezTo>
                        <a:pt x="351" y="103"/>
                        <a:pt x="351" y="103"/>
                        <a:pt x="351" y="103"/>
                      </a:cubicBezTo>
                      <a:cubicBezTo>
                        <a:pt x="348" y="100"/>
                        <a:pt x="348" y="97"/>
                        <a:pt x="347" y="95"/>
                      </a:cubicBezTo>
                      <a:cubicBezTo>
                        <a:pt x="347" y="94"/>
                        <a:pt x="347" y="94"/>
                        <a:pt x="346" y="92"/>
                      </a:cubicBezTo>
                      <a:cubicBezTo>
                        <a:pt x="346" y="92"/>
                        <a:pt x="346" y="92"/>
                        <a:pt x="337" y="69"/>
                      </a:cubicBezTo>
                      <a:cubicBezTo>
                        <a:pt x="337" y="69"/>
                        <a:pt x="337" y="69"/>
                        <a:pt x="1496" y="69"/>
                      </a:cubicBezTo>
                      <a:close/>
                      <a:moveTo>
                        <a:pt x="1264" y="386"/>
                      </a:moveTo>
                      <a:cubicBezTo>
                        <a:pt x="1264" y="386"/>
                        <a:pt x="1264" y="386"/>
                        <a:pt x="1245" y="413"/>
                      </a:cubicBezTo>
                      <a:cubicBezTo>
                        <a:pt x="1243" y="414"/>
                        <a:pt x="1242" y="416"/>
                        <a:pt x="1241" y="419"/>
                      </a:cubicBezTo>
                      <a:cubicBezTo>
                        <a:pt x="1239" y="423"/>
                        <a:pt x="1235" y="426"/>
                        <a:pt x="1232" y="431"/>
                      </a:cubicBezTo>
                      <a:cubicBezTo>
                        <a:pt x="1184" y="496"/>
                        <a:pt x="996" y="755"/>
                        <a:pt x="948" y="820"/>
                      </a:cubicBezTo>
                      <a:cubicBezTo>
                        <a:pt x="941" y="830"/>
                        <a:pt x="930" y="843"/>
                        <a:pt x="912" y="843"/>
                      </a:cubicBezTo>
                      <a:cubicBezTo>
                        <a:pt x="894" y="843"/>
                        <a:pt x="882" y="830"/>
                        <a:pt x="875" y="820"/>
                      </a:cubicBezTo>
                      <a:cubicBezTo>
                        <a:pt x="828" y="755"/>
                        <a:pt x="781" y="690"/>
                        <a:pt x="733" y="625"/>
                      </a:cubicBezTo>
                      <a:cubicBezTo>
                        <a:pt x="686" y="560"/>
                        <a:pt x="638" y="496"/>
                        <a:pt x="591" y="431"/>
                      </a:cubicBezTo>
                      <a:cubicBezTo>
                        <a:pt x="588" y="426"/>
                        <a:pt x="585" y="423"/>
                        <a:pt x="582" y="419"/>
                      </a:cubicBezTo>
                      <a:cubicBezTo>
                        <a:pt x="581" y="416"/>
                        <a:pt x="580" y="415"/>
                        <a:pt x="579" y="413"/>
                      </a:cubicBezTo>
                      <a:cubicBezTo>
                        <a:pt x="560" y="386"/>
                        <a:pt x="560" y="386"/>
                        <a:pt x="560" y="386"/>
                      </a:cubicBezTo>
                      <a:cubicBezTo>
                        <a:pt x="560" y="386"/>
                        <a:pt x="560" y="386"/>
                        <a:pt x="1264" y="386"/>
                      </a:cubicBezTo>
                      <a:close/>
                      <a:moveTo>
                        <a:pt x="438" y="839"/>
                      </a:moveTo>
                      <a:cubicBezTo>
                        <a:pt x="327" y="686"/>
                        <a:pt x="211" y="529"/>
                        <a:pt x="97" y="373"/>
                      </a:cubicBezTo>
                      <a:cubicBezTo>
                        <a:pt x="85" y="357"/>
                        <a:pt x="85" y="342"/>
                        <a:pt x="97" y="325"/>
                      </a:cubicBezTo>
                      <a:cubicBezTo>
                        <a:pt x="130" y="278"/>
                        <a:pt x="164" y="229"/>
                        <a:pt x="196" y="183"/>
                      </a:cubicBezTo>
                      <a:cubicBezTo>
                        <a:pt x="207" y="166"/>
                        <a:pt x="218" y="151"/>
                        <a:pt x="229" y="135"/>
                      </a:cubicBezTo>
                      <a:cubicBezTo>
                        <a:pt x="231" y="131"/>
                        <a:pt x="234" y="128"/>
                        <a:pt x="237" y="123"/>
                      </a:cubicBezTo>
                      <a:cubicBezTo>
                        <a:pt x="256" y="98"/>
                        <a:pt x="256" y="98"/>
                        <a:pt x="256" y="98"/>
                      </a:cubicBezTo>
                      <a:cubicBezTo>
                        <a:pt x="256" y="98"/>
                        <a:pt x="256" y="98"/>
                        <a:pt x="272" y="118"/>
                      </a:cubicBezTo>
                      <a:cubicBezTo>
                        <a:pt x="365" y="247"/>
                        <a:pt x="459" y="375"/>
                        <a:pt x="553" y="502"/>
                      </a:cubicBezTo>
                      <a:cubicBezTo>
                        <a:pt x="633" y="612"/>
                        <a:pt x="808" y="851"/>
                        <a:pt x="808" y="851"/>
                      </a:cubicBezTo>
                      <a:cubicBezTo>
                        <a:pt x="808" y="851"/>
                        <a:pt x="808" y="851"/>
                        <a:pt x="783" y="857"/>
                      </a:cubicBezTo>
                      <a:cubicBezTo>
                        <a:pt x="694" y="879"/>
                        <a:pt x="623" y="917"/>
                        <a:pt x="562" y="971"/>
                      </a:cubicBezTo>
                      <a:cubicBezTo>
                        <a:pt x="562" y="971"/>
                        <a:pt x="562" y="971"/>
                        <a:pt x="547" y="984"/>
                      </a:cubicBezTo>
                      <a:cubicBezTo>
                        <a:pt x="547" y="984"/>
                        <a:pt x="547" y="984"/>
                        <a:pt x="534" y="969"/>
                      </a:cubicBezTo>
                      <a:cubicBezTo>
                        <a:pt x="534" y="969"/>
                        <a:pt x="534" y="969"/>
                        <a:pt x="531" y="964"/>
                      </a:cubicBezTo>
                      <a:cubicBezTo>
                        <a:pt x="528" y="961"/>
                        <a:pt x="526" y="958"/>
                        <a:pt x="522" y="954"/>
                      </a:cubicBezTo>
                      <a:cubicBezTo>
                        <a:pt x="522" y="954"/>
                        <a:pt x="522" y="954"/>
                        <a:pt x="438" y="839"/>
                      </a:cubicBezTo>
                      <a:close/>
                      <a:moveTo>
                        <a:pt x="1368" y="1351"/>
                      </a:moveTo>
                      <a:cubicBezTo>
                        <a:pt x="1368" y="1592"/>
                        <a:pt x="1162" y="1790"/>
                        <a:pt x="912" y="1790"/>
                      </a:cubicBezTo>
                      <a:cubicBezTo>
                        <a:pt x="912" y="1790"/>
                        <a:pt x="912" y="1790"/>
                        <a:pt x="910" y="1790"/>
                      </a:cubicBezTo>
                      <a:cubicBezTo>
                        <a:pt x="659" y="1788"/>
                        <a:pt x="455" y="1591"/>
                        <a:pt x="456" y="1349"/>
                      </a:cubicBezTo>
                      <a:cubicBezTo>
                        <a:pt x="457" y="1107"/>
                        <a:pt x="661" y="911"/>
                        <a:pt x="912" y="911"/>
                      </a:cubicBezTo>
                      <a:cubicBezTo>
                        <a:pt x="913" y="911"/>
                        <a:pt x="913" y="911"/>
                        <a:pt x="913" y="911"/>
                      </a:cubicBezTo>
                      <a:cubicBezTo>
                        <a:pt x="1164" y="911"/>
                        <a:pt x="1368" y="1109"/>
                        <a:pt x="1368" y="1351"/>
                      </a:cubicBezTo>
                      <a:close/>
                      <a:moveTo>
                        <a:pt x="1735" y="357"/>
                      </a:moveTo>
                      <a:cubicBezTo>
                        <a:pt x="1633" y="499"/>
                        <a:pt x="1529" y="640"/>
                        <a:pt x="1425" y="782"/>
                      </a:cubicBezTo>
                      <a:cubicBezTo>
                        <a:pt x="1425" y="782"/>
                        <a:pt x="1425" y="782"/>
                        <a:pt x="1278" y="982"/>
                      </a:cubicBezTo>
                      <a:cubicBezTo>
                        <a:pt x="1278" y="982"/>
                        <a:pt x="1278" y="982"/>
                        <a:pt x="1263" y="970"/>
                      </a:cubicBezTo>
                      <a:cubicBezTo>
                        <a:pt x="1194" y="913"/>
                        <a:pt x="1122" y="876"/>
                        <a:pt x="1040" y="855"/>
                      </a:cubicBezTo>
                      <a:cubicBezTo>
                        <a:pt x="1040" y="855"/>
                        <a:pt x="1040" y="855"/>
                        <a:pt x="1015" y="848"/>
                      </a:cubicBezTo>
                      <a:cubicBezTo>
                        <a:pt x="1015" y="848"/>
                        <a:pt x="1015" y="848"/>
                        <a:pt x="1030" y="828"/>
                      </a:cubicBezTo>
                      <a:cubicBezTo>
                        <a:pt x="1170" y="637"/>
                        <a:pt x="1309" y="446"/>
                        <a:pt x="1449" y="256"/>
                      </a:cubicBezTo>
                      <a:cubicBezTo>
                        <a:pt x="1569" y="95"/>
                        <a:pt x="1569" y="95"/>
                        <a:pt x="1569" y="95"/>
                      </a:cubicBezTo>
                      <a:cubicBezTo>
                        <a:pt x="1569" y="95"/>
                        <a:pt x="1569" y="95"/>
                        <a:pt x="1583" y="116"/>
                      </a:cubicBezTo>
                      <a:cubicBezTo>
                        <a:pt x="1635" y="192"/>
                        <a:pt x="1686" y="263"/>
                        <a:pt x="1736" y="337"/>
                      </a:cubicBezTo>
                      <a:cubicBezTo>
                        <a:pt x="1736" y="337"/>
                        <a:pt x="1736" y="337"/>
                        <a:pt x="1743" y="347"/>
                      </a:cubicBezTo>
                      <a:cubicBezTo>
                        <a:pt x="1743" y="347"/>
                        <a:pt x="1743" y="347"/>
                        <a:pt x="1735" y="3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67" name="Freeform 12">
                  <a:extLst>
                    <a:ext uri="{FF2B5EF4-FFF2-40B4-BE49-F238E27FC236}">
                      <a16:creationId xmlns:a16="http://schemas.microsoft.com/office/drawing/2014/main" id="{C80AEC76-7E93-47CE-87AA-6CBCC6AA1A5A}"/>
                    </a:ext>
                  </a:extLst>
                </p:cNvPr>
                <p:cNvSpPr>
                  <a:spLocks noEditPoints="1"/>
                </p:cNvSpPr>
                <p:nvPr/>
              </p:nvSpPr>
              <p:spPr bwMode="auto">
                <a:xfrm>
                  <a:off x="5815013" y="3460750"/>
                  <a:ext cx="560388" cy="534988"/>
                </a:xfrm>
                <a:custGeom>
                  <a:avLst/>
                  <a:gdLst>
                    <a:gd name="T0" fmla="*/ 393 w 784"/>
                    <a:gd name="T1" fmla="*/ 0 h 751"/>
                    <a:gd name="T2" fmla="*/ 392 w 784"/>
                    <a:gd name="T3" fmla="*/ 0 h 751"/>
                    <a:gd name="T4" fmla="*/ 0 w 784"/>
                    <a:gd name="T5" fmla="*/ 374 h 751"/>
                    <a:gd name="T6" fmla="*/ 113 w 784"/>
                    <a:gd name="T7" fmla="*/ 639 h 751"/>
                    <a:gd name="T8" fmla="*/ 390 w 784"/>
                    <a:gd name="T9" fmla="*/ 751 h 751"/>
                    <a:gd name="T10" fmla="*/ 392 w 784"/>
                    <a:gd name="T11" fmla="*/ 751 h 751"/>
                    <a:gd name="T12" fmla="*/ 669 w 784"/>
                    <a:gd name="T13" fmla="*/ 640 h 751"/>
                    <a:gd name="T14" fmla="*/ 784 w 784"/>
                    <a:gd name="T15" fmla="*/ 376 h 751"/>
                    <a:gd name="T16" fmla="*/ 393 w 784"/>
                    <a:gd name="T17" fmla="*/ 0 h 751"/>
                    <a:gd name="T18" fmla="*/ 632 w 784"/>
                    <a:gd name="T19" fmla="*/ 320 h 751"/>
                    <a:gd name="T20" fmla="*/ 496 w 784"/>
                    <a:gd name="T21" fmla="*/ 419 h 751"/>
                    <a:gd name="T22" fmla="*/ 494 w 784"/>
                    <a:gd name="T23" fmla="*/ 427 h 751"/>
                    <a:gd name="T24" fmla="*/ 554 w 784"/>
                    <a:gd name="T25" fmla="*/ 603 h 751"/>
                    <a:gd name="T26" fmla="*/ 556 w 784"/>
                    <a:gd name="T27" fmla="*/ 610 h 751"/>
                    <a:gd name="T28" fmla="*/ 512 w 784"/>
                    <a:gd name="T29" fmla="*/ 577 h 751"/>
                    <a:gd name="T30" fmla="*/ 398 w 784"/>
                    <a:gd name="T31" fmla="*/ 495 h 751"/>
                    <a:gd name="T32" fmla="*/ 389 w 784"/>
                    <a:gd name="T33" fmla="*/ 495 h 751"/>
                    <a:gd name="T34" fmla="*/ 236 w 784"/>
                    <a:gd name="T35" fmla="*/ 606 h 751"/>
                    <a:gd name="T36" fmla="*/ 232 w 784"/>
                    <a:gd name="T37" fmla="*/ 609 h 751"/>
                    <a:gd name="T38" fmla="*/ 234 w 784"/>
                    <a:gd name="T39" fmla="*/ 602 h 751"/>
                    <a:gd name="T40" fmla="*/ 295 w 784"/>
                    <a:gd name="T41" fmla="*/ 427 h 751"/>
                    <a:gd name="T42" fmla="*/ 291 w 784"/>
                    <a:gd name="T43" fmla="*/ 419 h 751"/>
                    <a:gd name="T44" fmla="*/ 156 w 784"/>
                    <a:gd name="T45" fmla="*/ 320 h 751"/>
                    <a:gd name="T46" fmla="*/ 151 w 784"/>
                    <a:gd name="T47" fmla="*/ 316 h 751"/>
                    <a:gd name="T48" fmla="*/ 157 w 784"/>
                    <a:gd name="T49" fmla="*/ 316 h 751"/>
                    <a:gd name="T50" fmla="*/ 327 w 784"/>
                    <a:gd name="T51" fmla="*/ 316 h 751"/>
                    <a:gd name="T52" fmla="*/ 335 w 784"/>
                    <a:gd name="T53" fmla="*/ 311 h 751"/>
                    <a:gd name="T54" fmla="*/ 391 w 784"/>
                    <a:gd name="T55" fmla="*/ 146 h 751"/>
                    <a:gd name="T56" fmla="*/ 395 w 784"/>
                    <a:gd name="T57" fmla="*/ 141 h 751"/>
                    <a:gd name="T58" fmla="*/ 455 w 784"/>
                    <a:gd name="T59" fmla="*/ 316 h 751"/>
                    <a:gd name="T60" fmla="*/ 637 w 784"/>
                    <a:gd name="T61" fmla="*/ 316 h 751"/>
                    <a:gd name="T62" fmla="*/ 632 w 784"/>
                    <a:gd name="T63" fmla="*/ 32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4" h="751">
                      <a:moveTo>
                        <a:pt x="393" y="0"/>
                      </a:moveTo>
                      <a:cubicBezTo>
                        <a:pt x="392" y="0"/>
                        <a:pt x="392" y="0"/>
                        <a:pt x="392" y="0"/>
                      </a:cubicBezTo>
                      <a:cubicBezTo>
                        <a:pt x="177" y="0"/>
                        <a:pt x="1" y="168"/>
                        <a:pt x="0" y="374"/>
                      </a:cubicBezTo>
                      <a:cubicBezTo>
                        <a:pt x="0" y="474"/>
                        <a:pt x="40" y="568"/>
                        <a:pt x="113" y="639"/>
                      </a:cubicBezTo>
                      <a:cubicBezTo>
                        <a:pt x="187" y="710"/>
                        <a:pt x="285" y="750"/>
                        <a:pt x="390" y="751"/>
                      </a:cubicBezTo>
                      <a:cubicBezTo>
                        <a:pt x="392" y="751"/>
                        <a:pt x="392" y="751"/>
                        <a:pt x="392" y="751"/>
                      </a:cubicBezTo>
                      <a:cubicBezTo>
                        <a:pt x="496" y="751"/>
                        <a:pt x="595" y="711"/>
                        <a:pt x="669" y="640"/>
                      </a:cubicBezTo>
                      <a:cubicBezTo>
                        <a:pt x="743" y="569"/>
                        <a:pt x="784" y="475"/>
                        <a:pt x="784" y="376"/>
                      </a:cubicBezTo>
                      <a:cubicBezTo>
                        <a:pt x="784" y="169"/>
                        <a:pt x="608" y="0"/>
                        <a:pt x="393" y="0"/>
                      </a:cubicBezTo>
                      <a:close/>
                      <a:moveTo>
                        <a:pt x="632" y="320"/>
                      </a:moveTo>
                      <a:cubicBezTo>
                        <a:pt x="586" y="353"/>
                        <a:pt x="541" y="386"/>
                        <a:pt x="496" y="419"/>
                      </a:cubicBezTo>
                      <a:cubicBezTo>
                        <a:pt x="492" y="421"/>
                        <a:pt x="491" y="423"/>
                        <a:pt x="494" y="427"/>
                      </a:cubicBezTo>
                      <a:cubicBezTo>
                        <a:pt x="514" y="486"/>
                        <a:pt x="534" y="544"/>
                        <a:pt x="554" y="603"/>
                      </a:cubicBezTo>
                      <a:cubicBezTo>
                        <a:pt x="555" y="605"/>
                        <a:pt x="555" y="607"/>
                        <a:pt x="556" y="610"/>
                      </a:cubicBezTo>
                      <a:cubicBezTo>
                        <a:pt x="540" y="598"/>
                        <a:pt x="525" y="588"/>
                        <a:pt x="512" y="577"/>
                      </a:cubicBezTo>
                      <a:cubicBezTo>
                        <a:pt x="473" y="550"/>
                        <a:pt x="436" y="523"/>
                        <a:pt x="398" y="495"/>
                      </a:cubicBezTo>
                      <a:cubicBezTo>
                        <a:pt x="395" y="493"/>
                        <a:pt x="392" y="493"/>
                        <a:pt x="389" y="495"/>
                      </a:cubicBezTo>
                      <a:cubicBezTo>
                        <a:pt x="338" y="532"/>
                        <a:pt x="287" y="570"/>
                        <a:pt x="236" y="606"/>
                      </a:cubicBezTo>
                      <a:cubicBezTo>
                        <a:pt x="235" y="607"/>
                        <a:pt x="234" y="608"/>
                        <a:pt x="232" y="609"/>
                      </a:cubicBezTo>
                      <a:cubicBezTo>
                        <a:pt x="232" y="607"/>
                        <a:pt x="233" y="605"/>
                        <a:pt x="234" y="602"/>
                      </a:cubicBezTo>
                      <a:cubicBezTo>
                        <a:pt x="254" y="544"/>
                        <a:pt x="274" y="486"/>
                        <a:pt x="295" y="427"/>
                      </a:cubicBezTo>
                      <a:cubicBezTo>
                        <a:pt x="296" y="423"/>
                        <a:pt x="296" y="421"/>
                        <a:pt x="291" y="419"/>
                      </a:cubicBezTo>
                      <a:cubicBezTo>
                        <a:pt x="247" y="386"/>
                        <a:pt x="201" y="353"/>
                        <a:pt x="156" y="320"/>
                      </a:cubicBezTo>
                      <a:cubicBezTo>
                        <a:pt x="154" y="319"/>
                        <a:pt x="153" y="318"/>
                        <a:pt x="151" y="316"/>
                      </a:cubicBezTo>
                      <a:cubicBezTo>
                        <a:pt x="153" y="316"/>
                        <a:pt x="155" y="316"/>
                        <a:pt x="157" y="316"/>
                      </a:cubicBezTo>
                      <a:cubicBezTo>
                        <a:pt x="214" y="316"/>
                        <a:pt x="270" y="316"/>
                        <a:pt x="327" y="316"/>
                      </a:cubicBezTo>
                      <a:cubicBezTo>
                        <a:pt x="331" y="316"/>
                        <a:pt x="333" y="315"/>
                        <a:pt x="335" y="311"/>
                      </a:cubicBezTo>
                      <a:cubicBezTo>
                        <a:pt x="353" y="255"/>
                        <a:pt x="372" y="201"/>
                        <a:pt x="391" y="146"/>
                      </a:cubicBezTo>
                      <a:cubicBezTo>
                        <a:pt x="392" y="145"/>
                        <a:pt x="392" y="143"/>
                        <a:pt x="395" y="141"/>
                      </a:cubicBezTo>
                      <a:cubicBezTo>
                        <a:pt x="415" y="199"/>
                        <a:pt x="435" y="257"/>
                        <a:pt x="455" y="316"/>
                      </a:cubicBezTo>
                      <a:cubicBezTo>
                        <a:pt x="516" y="316"/>
                        <a:pt x="575" y="316"/>
                        <a:pt x="637" y="316"/>
                      </a:cubicBezTo>
                      <a:cubicBezTo>
                        <a:pt x="635" y="318"/>
                        <a:pt x="633" y="319"/>
                        <a:pt x="632" y="32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grpSp>
      <p:grpSp>
        <p:nvGrpSpPr>
          <p:cNvPr id="75" name="Group 74">
            <a:extLst>
              <a:ext uri="{FF2B5EF4-FFF2-40B4-BE49-F238E27FC236}">
                <a16:creationId xmlns:a16="http://schemas.microsoft.com/office/drawing/2014/main" id="{8B775CF8-5BA0-4D1F-9611-0B4B96FA901E}"/>
              </a:ext>
            </a:extLst>
          </p:cNvPr>
          <p:cNvGrpSpPr/>
          <p:nvPr/>
        </p:nvGrpSpPr>
        <p:grpSpPr>
          <a:xfrm>
            <a:off x="7085953" y="1322549"/>
            <a:ext cx="829098" cy="829098"/>
            <a:chOff x="8746951" y="990000"/>
            <a:chExt cx="1105464" cy="1105464"/>
          </a:xfrm>
        </p:grpSpPr>
        <p:sp>
          <p:nvSpPr>
            <p:cNvPr id="74" name="Oval 73">
              <a:extLst>
                <a:ext uri="{FF2B5EF4-FFF2-40B4-BE49-F238E27FC236}">
                  <a16:creationId xmlns:a16="http://schemas.microsoft.com/office/drawing/2014/main" id="{2DB1A4F1-7174-4989-921C-C4D8F48774B1}"/>
                </a:ext>
              </a:extLst>
            </p:cNvPr>
            <p:cNvSpPr>
              <a:spLocks noChangeAspect="1"/>
            </p:cNvSpPr>
            <p:nvPr/>
          </p:nvSpPr>
          <p:spPr>
            <a:xfrm>
              <a:off x="8746951" y="990000"/>
              <a:ext cx="1105464" cy="1105464"/>
            </a:xfrm>
            <a:prstGeom prst="ellipse">
              <a:avLst/>
            </a:prstGeom>
            <a:solidFill>
              <a:srgbClr val="FFFFFF"/>
            </a:solidFill>
            <a:ln w="38100" cap="rnd">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lstStyle/>
            <a:p>
              <a:pPr algn="ctr"/>
              <a:endParaRPr lang="en-US" sz="900">
                <a:solidFill>
                  <a:schemeClr val="tx1"/>
                </a:solidFill>
              </a:endParaRPr>
            </a:p>
          </p:txBody>
        </p:sp>
        <p:grpSp>
          <p:nvGrpSpPr>
            <p:cNvPr id="68" name="bcgIcons_Shield">
              <a:extLst>
                <a:ext uri="{FF2B5EF4-FFF2-40B4-BE49-F238E27FC236}">
                  <a16:creationId xmlns:a16="http://schemas.microsoft.com/office/drawing/2014/main" id="{65CBA05C-EE1D-4E3F-B1F6-5E2834FC6685}"/>
                </a:ext>
              </a:extLst>
            </p:cNvPr>
            <p:cNvGrpSpPr>
              <a:grpSpLocks noChangeAspect="1"/>
            </p:cNvGrpSpPr>
            <p:nvPr/>
          </p:nvGrpSpPr>
          <p:grpSpPr bwMode="auto">
            <a:xfrm>
              <a:off x="8842907" y="1093698"/>
              <a:ext cx="913552" cy="914400"/>
              <a:chOff x="1682" y="0"/>
              <a:chExt cx="4316" cy="4320"/>
            </a:xfrm>
          </p:grpSpPr>
          <p:sp>
            <p:nvSpPr>
              <p:cNvPr id="69" name="AutoShape 34">
                <a:extLst>
                  <a:ext uri="{FF2B5EF4-FFF2-40B4-BE49-F238E27FC236}">
                    <a16:creationId xmlns:a16="http://schemas.microsoft.com/office/drawing/2014/main" id="{355500E7-B5B5-40D8-A303-03BAD209795F}"/>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70" name="Freeform 36">
                <a:extLst>
                  <a:ext uri="{FF2B5EF4-FFF2-40B4-BE49-F238E27FC236}">
                    <a16:creationId xmlns:a16="http://schemas.microsoft.com/office/drawing/2014/main" id="{753261B1-7F2A-4C8A-8AB2-5930AD176558}"/>
                  </a:ext>
                </a:extLst>
              </p:cNvPr>
              <p:cNvSpPr>
                <a:spLocks noEditPoints="1"/>
              </p:cNvSpPr>
              <p:nvPr/>
            </p:nvSpPr>
            <p:spPr bwMode="auto">
              <a:xfrm>
                <a:off x="2400" y="484"/>
                <a:ext cx="2884" cy="3352"/>
              </a:xfrm>
              <a:custGeom>
                <a:avLst/>
                <a:gdLst>
                  <a:gd name="T0" fmla="*/ 770 w 1540"/>
                  <a:gd name="T1" fmla="*/ 1788 h 1788"/>
                  <a:gd name="T2" fmla="*/ 761 w 1540"/>
                  <a:gd name="T3" fmla="*/ 1786 h 1788"/>
                  <a:gd name="T4" fmla="*/ 316 w 1540"/>
                  <a:gd name="T5" fmla="*/ 1416 h 1788"/>
                  <a:gd name="T6" fmla="*/ 91 w 1540"/>
                  <a:gd name="T7" fmla="*/ 922 h 1788"/>
                  <a:gd name="T8" fmla="*/ 1 w 1540"/>
                  <a:gd name="T9" fmla="*/ 304 h 1788"/>
                  <a:gd name="T10" fmla="*/ 23 w 1540"/>
                  <a:gd name="T11" fmla="*/ 282 h 1788"/>
                  <a:gd name="T12" fmla="*/ 220 w 1540"/>
                  <a:gd name="T13" fmla="*/ 181 h 1788"/>
                  <a:gd name="T14" fmla="*/ 252 w 1540"/>
                  <a:gd name="T15" fmla="*/ 82 h 1788"/>
                  <a:gd name="T16" fmla="*/ 268 w 1540"/>
                  <a:gd name="T17" fmla="*/ 62 h 1788"/>
                  <a:gd name="T18" fmla="*/ 770 w 1540"/>
                  <a:gd name="T19" fmla="*/ 0 h 1788"/>
                  <a:gd name="T20" fmla="*/ 1272 w 1540"/>
                  <a:gd name="T21" fmla="*/ 62 h 1788"/>
                  <a:gd name="T22" fmla="*/ 1288 w 1540"/>
                  <a:gd name="T23" fmla="*/ 82 h 1788"/>
                  <a:gd name="T24" fmla="*/ 1517 w 1540"/>
                  <a:gd name="T25" fmla="*/ 282 h 1788"/>
                  <a:gd name="T26" fmla="*/ 1539 w 1540"/>
                  <a:gd name="T27" fmla="*/ 304 h 1788"/>
                  <a:gd name="T28" fmla="*/ 1449 w 1540"/>
                  <a:gd name="T29" fmla="*/ 922 h 1788"/>
                  <a:gd name="T30" fmla="*/ 1224 w 1540"/>
                  <a:gd name="T31" fmla="*/ 1416 h 1788"/>
                  <a:gd name="T32" fmla="*/ 779 w 1540"/>
                  <a:gd name="T33" fmla="*/ 1786 h 1788"/>
                  <a:gd name="T34" fmla="*/ 770 w 1540"/>
                  <a:gd name="T35" fmla="*/ 1788 h 1788"/>
                  <a:gd name="T36" fmla="*/ 46 w 1540"/>
                  <a:gd name="T37" fmla="*/ 325 h 1788"/>
                  <a:gd name="T38" fmla="*/ 134 w 1540"/>
                  <a:gd name="T39" fmla="*/ 911 h 1788"/>
                  <a:gd name="T40" fmla="*/ 770 w 1540"/>
                  <a:gd name="T41" fmla="*/ 1742 h 1788"/>
                  <a:gd name="T42" fmla="*/ 1406 w 1540"/>
                  <a:gd name="T43" fmla="*/ 911 h 1788"/>
                  <a:gd name="T44" fmla="*/ 1494 w 1540"/>
                  <a:gd name="T45" fmla="*/ 325 h 1788"/>
                  <a:gd name="T46" fmla="*/ 1282 w 1540"/>
                  <a:gd name="T47" fmla="*/ 203 h 1788"/>
                  <a:gd name="T48" fmla="*/ 1246 w 1540"/>
                  <a:gd name="T49" fmla="*/ 100 h 1788"/>
                  <a:gd name="T50" fmla="*/ 770 w 1540"/>
                  <a:gd name="T51" fmla="*/ 44 h 1788"/>
                  <a:gd name="T52" fmla="*/ 770 w 1540"/>
                  <a:gd name="T53" fmla="*/ 44 h 1788"/>
                  <a:gd name="T54" fmla="*/ 294 w 1540"/>
                  <a:gd name="T55" fmla="*/ 100 h 1788"/>
                  <a:gd name="T56" fmla="*/ 258 w 1540"/>
                  <a:gd name="T57" fmla="*/ 203 h 1788"/>
                  <a:gd name="T58" fmla="*/ 46 w 1540"/>
                  <a:gd name="T59" fmla="*/ 325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40" h="1788">
                    <a:moveTo>
                      <a:pt x="770" y="1788"/>
                    </a:moveTo>
                    <a:cubicBezTo>
                      <a:pt x="767" y="1788"/>
                      <a:pt x="764" y="1787"/>
                      <a:pt x="761" y="1786"/>
                    </a:cubicBezTo>
                    <a:cubicBezTo>
                      <a:pt x="585" y="1712"/>
                      <a:pt x="435" y="1588"/>
                      <a:pt x="316" y="1416"/>
                    </a:cubicBezTo>
                    <a:cubicBezTo>
                      <a:pt x="221" y="1280"/>
                      <a:pt x="146" y="1114"/>
                      <a:pt x="91" y="922"/>
                    </a:cubicBezTo>
                    <a:cubicBezTo>
                      <a:pt x="0" y="597"/>
                      <a:pt x="1" y="307"/>
                      <a:pt x="1" y="304"/>
                    </a:cubicBezTo>
                    <a:cubicBezTo>
                      <a:pt x="1" y="292"/>
                      <a:pt x="11" y="283"/>
                      <a:pt x="23" y="282"/>
                    </a:cubicBezTo>
                    <a:cubicBezTo>
                      <a:pt x="114" y="280"/>
                      <a:pt x="181" y="246"/>
                      <a:pt x="220" y="181"/>
                    </a:cubicBezTo>
                    <a:cubicBezTo>
                      <a:pt x="249" y="131"/>
                      <a:pt x="252" y="83"/>
                      <a:pt x="252" y="82"/>
                    </a:cubicBezTo>
                    <a:cubicBezTo>
                      <a:pt x="252" y="73"/>
                      <a:pt x="259" y="65"/>
                      <a:pt x="268" y="62"/>
                    </a:cubicBezTo>
                    <a:cubicBezTo>
                      <a:pt x="474" y="0"/>
                      <a:pt x="758" y="0"/>
                      <a:pt x="770" y="0"/>
                    </a:cubicBezTo>
                    <a:cubicBezTo>
                      <a:pt x="782" y="0"/>
                      <a:pt x="1066" y="0"/>
                      <a:pt x="1272" y="62"/>
                    </a:cubicBezTo>
                    <a:cubicBezTo>
                      <a:pt x="1281" y="65"/>
                      <a:pt x="1288" y="73"/>
                      <a:pt x="1288" y="82"/>
                    </a:cubicBezTo>
                    <a:cubicBezTo>
                      <a:pt x="1288" y="90"/>
                      <a:pt x="1301" y="278"/>
                      <a:pt x="1517" y="282"/>
                    </a:cubicBezTo>
                    <a:cubicBezTo>
                      <a:pt x="1529" y="283"/>
                      <a:pt x="1539" y="292"/>
                      <a:pt x="1539" y="304"/>
                    </a:cubicBezTo>
                    <a:cubicBezTo>
                      <a:pt x="1539" y="307"/>
                      <a:pt x="1540" y="597"/>
                      <a:pt x="1449" y="922"/>
                    </a:cubicBezTo>
                    <a:cubicBezTo>
                      <a:pt x="1394" y="1114"/>
                      <a:pt x="1319" y="1280"/>
                      <a:pt x="1224" y="1416"/>
                    </a:cubicBezTo>
                    <a:cubicBezTo>
                      <a:pt x="1105" y="1588"/>
                      <a:pt x="955" y="1712"/>
                      <a:pt x="779" y="1786"/>
                    </a:cubicBezTo>
                    <a:cubicBezTo>
                      <a:pt x="776" y="1787"/>
                      <a:pt x="773" y="1788"/>
                      <a:pt x="770" y="1788"/>
                    </a:cubicBezTo>
                    <a:close/>
                    <a:moveTo>
                      <a:pt x="46" y="325"/>
                    </a:moveTo>
                    <a:cubicBezTo>
                      <a:pt x="47" y="397"/>
                      <a:pt x="58" y="642"/>
                      <a:pt x="134" y="911"/>
                    </a:cubicBezTo>
                    <a:cubicBezTo>
                      <a:pt x="216" y="1201"/>
                      <a:pt x="393" y="1579"/>
                      <a:pt x="770" y="1742"/>
                    </a:cubicBezTo>
                    <a:cubicBezTo>
                      <a:pt x="1147" y="1579"/>
                      <a:pt x="1324" y="1201"/>
                      <a:pt x="1406" y="911"/>
                    </a:cubicBezTo>
                    <a:cubicBezTo>
                      <a:pt x="1482" y="642"/>
                      <a:pt x="1493" y="397"/>
                      <a:pt x="1494" y="325"/>
                    </a:cubicBezTo>
                    <a:cubicBezTo>
                      <a:pt x="1375" y="316"/>
                      <a:pt x="1313" y="255"/>
                      <a:pt x="1282" y="203"/>
                    </a:cubicBezTo>
                    <a:cubicBezTo>
                      <a:pt x="1258" y="162"/>
                      <a:pt x="1249" y="122"/>
                      <a:pt x="1246" y="100"/>
                    </a:cubicBezTo>
                    <a:cubicBezTo>
                      <a:pt x="1048" y="45"/>
                      <a:pt x="776" y="44"/>
                      <a:pt x="770" y="44"/>
                    </a:cubicBezTo>
                    <a:cubicBezTo>
                      <a:pt x="770" y="44"/>
                      <a:pt x="770" y="44"/>
                      <a:pt x="770" y="44"/>
                    </a:cubicBezTo>
                    <a:cubicBezTo>
                      <a:pt x="765" y="44"/>
                      <a:pt x="492" y="45"/>
                      <a:pt x="294" y="100"/>
                    </a:cubicBezTo>
                    <a:cubicBezTo>
                      <a:pt x="291" y="122"/>
                      <a:pt x="282" y="162"/>
                      <a:pt x="258" y="203"/>
                    </a:cubicBezTo>
                    <a:cubicBezTo>
                      <a:pt x="227" y="255"/>
                      <a:pt x="165" y="316"/>
                      <a:pt x="46" y="3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71" name="Freeform 37">
                <a:extLst>
                  <a:ext uri="{FF2B5EF4-FFF2-40B4-BE49-F238E27FC236}">
                    <a16:creationId xmlns:a16="http://schemas.microsoft.com/office/drawing/2014/main" id="{685AA0C0-B9C7-41CC-B9CB-57D0B655FFFC}"/>
                  </a:ext>
                </a:extLst>
              </p:cNvPr>
              <p:cNvSpPr>
                <a:spLocks noEditPoints="1"/>
              </p:cNvSpPr>
              <p:nvPr/>
            </p:nvSpPr>
            <p:spPr bwMode="auto">
              <a:xfrm>
                <a:off x="2570" y="649"/>
                <a:ext cx="2544" cy="3009"/>
              </a:xfrm>
              <a:custGeom>
                <a:avLst/>
                <a:gdLst>
                  <a:gd name="T0" fmla="*/ 1350 w 1358"/>
                  <a:gd name="T1" fmla="*/ 274 h 1605"/>
                  <a:gd name="T2" fmla="*/ 1154 w 1358"/>
                  <a:gd name="T3" fmla="*/ 138 h 1605"/>
                  <a:gd name="T4" fmla="*/ 1118 w 1358"/>
                  <a:gd name="T5" fmla="*/ 53 h 1605"/>
                  <a:gd name="T6" fmla="*/ 1111 w 1358"/>
                  <a:gd name="T7" fmla="*/ 46 h 1605"/>
                  <a:gd name="T8" fmla="*/ 679 w 1358"/>
                  <a:gd name="T9" fmla="*/ 0 h 1605"/>
                  <a:gd name="T10" fmla="*/ 247 w 1358"/>
                  <a:gd name="T11" fmla="*/ 46 h 1605"/>
                  <a:gd name="T12" fmla="*/ 240 w 1358"/>
                  <a:gd name="T13" fmla="*/ 53 h 1605"/>
                  <a:gd name="T14" fmla="*/ 204 w 1358"/>
                  <a:gd name="T15" fmla="*/ 138 h 1605"/>
                  <a:gd name="T16" fmla="*/ 8 w 1358"/>
                  <a:gd name="T17" fmla="*/ 274 h 1605"/>
                  <a:gd name="T18" fmla="*/ 0 w 1358"/>
                  <a:gd name="T19" fmla="*/ 285 h 1605"/>
                  <a:gd name="T20" fmla="*/ 86 w 1358"/>
                  <a:gd name="T21" fmla="*/ 813 h 1605"/>
                  <a:gd name="T22" fmla="*/ 298 w 1358"/>
                  <a:gd name="T23" fmla="*/ 1279 h 1605"/>
                  <a:gd name="T24" fmla="*/ 675 w 1358"/>
                  <a:gd name="T25" fmla="*/ 1604 h 1605"/>
                  <a:gd name="T26" fmla="*/ 683 w 1358"/>
                  <a:gd name="T27" fmla="*/ 1604 h 1605"/>
                  <a:gd name="T28" fmla="*/ 1060 w 1358"/>
                  <a:gd name="T29" fmla="*/ 1279 h 1605"/>
                  <a:gd name="T30" fmla="*/ 1272 w 1358"/>
                  <a:gd name="T31" fmla="*/ 813 h 1605"/>
                  <a:gd name="T32" fmla="*/ 1358 w 1358"/>
                  <a:gd name="T33" fmla="*/ 285 h 1605"/>
                  <a:gd name="T34" fmla="*/ 1350 w 1358"/>
                  <a:gd name="T35" fmla="*/ 274 h 1605"/>
                  <a:gd name="T36" fmla="*/ 943 w 1358"/>
                  <a:gd name="T37" fmla="*/ 641 h 1605"/>
                  <a:gd name="T38" fmla="*/ 823 w 1358"/>
                  <a:gd name="T39" fmla="*/ 757 h 1605"/>
                  <a:gd name="T40" fmla="*/ 820 w 1358"/>
                  <a:gd name="T41" fmla="*/ 767 h 1605"/>
                  <a:gd name="T42" fmla="*/ 847 w 1358"/>
                  <a:gd name="T43" fmla="*/ 932 h 1605"/>
                  <a:gd name="T44" fmla="*/ 829 w 1358"/>
                  <a:gd name="T45" fmla="*/ 943 h 1605"/>
                  <a:gd name="T46" fmla="*/ 684 w 1358"/>
                  <a:gd name="T47" fmla="*/ 865 h 1605"/>
                  <a:gd name="T48" fmla="*/ 673 w 1358"/>
                  <a:gd name="T49" fmla="*/ 864 h 1605"/>
                  <a:gd name="T50" fmla="*/ 525 w 1358"/>
                  <a:gd name="T51" fmla="*/ 940 h 1605"/>
                  <a:gd name="T52" fmla="*/ 508 w 1358"/>
                  <a:gd name="T53" fmla="*/ 928 h 1605"/>
                  <a:gd name="T54" fmla="*/ 538 w 1358"/>
                  <a:gd name="T55" fmla="*/ 764 h 1605"/>
                  <a:gd name="T56" fmla="*/ 534 w 1358"/>
                  <a:gd name="T57" fmla="*/ 754 h 1605"/>
                  <a:gd name="T58" fmla="*/ 417 w 1358"/>
                  <a:gd name="T59" fmla="*/ 636 h 1605"/>
                  <a:gd name="T60" fmla="*/ 424 w 1358"/>
                  <a:gd name="T61" fmla="*/ 616 h 1605"/>
                  <a:gd name="T62" fmla="*/ 588 w 1358"/>
                  <a:gd name="T63" fmla="*/ 594 h 1605"/>
                  <a:gd name="T64" fmla="*/ 597 w 1358"/>
                  <a:gd name="T65" fmla="*/ 587 h 1605"/>
                  <a:gd name="T66" fmla="*/ 672 w 1358"/>
                  <a:gd name="T67" fmla="*/ 439 h 1605"/>
                  <a:gd name="T68" fmla="*/ 693 w 1358"/>
                  <a:gd name="T69" fmla="*/ 439 h 1605"/>
                  <a:gd name="T70" fmla="*/ 765 w 1358"/>
                  <a:gd name="T71" fmla="*/ 589 h 1605"/>
                  <a:gd name="T72" fmla="*/ 773 w 1358"/>
                  <a:gd name="T73" fmla="*/ 596 h 1605"/>
                  <a:gd name="T74" fmla="*/ 937 w 1358"/>
                  <a:gd name="T75" fmla="*/ 621 h 1605"/>
                  <a:gd name="T76" fmla="*/ 943 w 1358"/>
                  <a:gd name="T77" fmla="*/ 641 h 1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8" h="1605">
                    <a:moveTo>
                      <a:pt x="1350" y="274"/>
                    </a:moveTo>
                    <a:cubicBezTo>
                      <a:pt x="1244" y="252"/>
                      <a:pt x="1185" y="191"/>
                      <a:pt x="1154" y="138"/>
                    </a:cubicBezTo>
                    <a:cubicBezTo>
                      <a:pt x="1136" y="107"/>
                      <a:pt x="1125" y="78"/>
                      <a:pt x="1118" y="53"/>
                    </a:cubicBezTo>
                    <a:cubicBezTo>
                      <a:pt x="1118" y="50"/>
                      <a:pt x="1115" y="47"/>
                      <a:pt x="1111" y="46"/>
                    </a:cubicBezTo>
                    <a:cubicBezTo>
                      <a:pt x="923" y="1"/>
                      <a:pt x="682" y="0"/>
                      <a:pt x="679" y="0"/>
                    </a:cubicBezTo>
                    <a:cubicBezTo>
                      <a:pt x="676" y="0"/>
                      <a:pt x="435" y="1"/>
                      <a:pt x="247" y="46"/>
                    </a:cubicBezTo>
                    <a:cubicBezTo>
                      <a:pt x="243" y="47"/>
                      <a:pt x="240" y="50"/>
                      <a:pt x="240" y="53"/>
                    </a:cubicBezTo>
                    <a:cubicBezTo>
                      <a:pt x="233" y="78"/>
                      <a:pt x="222" y="107"/>
                      <a:pt x="204" y="138"/>
                    </a:cubicBezTo>
                    <a:cubicBezTo>
                      <a:pt x="173" y="191"/>
                      <a:pt x="114" y="252"/>
                      <a:pt x="8" y="274"/>
                    </a:cubicBezTo>
                    <a:cubicBezTo>
                      <a:pt x="3" y="275"/>
                      <a:pt x="0" y="280"/>
                      <a:pt x="0" y="285"/>
                    </a:cubicBezTo>
                    <a:cubicBezTo>
                      <a:pt x="5" y="386"/>
                      <a:pt x="23" y="592"/>
                      <a:pt x="86" y="813"/>
                    </a:cubicBezTo>
                    <a:cubicBezTo>
                      <a:pt x="138" y="995"/>
                      <a:pt x="209" y="1151"/>
                      <a:pt x="298" y="1279"/>
                    </a:cubicBezTo>
                    <a:cubicBezTo>
                      <a:pt x="400" y="1426"/>
                      <a:pt x="527" y="1535"/>
                      <a:pt x="675" y="1604"/>
                    </a:cubicBezTo>
                    <a:cubicBezTo>
                      <a:pt x="677" y="1605"/>
                      <a:pt x="681" y="1605"/>
                      <a:pt x="683" y="1604"/>
                    </a:cubicBezTo>
                    <a:cubicBezTo>
                      <a:pt x="831" y="1535"/>
                      <a:pt x="958" y="1426"/>
                      <a:pt x="1060" y="1279"/>
                    </a:cubicBezTo>
                    <a:cubicBezTo>
                      <a:pt x="1149" y="1151"/>
                      <a:pt x="1220" y="995"/>
                      <a:pt x="1272" y="813"/>
                    </a:cubicBezTo>
                    <a:cubicBezTo>
                      <a:pt x="1335" y="592"/>
                      <a:pt x="1353" y="386"/>
                      <a:pt x="1358" y="285"/>
                    </a:cubicBezTo>
                    <a:cubicBezTo>
                      <a:pt x="1358" y="280"/>
                      <a:pt x="1355" y="275"/>
                      <a:pt x="1350" y="274"/>
                    </a:cubicBezTo>
                    <a:close/>
                    <a:moveTo>
                      <a:pt x="943" y="641"/>
                    </a:moveTo>
                    <a:cubicBezTo>
                      <a:pt x="823" y="757"/>
                      <a:pt x="823" y="757"/>
                      <a:pt x="823" y="757"/>
                    </a:cubicBezTo>
                    <a:cubicBezTo>
                      <a:pt x="821" y="759"/>
                      <a:pt x="819" y="763"/>
                      <a:pt x="820" y="767"/>
                    </a:cubicBezTo>
                    <a:cubicBezTo>
                      <a:pt x="847" y="932"/>
                      <a:pt x="847" y="932"/>
                      <a:pt x="847" y="932"/>
                    </a:cubicBezTo>
                    <a:cubicBezTo>
                      <a:pt x="848" y="941"/>
                      <a:pt x="838" y="948"/>
                      <a:pt x="829" y="943"/>
                    </a:cubicBezTo>
                    <a:cubicBezTo>
                      <a:pt x="684" y="865"/>
                      <a:pt x="684" y="865"/>
                      <a:pt x="684" y="865"/>
                    </a:cubicBezTo>
                    <a:cubicBezTo>
                      <a:pt x="680" y="863"/>
                      <a:pt x="676" y="863"/>
                      <a:pt x="673" y="864"/>
                    </a:cubicBezTo>
                    <a:cubicBezTo>
                      <a:pt x="525" y="940"/>
                      <a:pt x="525" y="940"/>
                      <a:pt x="525" y="940"/>
                    </a:cubicBezTo>
                    <a:cubicBezTo>
                      <a:pt x="517" y="945"/>
                      <a:pt x="506" y="937"/>
                      <a:pt x="508" y="928"/>
                    </a:cubicBezTo>
                    <a:cubicBezTo>
                      <a:pt x="538" y="764"/>
                      <a:pt x="538" y="764"/>
                      <a:pt x="538" y="764"/>
                    </a:cubicBezTo>
                    <a:cubicBezTo>
                      <a:pt x="538" y="760"/>
                      <a:pt x="538" y="756"/>
                      <a:pt x="534" y="754"/>
                    </a:cubicBezTo>
                    <a:cubicBezTo>
                      <a:pt x="417" y="636"/>
                      <a:pt x="417" y="636"/>
                      <a:pt x="417" y="636"/>
                    </a:cubicBezTo>
                    <a:cubicBezTo>
                      <a:pt x="410" y="629"/>
                      <a:pt x="414" y="617"/>
                      <a:pt x="424" y="616"/>
                    </a:cubicBezTo>
                    <a:cubicBezTo>
                      <a:pt x="588" y="594"/>
                      <a:pt x="588" y="594"/>
                      <a:pt x="588" y="594"/>
                    </a:cubicBezTo>
                    <a:cubicBezTo>
                      <a:pt x="591" y="594"/>
                      <a:pt x="595" y="591"/>
                      <a:pt x="597" y="587"/>
                    </a:cubicBezTo>
                    <a:cubicBezTo>
                      <a:pt x="672" y="439"/>
                      <a:pt x="672" y="439"/>
                      <a:pt x="672" y="439"/>
                    </a:cubicBezTo>
                    <a:cubicBezTo>
                      <a:pt x="676" y="430"/>
                      <a:pt x="688" y="430"/>
                      <a:pt x="693" y="439"/>
                    </a:cubicBezTo>
                    <a:cubicBezTo>
                      <a:pt x="765" y="589"/>
                      <a:pt x="765" y="589"/>
                      <a:pt x="765" y="589"/>
                    </a:cubicBezTo>
                    <a:cubicBezTo>
                      <a:pt x="766" y="593"/>
                      <a:pt x="769" y="595"/>
                      <a:pt x="773" y="596"/>
                    </a:cubicBezTo>
                    <a:cubicBezTo>
                      <a:pt x="937" y="621"/>
                      <a:pt x="937" y="621"/>
                      <a:pt x="937" y="621"/>
                    </a:cubicBezTo>
                    <a:cubicBezTo>
                      <a:pt x="946" y="623"/>
                      <a:pt x="950" y="635"/>
                      <a:pt x="943" y="64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spTree>
    <p:extLst>
      <p:ext uri="{BB962C8B-B14F-4D97-AF65-F5344CB8AC3E}">
        <p14:creationId xmlns:p14="http://schemas.microsoft.com/office/powerpoint/2010/main" val="10241680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06FAC8B-B3AF-4EF6-AC76-146C2416D92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5" name="Object 4" hidden="1">
                        <a:extLst>
                          <a:ext uri="{FF2B5EF4-FFF2-40B4-BE49-F238E27FC236}">
                            <a16:creationId xmlns:a16="http://schemas.microsoft.com/office/drawing/2014/main" id="{E06FAC8B-B3AF-4EF6-AC76-146C2416D92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1A8FF03-F8D8-4CDB-A245-08225892EC57}"/>
              </a:ext>
            </a:extLst>
          </p:cNvPr>
          <p:cNvSpPr>
            <a:spLocks noGrp="1"/>
          </p:cNvSpPr>
          <p:nvPr>
            <p:ph type="title"/>
          </p:nvPr>
        </p:nvSpPr>
        <p:spPr/>
        <p:txBody>
          <a:bodyPr vert="horz"/>
          <a:lstStyle/>
          <a:p>
            <a:r>
              <a:rPr lang="en-US"/>
              <a:t>Balancing Speed &amp; Quality</a:t>
            </a:r>
          </a:p>
        </p:txBody>
      </p:sp>
      <p:sp>
        <p:nvSpPr>
          <p:cNvPr id="10" name="Rectangle 9">
            <a:extLst>
              <a:ext uri="{FF2B5EF4-FFF2-40B4-BE49-F238E27FC236}">
                <a16:creationId xmlns:a16="http://schemas.microsoft.com/office/drawing/2014/main" id="{51E3E9E1-46C9-4CD7-BD90-74AF1CE1ED49}"/>
              </a:ext>
            </a:extLst>
          </p:cNvPr>
          <p:cNvSpPr/>
          <p:nvPr/>
        </p:nvSpPr>
        <p:spPr>
          <a:xfrm>
            <a:off x="3261632" y="4563835"/>
            <a:ext cx="2620736" cy="204107"/>
          </a:xfrm>
          <a:prstGeom prst="rect">
            <a:avLst/>
          </a:prstGeom>
          <a:solidFill>
            <a:srgbClr val="29BA74"/>
          </a:solidFill>
          <a:ln w="952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sp>
        <p:nvSpPr>
          <p:cNvPr id="9" name="Isosceles Triangle 8">
            <a:extLst>
              <a:ext uri="{FF2B5EF4-FFF2-40B4-BE49-F238E27FC236}">
                <a16:creationId xmlns:a16="http://schemas.microsoft.com/office/drawing/2014/main" id="{E422669D-5B58-40BA-B824-A74285EDCF54}"/>
              </a:ext>
            </a:extLst>
          </p:cNvPr>
          <p:cNvSpPr/>
          <p:nvPr/>
        </p:nvSpPr>
        <p:spPr>
          <a:xfrm>
            <a:off x="4196443" y="1338943"/>
            <a:ext cx="751115" cy="3257550"/>
          </a:xfrm>
          <a:prstGeom prst="triangle">
            <a:avLst/>
          </a:prstGeom>
          <a:solidFill>
            <a:srgbClr val="29BA74"/>
          </a:solidFill>
          <a:ln w="952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sp>
        <p:nvSpPr>
          <p:cNvPr id="11" name="Rectangle 10">
            <a:extLst>
              <a:ext uri="{FF2B5EF4-FFF2-40B4-BE49-F238E27FC236}">
                <a16:creationId xmlns:a16="http://schemas.microsoft.com/office/drawing/2014/main" id="{BEAD9E06-35B8-4BE9-9835-36C8E7B0073E}"/>
              </a:ext>
            </a:extLst>
          </p:cNvPr>
          <p:cNvSpPr/>
          <p:nvPr/>
        </p:nvSpPr>
        <p:spPr>
          <a:xfrm rot="336136">
            <a:off x="2571750" y="2036990"/>
            <a:ext cx="4000500" cy="89807"/>
          </a:xfrm>
          <a:prstGeom prst="rect">
            <a:avLst/>
          </a:prstGeom>
          <a:solidFill>
            <a:schemeClr val="accent2">
              <a:lumMod val="50000"/>
            </a:schemeClr>
          </a:solidFill>
          <a:ln w="952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sp>
        <p:nvSpPr>
          <p:cNvPr id="12" name="Oval 11">
            <a:extLst>
              <a:ext uri="{FF2B5EF4-FFF2-40B4-BE49-F238E27FC236}">
                <a16:creationId xmlns:a16="http://schemas.microsoft.com/office/drawing/2014/main" id="{B420A1AB-A167-4FAA-B004-BC7CCD67E6CC}"/>
              </a:ext>
            </a:extLst>
          </p:cNvPr>
          <p:cNvSpPr/>
          <p:nvPr/>
        </p:nvSpPr>
        <p:spPr>
          <a:xfrm>
            <a:off x="4408715" y="1918607"/>
            <a:ext cx="326571" cy="326571"/>
          </a:xfrm>
          <a:prstGeom prst="ellipse">
            <a:avLst/>
          </a:prstGeom>
          <a:solidFill>
            <a:schemeClr val="accent2">
              <a:lumMod val="50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grpSp>
        <p:nvGrpSpPr>
          <p:cNvPr id="17" name="Group 16">
            <a:extLst>
              <a:ext uri="{FF2B5EF4-FFF2-40B4-BE49-F238E27FC236}">
                <a16:creationId xmlns:a16="http://schemas.microsoft.com/office/drawing/2014/main" id="{010A14A2-23F1-4BF5-BAED-3872294D6F8B}"/>
              </a:ext>
            </a:extLst>
          </p:cNvPr>
          <p:cNvGrpSpPr/>
          <p:nvPr/>
        </p:nvGrpSpPr>
        <p:grpSpPr>
          <a:xfrm>
            <a:off x="1941059" y="1944227"/>
            <a:ext cx="1432832" cy="1366629"/>
            <a:chOff x="2480672" y="2515498"/>
            <a:chExt cx="1910443" cy="1822172"/>
          </a:xfrm>
        </p:grpSpPr>
        <p:cxnSp>
          <p:nvCxnSpPr>
            <p:cNvPr id="14" name="Straight Connector 13">
              <a:extLst>
                <a:ext uri="{FF2B5EF4-FFF2-40B4-BE49-F238E27FC236}">
                  <a16:creationId xmlns:a16="http://schemas.microsoft.com/office/drawing/2014/main" id="{8A3E6E4D-8522-4179-BF2F-5E82C662161E}"/>
                </a:ext>
              </a:extLst>
            </p:cNvPr>
            <p:cNvCxnSpPr>
              <a:stCxn id="11" idx="1"/>
            </p:cNvCxnSpPr>
            <p:nvPr/>
          </p:nvCxnSpPr>
          <p:spPr>
            <a:xfrm flipH="1">
              <a:off x="2775857" y="2515499"/>
              <a:ext cx="665882" cy="1686387"/>
            </a:xfrm>
            <a:prstGeom prst="line">
              <a:avLst/>
            </a:prstGeom>
            <a:ln w="38100" cap="rnd">
              <a:solidFill>
                <a:schemeClr val="accent2">
                  <a:lumMod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A78D71-47AB-4431-8324-26DCFC6B3614}"/>
                </a:ext>
              </a:extLst>
            </p:cNvPr>
            <p:cNvCxnSpPr>
              <a:cxnSpLocks/>
            </p:cNvCxnSpPr>
            <p:nvPr/>
          </p:nvCxnSpPr>
          <p:spPr>
            <a:xfrm>
              <a:off x="3435894" y="2515498"/>
              <a:ext cx="665882" cy="1686387"/>
            </a:xfrm>
            <a:prstGeom prst="line">
              <a:avLst/>
            </a:prstGeom>
            <a:ln w="38100" cap="rnd">
              <a:solidFill>
                <a:schemeClr val="accent2">
                  <a:lumMod val="5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19DDBB8-8670-4EF0-9066-AD313DB2F0F0}"/>
                </a:ext>
              </a:extLst>
            </p:cNvPr>
            <p:cNvSpPr/>
            <p:nvPr/>
          </p:nvSpPr>
          <p:spPr>
            <a:xfrm>
              <a:off x="2480672" y="4217927"/>
              <a:ext cx="1910443" cy="119743"/>
            </a:xfrm>
            <a:prstGeom prst="rect">
              <a:avLst/>
            </a:prstGeom>
            <a:solidFill>
              <a:srgbClr val="29BA74"/>
            </a:solidFill>
            <a:ln w="952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grpSp>
      <p:grpSp>
        <p:nvGrpSpPr>
          <p:cNvPr id="18" name="Group 17">
            <a:extLst>
              <a:ext uri="{FF2B5EF4-FFF2-40B4-BE49-F238E27FC236}">
                <a16:creationId xmlns:a16="http://schemas.microsoft.com/office/drawing/2014/main" id="{2590D9CE-2A61-49D7-A2E4-45A133998E34}"/>
              </a:ext>
            </a:extLst>
          </p:cNvPr>
          <p:cNvGrpSpPr/>
          <p:nvPr/>
        </p:nvGrpSpPr>
        <p:grpSpPr>
          <a:xfrm>
            <a:off x="5765725" y="2321852"/>
            <a:ext cx="1432832" cy="1366629"/>
            <a:chOff x="2480672" y="2515498"/>
            <a:chExt cx="1910443" cy="1822172"/>
          </a:xfrm>
        </p:grpSpPr>
        <p:cxnSp>
          <p:nvCxnSpPr>
            <p:cNvPr id="19" name="Straight Connector 18">
              <a:extLst>
                <a:ext uri="{FF2B5EF4-FFF2-40B4-BE49-F238E27FC236}">
                  <a16:creationId xmlns:a16="http://schemas.microsoft.com/office/drawing/2014/main" id="{9D38D3F8-B6EE-4D53-AEA3-7CDA564E44BC}"/>
                </a:ext>
              </a:extLst>
            </p:cNvPr>
            <p:cNvCxnSpPr/>
            <p:nvPr/>
          </p:nvCxnSpPr>
          <p:spPr>
            <a:xfrm flipH="1">
              <a:off x="2775857" y="2515499"/>
              <a:ext cx="665882" cy="1686387"/>
            </a:xfrm>
            <a:prstGeom prst="line">
              <a:avLst/>
            </a:prstGeom>
            <a:ln w="38100" cap="rnd">
              <a:solidFill>
                <a:schemeClr val="accent2">
                  <a:lumMod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C1ED0D6-71C1-46AE-8671-153513FF44BF}"/>
                </a:ext>
              </a:extLst>
            </p:cNvPr>
            <p:cNvCxnSpPr>
              <a:cxnSpLocks/>
            </p:cNvCxnSpPr>
            <p:nvPr/>
          </p:nvCxnSpPr>
          <p:spPr>
            <a:xfrm>
              <a:off x="3435894" y="2515498"/>
              <a:ext cx="665882" cy="1686387"/>
            </a:xfrm>
            <a:prstGeom prst="line">
              <a:avLst/>
            </a:prstGeom>
            <a:ln w="38100" cap="rnd">
              <a:solidFill>
                <a:schemeClr val="accent2">
                  <a:lumMod val="5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FC2E4F4-10BB-40AC-B05A-1E595B25BB4B}"/>
                </a:ext>
              </a:extLst>
            </p:cNvPr>
            <p:cNvSpPr/>
            <p:nvPr/>
          </p:nvSpPr>
          <p:spPr>
            <a:xfrm>
              <a:off x="2480672" y="4217927"/>
              <a:ext cx="1910443" cy="119743"/>
            </a:xfrm>
            <a:prstGeom prst="rect">
              <a:avLst/>
            </a:prstGeom>
            <a:solidFill>
              <a:srgbClr val="29BA74"/>
            </a:solidFill>
            <a:ln w="952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grpSp>
      <p:sp>
        <p:nvSpPr>
          <p:cNvPr id="3" name="TextBox 2">
            <a:extLst>
              <a:ext uri="{FF2B5EF4-FFF2-40B4-BE49-F238E27FC236}">
                <a16:creationId xmlns:a16="http://schemas.microsoft.com/office/drawing/2014/main" id="{E8A4EC68-F348-4A94-AAF4-C798AAA99D4D}"/>
              </a:ext>
            </a:extLst>
          </p:cNvPr>
          <p:cNvSpPr txBox="1"/>
          <p:nvPr/>
        </p:nvSpPr>
        <p:spPr>
          <a:xfrm>
            <a:off x="485605" y="3685705"/>
            <a:ext cx="2943546" cy="50327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a:solidFill>
                  <a:srgbClr val="575757"/>
                </a:solidFill>
              </a:rPr>
              <a:t>We want to move quickly to maintain a competitive advantage &amp; increase profitability</a:t>
            </a:r>
          </a:p>
        </p:txBody>
      </p:sp>
      <p:sp>
        <p:nvSpPr>
          <p:cNvPr id="34" name="TextBox 33">
            <a:extLst>
              <a:ext uri="{FF2B5EF4-FFF2-40B4-BE49-F238E27FC236}">
                <a16:creationId xmlns:a16="http://schemas.microsoft.com/office/drawing/2014/main" id="{1DCAB570-DC73-468A-B595-A7376135C7BA}"/>
              </a:ext>
            </a:extLst>
          </p:cNvPr>
          <p:cNvSpPr txBox="1"/>
          <p:nvPr/>
        </p:nvSpPr>
        <p:spPr>
          <a:xfrm>
            <a:off x="5616263" y="3874518"/>
            <a:ext cx="2943546" cy="50327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a:solidFill>
                  <a:srgbClr val="575757"/>
                </a:solidFill>
              </a:rPr>
              <a:t>We want to move safely to ensure we minimize rework cost &amp; prevent monetary &amp; reputational damage</a:t>
            </a:r>
          </a:p>
        </p:txBody>
      </p:sp>
      <p:sp>
        <p:nvSpPr>
          <p:cNvPr id="33" name="Rectangle: Rounded Corners 32">
            <a:extLst>
              <a:ext uri="{FF2B5EF4-FFF2-40B4-BE49-F238E27FC236}">
                <a16:creationId xmlns:a16="http://schemas.microsoft.com/office/drawing/2014/main" id="{2ECF556C-A771-4D8C-9FA4-160F4004CC65}"/>
              </a:ext>
            </a:extLst>
          </p:cNvPr>
          <p:cNvSpPr/>
          <p:nvPr/>
        </p:nvSpPr>
        <p:spPr>
          <a:xfrm>
            <a:off x="6024941" y="2479375"/>
            <a:ext cx="914400" cy="353174"/>
          </a:xfrm>
          <a:prstGeom prst="roundRect">
            <a:avLst/>
          </a:prstGeom>
          <a:solidFill>
            <a:schemeClr val="accent4">
              <a:lumMod val="75000"/>
            </a:schemeClr>
          </a:solidFill>
          <a:ln w="952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a:solidFill>
                  <a:srgbClr val="FFFFFF"/>
                </a:solidFill>
              </a:rPr>
              <a:t>Regulatory Compliance</a:t>
            </a:r>
          </a:p>
        </p:txBody>
      </p:sp>
      <p:sp>
        <p:nvSpPr>
          <p:cNvPr id="24" name="Rectangle: Rounded Corners 23">
            <a:extLst>
              <a:ext uri="{FF2B5EF4-FFF2-40B4-BE49-F238E27FC236}">
                <a16:creationId xmlns:a16="http://schemas.microsoft.com/office/drawing/2014/main" id="{0FB184BB-26BF-40B5-8234-D8FEAAC04157}"/>
              </a:ext>
            </a:extLst>
          </p:cNvPr>
          <p:cNvSpPr/>
          <p:nvPr/>
        </p:nvSpPr>
        <p:spPr>
          <a:xfrm>
            <a:off x="6029326" y="2850215"/>
            <a:ext cx="914400" cy="353174"/>
          </a:xfrm>
          <a:prstGeom prst="roundRect">
            <a:avLst/>
          </a:prstGeom>
          <a:solidFill>
            <a:schemeClr val="accent4">
              <a:lumMod val="75000"/>
            </a:schemeClr>
          </a:solidFill>
          <a:ln w="952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a:solidFill>
                  <a:srgbClr val="FFFFFF"/>
                </a:solidFill>
              </a:rPr>
              <a:t>Security</a:t>
            </a:r>
          </a:p>
        </p:txBody>
      </p:sp>
      <p:sp>
        <p:nvSpPr>
          <p:cNvPr id="26" name="Rectangle: Rounded Corners 25">
            <a:extLst>
              <a:ext uri="{FF2B5EF4-FFF2-40B4-BE49-F238E27FC236}">
                <a16:creationId xmlns:a16="http://schemas.microsoft.com/office/drawing/2014/main" id="{4947CD1E-14D8-410B-99AD-83A555CE9946}"/>
              </a:ext>
            </a:extLst>
          </p:cNvPr>
          <p:cNvSpPr/>
          <p:nvPr/>
        </p:nvSpPr>
        <p:spPr>
          <a:xfrm>
            <a:off x="6024941" y="3224428"/>
            <a:ext cx="914400" cy="353174"/>
          </a:xfrm>
          <a:prstGeom prst="roundRect">
            <a:avLst/>
          </a:prstGeom>
          <a:solidFill>
            <a:schemeClr val="accent4">
              <a:lumMod val="75000"/>
            </a:schemeClr>
          </a:solidFill>
          <a:ln w="952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a:solidFill>
                  <a:srgbClr val="FFFFFF"/>
                </a:solidFill>
              </a:rPr>
              <a:t>Quality</a:t>
            </a:r>
          </a:p>
        </p:txBody>
      </p:sp>
      <p:sp>
        <p:nvSpPr>
          <p:cNvPr id="25" name="Rectangle: Rounded Corners 24">
            <a:extLst>
              <a:ext uri="{FF2B5EF4-FFF2-40B4-BE49-F238E27FC236}">
                <a16:creationId xmlns:a16="http://schemas.microsoft.com/office/drawing/2014/main" id="{85C83D74-3F43-482A-BC99-B9AAD20758A1}"/>
              </a:ext>
            </a:extLst>
          </p:cNvPr>
          <p:cNvSpPr/>
          <p:nvPr/>
        </p:nvSpPr>
        <p:spPr>
          <a:xfrm>
            <a:off x="2200274" y="2476401"/>
            <a:ext cx="914400" cy="353174"/>
          </a:xfrm>
          <a:prstGeom prst="roundRect">
            <a:avLst/>
          </a:prstGeom>
          <a:solidFill>
            <a:schemeClr val="accent4">
              <a:lumMod val="75000"/>
            </a:schemeClr>
          </a:solidFill>
          <a:ln w="952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a:solidFill>
                  <a:srgbClr val="FFFFFF"/>
                </a:solidFill>
              </a:rPr>
              <a:t>Speed</a:t>
            </a:r>
          </a:p>
        </p:txBody>
      </p:sp>
      <p:sp>
        <p:nvSpPr>
          <p:cNvPr id="29" name="Rectangle: Rounded Corners 28">
            <a:extLst>
              <a:ext uri="{FF2B5EF4-FFF2-40B4-BE49-F238E27FC236}">
                <a16:creationId xmlns:a16="http://schemas.microsoft.com/office/drawing/2014/main" id="{9F4B3973-0318-4EFC-99B7-1C668CAF4871}"/>
              </a:ext>
            </a:extLst>
          </p:cNvPr>
          <p:cNvSpPr/>
          <p:nvPr/>
        </p:nvSpPr>
        <p:spPr>
          <a:xfrm>
            <a:off x="2207838" y="2842709"/>
            <a:ext cx="914400" cy="353174"/>
          </a:xfrm>
          <a:prstGeom prst="roundRect">
            <a:avLst/>
          </a:prstGeom>
          <a:solidFill>
            <a:schemeClr val="accent4">
              <a:lumMod val="75000"/>
            </a:schemeClr>
          </a:solidFill>
          <a:ln w="952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a:solidFill>
                  <a:srgbClr val="FFFFFF"/>
                </a:solidFill>
              </a:rPr>
              <a:t>Business Agility</a:t>
            </a:r>
          </a:p>
        </p:txBody>
      </p:sp>
    </p:spTree>
    <p:extLst>
      <p:ext uri="{BB962C8B-B14F-4D97-AF65-F5344CB8AC3E}">
        <p14:creationId xmlns:p14="http://schemas.microsoft.com/office/powerpoint/2010/main" val="41134607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67CAD72-6A50-4C08-96D0-18E169E5DC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5" name="Object 4" hidden="1">
                        <a:extLst>
                          <a:ext uri="{FF2B5EF4-FFF2-40B4-BE49-F238E27FC236}">
                            <a16:creationId xmlns:a16="http://schemas.microsoft.com/office/drawing/2014/main" id="{B67CAD72-6A50-4C08-96D0-18E169E5DC2B}"/>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1A8FF03-F8D8-4CDB-A245-08225892EC57}"/>
              </a:ext>
            </a:extLst>
          </p:cNvPr>
          <p:cNvSpPr>
            <a:spLocks noGrp="1"/>
          </p:cNvSpPr>
          <p:nvPr>
            <p:ph type="title"/>
          </p:nvPr>
        </p:nvSpPr>
        <p:spPr/>
        <p:txBody>
          <a:bodyPr vert="horz"/>
          <a:lstStyle/>
          <a:p>
            <a:r>
              <a:rPr lang="en-US" sz="2400"/>
              <a:t>Slow, wholly-manual implementations are no longer sufficient</a:t>
            </a:r>
            <a:br>
              <a:rPr lang="en-US" sz="2400"/>
            </a:br>
            <a:br>
              <a:rPr lang="en-US" sz="2400"/>
            </a:br>
            <a:r>
              <a:rPr lang="en-US" sz="2400"/>
              <a:t>To maintain our “edge”, we need to be able to </a:t>
            </a:r>
            <a:r>
              <a:rPr lang="en-US" sz="2400" b="1">
                <a:solidFill>
                  <a:schemeClr val="accent3"/>
                </a:solidFill>
              </a:rPr>
              <a:t>move at the “speed of business”</a:t>
            </a:r>
          </a:p>
        </p:txBody>
      </p:sp>
      <p:pic>
        <p:nvPicPr>
          <p:cNvPr id="6" name="Picture 5">
            <a:extLst>
              <a:ext uri="{FF2B5EF4-FFF2-40B4-BE49-F238E27FC236}">
                <a16:creationId xmlns:a16="http://schemas.microsoft.com/office/drawing/2014/main" id="{DE3B7E1C-CB47-418C-8EDA-C7D9A2853FEB}"/>
              </a:ext>
            </a:extLst>
          </p:cNvPr>
          <p:cNvPicPr>
            <a:picLocks noChangeAspect="1"/>
          </p:cNvPicPr>
          <p:nvPr/>
        </p:nvPicPr>
        <p:blipFill>
          <a:blip r:embed="rId6"/>
          <a:stretch>
            <a:fillRect/>
          </a:stretch>
        </p:blipFill>
        <p:spPr>
          <a:xfrm>
            <a:off x="5428642" y="269290"/>
            <a:ext cx="2115158" cy="1403004"/>
          </a:xfrm>
          <a:prstGeom prst="rect">
            <a:avLst/>
          </a:prstGeom>
        </p:spPr>
      </p:pic>
      <p:sp>
        <p:nvSpPr>
          <p:cNvPr id="7" name="Rectangle 6">
            <a:extLst>
              <a:ext uri="{FF2B5EF4-FFF2-40B4-BE49-F238E27FC236}">
                <a16:creationId xmlns:a16="http://schemas.microsoft.com/office/drawing/2014/main" id="{79D6C805-923E-4215-8C7C-DA16929A37B2}"/>
              </a:ext>
            </a:extLst>
          </p:cNvPr>
          <p:cNvSpPr/>
          <p:nvPr/>
        </p:nvSpPr>
        <p:spPr>
          <a:xfrm>
            <a:off x="5405975" y="676187"/>
            <a:ext cx="688455" cy="450411"/>
          </a:xfrm>
          <a:prstGeom prst="rect">
            <a:avLst/>
          </a:prstGeom>
          <a:noFill/>
          <a:ln w="38100" cap="rnd" cmpd="sng" algn="ctr">
            <a:solidFill>
              <a:srgbClr val="E71C57"/>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sp>
        <p:nvSpPr>
          <p:cNvPr id="27" name="Shape 85">
            <a:extLst>
              <a:ext uri="{FF2B5EF4-FFF2-40B4-BE49-F238E27FC236}">
                <a16:creationId xmlns:a16="http://schemas.microsoft.com/office/drawing/2014/main" id="{291AF1AF-D88A-4140-BE26-404D042F9D77}"/>
              </a:ext>
            </a:extLst>
          </p:cNvPr>
          <p:cNvSpPr txBox="1">
            <a:spLocks/>
          </p:cNvSpPr>
          <p:nvPr/>
        </p:nvSpPr>
        <p:spPr>
          <a:xfrm>
            <a:off x="4379331" y="1901964"/>
            <a:ext cx="4213781" cy="490078"/>
          </a:xfrm>
          <a:prstGeom prst="rect">
            <a:avLst/>
          </a:prstGeom>
          <a:noFill/>
          <a:ln>
            <a:noFill/>
          </a:ln>
        </p:spPr>
        <p:txBody>
          <a:bodyPr spcFirstLastPara="1" wrap="square" lIns="67500" tIns="35100" rIns="68569" bIns="34275"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5438" lvl="2" indent="0">
              <a:lnSpc>
                <a:spcPct val="100000"/>
              </a:lnSpc>
              <a:spcBef>
                <a:spcPts val="450"/>
              </a:spcBef>
              <a:buSzPct val="100000"/>
              <a:buNone/>
              <a:defRPr sz="1800"/>
            </a:pPr>
            <a:r>
              <a:rPr lang="en-US" sz="1350">
                <a:solidFill>
                  <a:schemeClr val="tx1"/>
                </a:solidFill>
                <a:latin typeface="+mj-lt"/>
              </a:rPr>
              <a:t>Computers can run many operations at scale - repeatedly, quickly, &amp; at the “push of a button":</a:t>
            </a:r>
          </a:p>
        </p:txBody>
      </p:sp>
      <p:sp>
        <p:nvSpPr>
          <p:cNvPr id="8" name="TextBox 7">
            <a:extLst>
              <a:ext uri="{FF2B5EF4-FFF2-40B4-BE49-F238E27FC236}">
                <a16:creationId xmlns:a16="http://schemas.microsoft.com/office/drawing/2014/main" id="{EBD29733-1B78-4BCB-9B2B-A315F144B587}"/>
              </a:ext>
            </a:extLst>
          </p:cNvPr>
          <p:cNvSpPr txBox="1"/>
          <p:nvPr/>
        </p:nvSpPr>
        <p:spPr>
          <a:xfrm>
            <a:off x="5115278" y="2751458"/>
            <a:ext cx="3422547" cy="55399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spAutoFit/>
          </a:bodyPr>
          <a:lstStyle/>
          <a:p>
            <a:pPr marL="75438" lvl="2">
              <a:buSzPct val="100000"/>
              <a:defRPr sz="1800"/>
            </a:pPr>
            <a:r>
              <a:rPr lang="en-US" sz="1200" b="1">
                <a:solidFill>
                  <a:schemeClr val="tx1"/>
                </a:solidFill>
                <a:latin typeface="+mj-lt"/>
              </a:rPr>
              <a:t>Reuse of predefined &amp; previously-vetted frameworks &amp; libraries </a:t>
            </a:r>
            <a:r>
              <a:rPr lang="en-US" sz="1200">
                <a:solidFill>
                  <a:schemeClr val="tx1"/>
                </a:solidFill>
                <a:latin typeface="+mj-lt"/>
              </a:rPr>
              <a:t>where possible to provide a “head start”</a:t>
            </a:r>
          </a:p>
        </p:txBody>
      </p:sp>
      <p:sp>
        <p:nvSpPr>
          <p:cNvPr id="9" name="TextBox 8">
            <a:extLst>
              <a:ext uri="{FF2B5EF4-FFF2-40B4-BE49-F238E27FC236}">
                <a16:creationId xmlns:a16="http://schemas.microsoft.com/office/drawing/2014/main" id="{900189B4-A7C7-45C5-B910-E7138C444B53}"/>
              </a:ext>
            </a:extLst>
          </p:cNvPr>
          <p:cNvSpPr txBox="1"/>
          <p:nvPr/>
        </p:nvSpPr>
        <p:spPr>
          <a:xfrm>
            <a:off x="5115278" y="3508121"/>
            <a:ext cx="3422547"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spAutoFit/>
          </a:bodyPr>
          <a:lstStyle/>
          <a:p>
            <a:pPr marL="75438" lvl="2">
              <a:buSzPct val="100000"/>
              <a:defRPr sz="1800"/>
            </a:pPr>
            <a:r>
              <a:rPr lang="en-US" sz="1200" b="1">
                <a:solidFill>
                  <a:schemeClr val="tx1"/>
                </a:solidFill>
                <a:latin typeface="+mj-lt"/>
              </a:rPr>
              <a:t>Automation of system deployment, </a:t>
            </a:r>
            <a:r>
              <a:rPr lang="en-US" sz="1200">
                <a:solidFill>
                  <a:schemeClr val="tx1"/>
                </a:solidFill>
                <a:latin typeface="+mj-lt"/>
              </a:rPr>
              <a:t>including operational concerns like scaling &amp; redundancy</a:t>
            </a:r>
          </a:p>
        </p:txBody>
      </p:sp>
      <p:sp>
        <p:nvSpPr>
          <p:cNvPr id="10" name="TextBox 9">
            <a:extLst>
              <a:ext uri="{FF2B5EF4-FFF2-40B4-BE49-F238E27FC236}">
                <a16:creationId xmlns:a16="http://schemas.microsoft.com/office/drawing/2014/main" id="{BB16B847-9516-4BAC-9904-F2D8D69D52AF}"/>
              </a:ext>
            </a:extLst>
          </p:cNvPr>
          <p:cNvSpPr txBox="1"/>
          <p:nvPr/>
        </p:nvSpPr>
        <p:spPr>
          <a:xfrm>
            <a:off x="5115278" y="4080116"/>
            <a:ext cx="3422547" cy="55399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spAutoFit/>
          </a:bodyPr>
          <a:lstStyle/>
          <a:p>
            <a:pPr marL="75438" lvl="2">
              <a:buSzPct val="100000"/>
              <a:defRPr sz="1800"/>
            </a:pPr>
            <a:r>
              <a:rPr lang="en-US" sz="1200" b="1">
                <a:solidFill>
                  <a:schemeClr val="tx1"/>
                </a:solidFill>
                <a:latin typeface="+mj-lt"/>
              </a:rPr>
              <a:t>Automation of the testing of our systems </a:t>
            </a:r>
            <a:r>
              <a:rPr lang="en-US" sz="1200">
                <a:solidFill>
                  <a:schemeClr val="tx1"/>
                </a:solidFill>
                <a:latin typeface="+mj-lt"/>
              </a:rPr>
              <a:t>to enable testing of a multitude of different conditions as quickly as possible</a:t>
            </a:r>
          </a:p>
        </p:txBody>
      </p:sp>
      <p:grpSp>
        <p:nvGrpSpPr>
          <p:cNvPr id="12" name="Group 11">
            <a:extLst>
              <a:ext uri="{FF2B5EF4-FFF2-40B4-BE49-F238E27FC236}">
                <a16:creationId xmlns:a16="http://schemas.microsoft.com/office/drawing/2014/main" id="{3CDDA690-1A5D-4EEF-A4F1-D90EE79495BF}"/>
              </a:ext>
            </a:extLst>
          </p:cNvPr>
          <p:cNvGrpSpPr>
            <a:grpSpLocks noChangeAspect="1"/>
          </p:cNvGrpSpPr>
          <p:nvPr/>
        </p:nvGrpSpPr>
        <p:grpSpPr>
          <a:xfrm>
            <a:off x="4548124" y="2693892"/>
            <a:ext cx="514349" cy="514350"/>
            <a:chOff x="5273802" y="2606040"/>
            <a:chExt cx="1644396" cy="1644398"/>
          </a:xfrm>
        </p:grpSpPr>
        <p:sp>
          <p:nvSpPr>
            <p:cNvPr id="13" name="AutoShape 108">
              <a:extLst>
                <a:ext uri="{FF2B5EF4-FFF2-40B4-BE49-F238E27FC236}">
                  <a16:creationId xmlns:a16="http://schemas.microsoft.com/office/drawing/2014/main" id="{142353AF-BB77-4283-ACF3-F2B6E16DD6F9}"/>
                </a:ext>
              </a:extLst>
            </p:cNvPr>
            <p:cNvSpPr>
              <a:spLocks noChangeAspect="1" noChangeArrowheads="1" noTextEdit="1"/>
            </p:cNvSpPr>
            <p:nvPr/>
          </p:nvSpPr>
          <p:spPr bwMode="auto">
            <a:xfrm>
              <a:off x="5273802" y="2606040"/>
              <a:ext cx="1644396" cy="164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14" name="Group 13">
              <a:extLst>
                <a:ext uri="{FF2B5EF4-FFF2-40B4-BE49-F238E27FC236}">
                  <a16:creationId xmlns:a16="http://schemas.microsoft.com/office/drawing/2014/main" id="{88D71897-71B6-4EDD-9A1C-A7A3F0E86FEE}"/>
                </a:ext>
              </a:extLst>
            </p:cNvPr>
            <p:cNvGrpSpPr/>
            <p:nvPr/>
          </p:nvGrpSpPr>
          <p:grpSpPr>
            <a:xfrm>
              <a:off x="5535126" y="2847904"/>
              <a:ext cx="1138428" cy="1130089"/>
              <a:chOff x="5535126" y="2847904"/>
              <a:chExt cx="1138428" cy="1130089"/>
            </a:xfrm>
          </p:grpSpPr>
          <p:sp>
            <p:nvSpPr>
              <p:cNvPr id="15" name="Freeform 110">
                <a:extLst>
                  <a:ext uri="{FF2B5EF4-FFF2-40B4-BE49-F238E27FC236}">
                    <a16:creationId xmlns:a16="http://schemas.microsoft.com/office/drawing/2014/main" id="{009DF758-5F6A-43E0-B9D6-D1923697C2AD}"/>
                  </a:ext>
                </a:extLst>
              </p:cNvPr>
              <p:cNvSpPr>
                <a:spLocks noEditPoints="1"/>
              </p:cNvSpPr>
              <p:nvPr/>
            </p:nvSpPr>
            <p:spPr bwMode="auto">
              <a:xfrm>
                <a:off x="5596287" y="2985516"/>
                <a:ext cx="913244" cy="251594"/>
              </a:xfrm>
              <a:custGeom>
                <a:avLst/>
                <a:gdLst>
                  <a:gd name="T0" fmla="*/ 491 w 1280"/>
                  <a:gd name="T1" fmla="*/ 122 h 352"/>
                  <a:gd name="T2" fmla="*/ 481 w 1280"/>
                  <a:gd name="T3" fmla="*/ 52 h 352"/>
                  <a:gd name="T4" fmla="*/ 733 w 1280"/>
                  <a:gd name="T5" fmla="*/ 42 h 352"/>
                  <a:gd name="T6" fmla="*/ 743 w 1280"/>
                  <a:gd name="T7" fmla="*/ 112 h 352"/>
                  <a:gd name="T8" fmla="*/ 743 w 1280"/>
                  <a:gd name="T9" fmla="*/ 227 h 352"/>
                  <a:gd name="T10" fmla="*/ 733 w 1280"/>
                  <a:gd name="T11" fmla="*/ 157 h 352"/>
                  <a:gd name="T12" fmla="*/ 481 w 1280"/>
                  <a:gd name="T13" fmla="*/ 167 h 352"/>
                  <a:gd name="T14" fmla="*/ 491 w 1280"/>
                  <a:gd name="T15" fmla="*/ 237 h 352"/>
                  <a:gd name="T16" fmla="*/ 743 w 1280"/>
                  <a:gd name="T17" fmla="*/ 227 h 352"/>
                  <a:gd name="T18" fmla="*/ 743 w 1280"/>
                  <a:gd name="T19" fmla="*/ 282 h 352"/>
                  <a:gd name="T20" fmla="*/ 491 w 1280"/>
                  <a:gd name="T21" fmla="*/ 272 h 352"/>
                  <a:gd name="T22" fmla="*/ 481 w 1280"/>
                  <a:gd name="T23" fmla="*/ 342 h 352"/>
                  <a:gd name="T24" fmla="*/ 733 w 1280"/>
                  <a:gd name="T25" fmla="*/ 352 h 352"/>
                  <a:gd name="T26" fmla="*/ 261 w 1280"/>
                  <a:gd name="T27" fmla="*/ 112 h 352"/>
                  <a:gd name="T28" fmla="*/ 251 w 1280"/>
                  <a:gd name="T29" fmla="*/ 42 h 352"/>
                  <a:gd name="T30" fmla="*/ 0 w 1280"/>
                  <a:gd name="T31" fmla="*/ 52 h 352"/>
                  <a:gd name="T32" fmla="*/ 10 w 1280"/>
                  <a:gd name="T33" fmla="*/ 122 h 352"/>
                  <a:gd name="T34" fmla="*/ 261 w 1280"/>
                  <a:gd name="T35" fmla="*/ 112 h 352"/>
                  <a:gd name="T36" fmla="*/ 261 w 1280"/>
                  <a:gd name="T37" fmla="*/ 167 h 352"/>
                  <a:gd name="T38" fmla="*/ 10 w 1280"/>
                  <a:gd name="T39" fmla="*/ 157 h 352"/>
                  <a:gd name="T40" fmla="*/ 0 w 1280"/>
                  <a:gd name="T41" fmla="*/ 227 h 352"/>
                  <a:gd name="T42" fmla="*/ 251 w 1280"/>
                  <a:gd name="T43" fmla="*/ 237 h 352"/>
                  <a:gd name="T44" fmla="*/ 261 w 1280"/>
                  <a:gd name="T45" fmla="*/ 342 h 352"/>
                  <a:gd name="T46" fmla="*/ 251 w 1280"/>
                  <a:gd name="T47" fmla="*/ 272 h 352"/>
                  <a:gd name="T48" fmla="*/ 0 w 1280"/>
                  <a:gd name="T49" fmla="*/ 282 h 352"/>
                  <a:gd name="T50" fmla="*/ 10 w 1280"/>
                  <a:gd name="T51" fmla="*/ 352 h 352"/>
                  <a:gd name="T52" fmla="*/ 261 w 1280"/>
                  <a:gd name="T53" fmla="*/ 342 h 352"/>
                  <a:gd name="T54" fmla="*/ 1239 w 1280"/>
                  <a:gd name="T55" fmla="*/ 9 h 352"/>
                  <a:gd name="T56" fmla="*/ 988 w 1280"/>
                  <a:gd name="T57" fmla="*/ 35 h 352"/>
                  <a:gd name="T58" fmla="*/ 988 w 1280"/>
                  <a:gd name="T59" fmla="*/ 105 h 352"/>
                  <a:gd name="T60" fmla="*/ 1239 w 1280"/>
                  <a:gd name="T61" fmla="*/ 80 h 352"/>
                  <a:gd name="T62" fmla="*/ 1263 w 1280"/>
                  <a:gd name="T63" fmla="*/ 182 h 352"/>
                  <a:gd name="T64" fmla="*/ 1244 w 1280"/>
                  <a:gd name="T65" fmla="*/ 115 h 352"/>
                  <a:gd name="T66" fmla="*/ 996 w 1280"/>
                  <a:gd name="T67" fmla="*/ 160 h 352"/>
                  <a:gd name="T68" fmla="*/ 1016 w 1280"/>
                  <a:gd name="T69" fmla="*/ 227 h 352"/>
                  <a:gd name="T70" fmla="*/ 1263 w 1280"/>
                  <a:gd name="T71" fmla="*/ 182 h 352"/>
                  <a:gd name="T72" fmla="*/ 1271 w 1280"/>
                  <a:gd name="T73" fmla="*/ 237 h 352"/>
                  <a:gd name="T74" fmla="*/ 1021 w 1280"/>
                  <a:gd name="T75" fmla="*/ 263 h 352"/>
                  <a:gd name="T76" fmla="*/ 1021 w 1280"/>
                  <a:gd name="T77" fmla="*/ 333 h 352"/>
                  <a:gd name="T78" fmla="*/ 1271 w 1280"/>
                  <a:gd name="T79" fmla="*/ 30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0" h="352">
                    <a:moveTo>
                      <a:pt x="733" y="122"/>
                    </a:moveTo>
                    <a:cubicBezTo>
                      <a:pt x="491" y="122"/>
                      <a:pt x="491" y="122"/>
                      <a:pt x="491" y="122"/>
                    </a:cubicBezTo>
                    <a:cubicBezTo>
                      <a:pt x="486" y="122"/>
                      <a:pt x="481" y="117"/>
                      <a:pt x="481" y="112"/>
                    </a:cubicBezTo>
                    <a:cubicBezTo>
                      <a:pt x="481" y="52"/>
                      <a:pt x="481" y="52"/>
                      <a:pt x="481" y="52"/>
                    </a:cubicBezTo>
                    <a:cubicBezTo>
                      <a:pt x="481" y="47"/>
                      <a:pt x="486" y="42"/>
                      <a:pt x="491" y="42"/>
                    </a:cubicBezTo>
                    <a:cubicBezTo>
                      <a:pt x="733" y="42"/>
                      <a:pt x="733" y="42"/>
                      <a:pt x="733" y="42"/>
                    </a:cubicBezTo>
                    <a:cubicBezTo>
                      <a:pt x="738" y="42"/>
                      <a:pt x="743" y="47"/>
                      <a:pt x="743" y="52"/>
                    </a:cubicBezTo>
                    <a:cubicBezTo>
                      <a:pt x="743" y="112"/>
                      <a:pt x="743" y="112"/>
                      <a:pt x="743" y="112"/>
                    </a:cubicBezTo>
                    <a:cubicBezTo>
                      <a:pt x="743" y="117"/>
                      <a:pt x="738" y="122"/>
                      <a:pt x="733" y="122"/>
                    </a:cubicBezTo>
                    <a:close/>
                    <a:moveTo>
                      <a:pt x="743" y="227"/>
                    </a:moveTo>
                    <a:cubicBezTo>
                      <a:pt x="743" y="167"/>
                      <a:pt x="743" y="167"/>
                      <a:pt x="743" y="167"/>
                    </a:cubicBezTo>
                    <a:cubicBezTo>
                      <a:pt x="743" y="162"/>
                      <a:pt x="738" y="157"/>
                      <a:pt x="733" y="157"/>
                    </a:cubicBezTo>
                    <a:cubicBezTo>
                      <a:pt x="491" y="157"/>
                      <a:pt x="491" y="157"/>
                      <a:pt x="491" y="157"/>
                    </a:cubicBezTo>
                    <a:cubicBezTo>
                      <a:pt x="486" y="157"/>
                      <a:pt x="481" y="162"/>
                      <a:pt x="481" y="167"/>
                    </a:cubicBezTo>
                    <a:cubicBezTo>
                      <a:pt x="481" y="227"/>
                      <a:pt x="481" y="227"/>
                      <a:pt x="481" y="227"/>
                    </a:cubicBezTo>
                    <a:cubicBezTo>
                      <a:pt x="481" y="232"/>
                      <a:pt x="486" y="237"/>
                      <a:pt x="491" y="237"/>
                    </a:cubicBezTo>
                    <a:cubicBezTo>
                      <a:pt x="733" y="237"/>
                      <a:pt x="733" y="237"/>
                      <a:pt x="733" y="237"/>
                    </a:cubicBezTo>
                    <a:cubicBezTo>
                      <a:pt x="738" y="237"/>
                      <a:pt x="743" y="232"/>
                      <a:pt x="743" y="227"/>
                    </a:cubicBezTo>
                    <a:close/>
                    <a:moveTo>
                      <a:pt x="743" y="342"/>
                    </a:moveTo>
                    <a:cubicBezTo>
                      <a:pt x="743" y="282"/>
                      <a:pt x="743" y="282"/>
                      <a:pt x="743" y="282"/>
                    </a:cubicBezTo>
                    <a:cubicBezTo>
                      <a:pt x="743" y="277"/>
                      <a:pt x="738" y="272"/>
                      <a:pt x="733" y="272"/>
                    </a:cubicBezTo>
                    <a:cubicBezTo>
                      <a:pt x="491" y="272"/>
                      <a:pt x="491" y="272"/>
                      <a:pt x="491" y="272"/>
                    </a:cubicBezTo>
                    <a:cubicBezTo>
                      <a:pt x="486" y="272"/>
                      <a:pt x="481" y="277"/>
                      <a:pt x="481" y="282"/>
                    </a:cubicBezTo>
                    <a:cubicBezTo>
                      <a:pt x="481" y="342"/>
                      <a:pt x="481" y="342"/>
                      <a:pt x="481" y="342"/>
                    </a:cubicBezTo>
                    <a:cubicBezTo>
                      <a:pt x="481" y="347"/>
                      <a:pt x="486" y="352"/>
                      <a:pt x="491" y="352"/>
                    </a:cubicBezTo>
                    <a:cubicBezTo>
                      <a:pt x="733" y="352"/>
                      <a:pt x="733" y="352"/>
                      <a:pt x="733" y="352"/>
                    </a:cubicBezTo>
                    <a:cubicBezTo>
                      <a:pt x="738" y="352"/>
                      <a:pt x="743" y="347"/>
                      <a:pt x="743" y="342"/>
                    </a:cubicBezTo>
                    <a:close/>
                    <a:moveTo>
                      <a:pt x="261" y="112"/>
                    </a:moveTo>
                    <a:cubicBezTo>
                      <a:pt x="261" y="52"/>
                      <a:pt x="261" y="52"/>
                      <a:pt x="261" y="52"/>
                    </a:cubicBezTo>
                    <a:cubicBezTo>
                      <a:pt x="261" y="47"/>
                      <a:pt x="257" y="42"/>
                      <a:pt x="251" y="42"/>
                    </a:cubicBezTo>
                    <a:cubicBezTo>
                      <a:pt x="10" y="42"/>
                      <a:pt x="10" y="42"/>
                      <a:pt x="10" y="42"/>
                    </a:cubicBezTo>
                    <a:cubicBezTo>
                      <a:pt x="4" y="42"/>
                      <a:pt x="0" y="47"/>
                      <a:pt x="0" y="52"/>
                    </a:cubicBezTo>
                    <a:cubicBezTo>
                      <a:pt x="0" y="112"/>
                      <a:pt x="0" y="112"/>
                      <a:pt x="0" y="112"/>
                    </a:cubicBezTo>
                    <a:cubicBezTo>
                      <a:pt x="0" y="117"/>
                      <a:pt x="4" y="122"/>
                      <a:pt x="10" y="122"/>
                    </a:cubicBezTo>
                    <a:cubicBezTo>
                      <a:pt x="251" y="122"/>
                      <a:pt x="251" y="122"/>
                      <a:pt x="251" y="122"/>
                    </a:cubicBezTo>
                    <a:cubicBezTo>
                      <a:pt x="257" y="122"/>
                      <a:pt x="261" y="117"/>
                      <a:pt x="261" y="112"/>
                    </a:cubicBezTo>
                    <a:close/>
                    <a:moveTo>
                      <a:pt x="261" y="227"/>
                    </a:moveTo>
                    <a:cubicBezTo>
                      <a:pt x="261" y="167"/>
                      <a:pt x="261" y="167"/>
                      <a:pt x="261" y="167"/>
                    </a:cubicBezTo>
                    <a:cubicBezTo>
                      <a:pt x="261" y="162"/>
                      <a:pt x="257" y="157"/>
                      <a:pt x="251" y="157"/>
                    </a:cubicBezTo>
                    <a:cubicBezTo>
                      <a:pt x="10" y="157"/>
                      <a:pt x="10" y="157"/>
                      <a:pt x="10" y="157"/>
                    </a:cubicBezTo>
                    <a:cubicBezTo>
                      <a:pt x="4" y="157"/>
                      <a:pt x="0" y="162"/>
                      <a:pt x="0" y="167"/>
                    </a:cubicBezTo>
                    <a:cubicBezTo>
                      <a:pt x="0" y="227"/>
                      <a:pt x="0" y="227"/>
                      <a:pt x="0" y="227"/>
                    </a:cubicBezTo>
                    <a:cubicBezTo>
                      <a:pt x="0" y="232"/>
                      <a:pt x="4" y="237"/>
                      <a:pt x="10" y="237"/>
                    </a:cubicBezTo>
                    <a:cubicBezTo>
                      <a:pt x="251" y="237"/>
                      <a:pt x="251" y="237"/>
                      <a:pt x="251" y="237"/>
                    </a:cubicBezTo>
                    <a:cubicBezTo>
                      <a:pt x="257" y="237"/>
                      <a:pt x="261" y="232"/>
                      <a:pt x="261" y="227"/>
                    </a:cubicBezTo>
                    <a:close/>
                    <a:moveTo>
                      <a:pt x="261" y="342"/>
                    </a:moveTo>
                    <a:cubicBezTo>
                      <a:pt x="261" y="282"/>
                      <a:pt x="261" y="282"/>
                      <a:pt x="261" y="282"/>
                    </a:cubicBezTo>
                    <a:cubicBezTo>
                      <a:pt x="261" y="277"/>
                      <a:pt x="257" y="272"/>
                      <a:pt x="251" y="272"/>
                    </a:cubicBezTo>
                    <a:cubicBezTo>
                      <a:pt x="10" y="272"/>
                      <a:pt x="10" y="272"/>
                      <a:pt x="10" y="272"/>
                    </a:cubicBezTo>
                    <a:cubicBezTo>
                      <a:pt x="4" y="272"/>
                      <a:pt x="0" y="277"/>
                      <a:pt x="0" y="282"/>
                    </a:cubicBezTo>
                    <a:cubicBezTo>
                      <a:pt x="0" y="342"/>
                      <a:pt x="0" y="342"/>
                      <a:pt x="0" y="342"/>
                    </a:cubicBezTo>
                    <a:cubicBezTo>
                      <a:pt x="0" y="347"/>
                      <a:pt x="4" y="352"/>
                      <a:pt x="10" y="352"/>
                    </a:cubicBezTo>
                    <a:cubicBezTo>
                      <a:pt x="251" y="352"/>
                      <a:pt x="251" y="352"/>
                      <a:pt x="251" y="352"/>
                    </a:cubicBezTo>
                    <a:cubicBezTo>
                      <a:pt x="257" y="352"/>
                      <a:pt x="261" y="347"/>
                      <a:pt x="261" y="342"/>
                    </a:cubicBezTo>
                    <a:close/>
                    <a:moveTo>
                      <a:pt x="1247" y="68"/>
                    </a:moveTo>
                    <a:cubicBezTo>
                      <a:pt x="1239" y="9"/>
                      <a:pt x="1239" y="9"/>
                      <a:pt x="1239" y="9"/>
                    </a:cubicBezTo>
                    <a:cubicBezTo>
                      <a:pt x="1238" y="4"/>
                      <a:pt x="1233" y="0"/>
                      <a:pt x="1228" y="1"/>
                    </a:cubicBezTo>
                    <a:cubicBezTo>
                      <a:pt x="988" y="35"/>
                      <a:pt x="988" y="35"/>
                      <a:pt x="988" y="35"/>
                    </a:cubicBezTo>
                    <a:cubicBezTo>
                      <a:pt x="983" y="36"/>
                      <a:pt x="979" y="41"/>
                      <a:pt x="980" y="46"/>
                    </a:cubicBezTo>
                    <a:cubicBezTo>
                      <a:pt x="988" y="105"/>
                      <a:pt x="988" y="105"/>
                      <a:pt x="988" y="105"/>
                    </a:cubicBezTo>
                    <a:cubicBezTo>
                      <a:pt x="989" y="111"/>
                      <a:pt x="994" y="114"/>
                      <a:pt x="1000" y="114"/>
                    </a:cubicBezTo>
                    <a:cubicBezTo>
                      <a:pt x="1239" y="80"/>
                      <a:pt x="1239" y="80"/>
                      <a:pt x="1239" y="80"/>
                    </a:cubicBezTo>
                    <a:cubicBezTo>
                      <a:pt x="1244" y="79"/>
                      <a:pt x="1248" y="74"/>
                      <a:pt x="1247" y="68"/>
                    </a:cubicBezTo>
                    <a:close/>
                    <a:moveTo>
                      <a:pt x="1263" y="182"/>
                    </a:moveTo>
                    <a:cubicBezTo>
                      <a:pt x="1255" y="123"/>
                      <a:pt x="1255" y="123"/>
                      <a:pt x="1255" y="123"/>
                    </a:cubicBezTo>
                    <a:cubicBezTo>
                      <a:pt x="1254" y="118"/>
                      <a:pt x="1249" y="114"/>
                      <a:pt x="1244" y="115"/>
                    </a:cubicBezTo>
                    <a:cubicBezTo>
                      <a:pt x="1005" y="149"/>
                      <a:pt x="1005" y="149"/>
                      <a:pt x="1005" y="149"/>
                    </a:cubicBezTo>
                    <a:cubicBezTo>
                      <a:pt x="999" y="150"/>
                      <a:pt x="995" y="155"/>
                      <a:pt x="996" y="160"/>
                    </a:cubicBezTo>
                    <a:cubicBezTo>
                      <a:pt x="1004" y="219"/>
                      <a:pt x="1004" y="219"/>
                      <a:pt x="1004" y="219"/>
                    </a:cubicBezTo>
                    <a:cubicBezTo>
                      <a:pt x="1005" y="224"/>
                      <a:pt x="1010" y="228"/>
                      <a:pt x="1016" y="227"/>
                    </a:cubicBezTo>
                    <a:cubicBezTo>
                      <a:pt x="1255" y="193"/>
                      <a:pt x="1255" y="193"/>
                      <a:pt x="1255" y="193"/>
                    </a:cubicBezTo>
                    <a:cubicBezTo>
                      <a:pt x="1260" y="193"/>
                      <a:pt x="1264" y="188"/>
                      <a:pt x="1263" y="182"/>
                    </a:cubicBezTo>
                    <a:close/>
                    <a:moveTo>
                      <a:pt x="1280" y="296"/>
                    </a:moveTo>
                    <a:cubicBezTo>
                      <a:pt x="1271" y="237"/>
                      <a:pt x="1271" y="237"/>
                      <a:pt x="1271" y="237"/>
                    </a:cubicBezTo>
                    <a:cubicBezTo>
                      <a:pt x="1270" y="232"/>
                      <a:pt x="1265" y="228"/>
                      <a:pt x="1260" y="229"/>
                    </a:cubicBezTo>
                    <a:cubicBezTo>
                      <a:pt x="1021" y="263"/>
                      <a:pt x="1021" y="263"/>
                      <a:pt x="1021" y="263"/>
                    </a:cubicBezTo>
                    <a:cubicBezTo>
                      <a:pt x="1015" y="263"/>
                      <a:pt x="1012" y="269"/>
                      <a:pt x="1012" y="274"/>
                    </a:cubicBezTo>
                    <a:cubicBezTo>
                      <a:pt x="1021" y="333"/>
                      <a:pt x="1021" y="333"/>
                      <a:pt x="1021" y="333"/>
                    </a:cubicBezTo>
                    <a:cubicBezTo>
                      <a:pt x="1021" y="338"/>
                      <a:pt x="1027" y="342"/>
                      <a:pt x="1032" y="341"/>
                    </a:cubicBezTo>
                    <a:cubicBezTo>
                      <a:pt x="1271" y="307"/>
                      <a:pt x="1271" y="307"/>
                      <a:pt x="1271" y="307"/>
                    </a:cubicBezTo>
                    <a:cubicBezTo>
                      <a:pt x="1277" y="307"/>
                      <a:pt x="1280" y="301"/>
                      <a:pt x="1280" y="29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6" name="Freeform 111">
                <a:extLst>
                  <a:ext uri="{FF2B5EF4-FFF2-40B4-BE49-F238E27FC236}">
                    <a16:creationId xmlns:a16="http://schemas.microsoft.com/office/drawing/2014/main" id="{B3C30874-FDD7-46C5-AFC0-6EBDE31001C5}"/>
                  </a:ext>
                </a:extLst>
              </p:cNvPr>
              <p:cNvSpPr>
                <a:spLocks noEditPoints="1"/>
              </p:cNvSpPr>
              <p:nvPr/>
            </p:nvSpPr>
            <p:spPr bwMode="auto">
              <a:xfrm>
                <a:off x="5535126" y="2847904"/>
                <a:ext cx="1138428" cy="1130089"/>
              </a:xfrm>
              <a:custGeom>
                <a:avLst/>
                <a:gdLst>
                  <a:gd name="T0" fmla="*/ 96 w 1594"/>
                  <a:gd name="T1" fmla="*/ 1341 h 1583"/>
                  <a:gd name="T2" fmla="*/ 333 w 1594"/>
                  <a:gd name="T3" fmla="*/ 1341 h 1583"/>
                  <a:gd name="T4" fmla="*/ 215 w 1594"/>
                  <a:gd name="T5" fmla="*/ 1266 h 1583"/>
                  <a:gd name="T6" fmla="*/ 215 w 1594"/>
                  <a:gd name="T7" fmla="*/ 1415 h 1583"/>
                  <a:gd name="T8" fmla="*/ 215 w 1594"/>
                  <a:gd name="T9" fmla="*/ 1266 h 1583"/>
                  <a:gd name="T10" fmla="*/ 575 w 1594"/>
                  <a:gd name="T11" fmla="*/ 1353 h 1583"/>
                  <a:gd name="T12" fmla="*/ 812 w 1594"/>
                  <a:gd name="T13" fmla="*/ 1353 h 1583"/>
                  <a:gd name="T14" fmla="*/ 693 w 1594"/>
                  <a:gd name="T15" fmla="*/ 1278 h 1583"/>
                  <a:gd name="T16" fmla="*/ 693 w 1594"/>
                  <a:gd name="T17" fmla="*/ 1427 h 1583"/>
                  <a:gd name="T18" fmla="*/ 693 w 1594"/>
                  <a:gd name="T19" fmla="*/ 1278 h 1583"/>
                  <a:gd name="T20" fmla="*/ 1235 w 1594"/>
                  <a:gd name="T21" fmla="*/ 1333 h 1583"/>
                  <a:gd name="T22" fmla="*/ 1472 w 1594"/>
                  <a:gd name="T23" fmla="*/ 1333 h 1583"/>
                  <a:gd name="T24" fmla="*/ 1353 w 1594"/>
                  <a:gd name="T25" fmla="*/ 1258 h 1583"/>
                  <a:gd name="T26" fmla="*/ 1353 w 1594"/>
                  <a:gd name="T27" fmla="*/ 1407 h 1583"/>
                  <a:gd name="T28" fmla="*/ 1353 w 1594"/>
                  <a:gd name="T29" fmla="*/ 1258 h 1583"/>
                  <a:gd name="T30" fmla="*/ 32 w 1594"/>
                  <a:gd name="T31" fmla="*/ 1583 h 1583"/>
                  <a:gd name="T32" fmla="*/ 0 w 1594"/>
                  <a:gd name="T33" fmla="*/ 71 h 1583"/>
                  <a:gd name="T34" fmla="*/ 397 w 1594"/>
                  <a:gd name="T35" fmla="*/ 39 h 1583"/>
                  <a:gd name="T36" fmla="*/ 429 w 1594"/>
                  <a:gd name="T37" fmla="*/ 1551 h 1583"/>
                  <a:gd name="T38" fmla="*/ 44 w 1594"/>
                  <a:gd name="T39" fmla="*/ 1539 h 1583"/>
                  <a:gd name="T40" fmla="*/ 385 w 1594"/>
                  <a:gd name="T41" fmla="*/ 83 h 1583"/>
                  <a:gd name="T42" fmla="*/ 44 w 1594"/>
                  <a:gd name="T43" fmla="*/ 1539 h 1583"/>
                  <a:gd name="T44" fmla="*/ 511 w 1594"/>
                  <a:gd name="T45" fmla="*/ 1583 h 1583"/>
                  <a:gd name="T46" fmla="*/ 479 w 1594"/>
                  <a:gd name="T47" fmla="*/ 71 h 1583"/>
                  <a:gd name="T48" fmla="*/ 876 w 1594"/>
                  <a:gd name="T49" fmla="*/ 39 h 1583"/>
                  <a:gd name="T50" fmla="*/ 908 w 1594"/>
                  <a:gd name="T51" fmla="*/ 1551 h 1583"/>
                  <a:gd name="T52" fmla="*/ 523 w 1594"/>
                  <a:gd name="T53" fmla="*/ 1539 h 1583"/>
                  <a:gd name="T54" fmla="*/ 864 w 1594"/>
                  <a:gd name="T55" fmla="*/ 83 h 1583"/>
                  <a:gd name="T56" fmla="*/ 523 w 1594"/>
                  <a:gd name="T57" fmla="*/ 1539 h 1583"/>
                  <a:gd name="T58" fmla="*/ 1166 w 1594"/>
                  <a:gd name="T59" fmla="*/ 1556 h 1583"/>
                  <a:gd name="T60" fmla="*/ 985 w 1594"/>
                  <a:gd name="T61" fmla="*/ 54 h 1583"/>
                  <a:gd name="T62" fmla="*/ 1383 w 1594"/>
                  <a:gd name="T63" fmla="*/ 30 h 1583"/>
                  <a:gd name="T64" fmla="*/ 1564 w 1594"/>
                  <a:gd name="T65" fmla="*/ 1531 h 1583"/>
                  <a:gd name="T66" fmla="*/ 1564 w 1594"/>
                  <a:gd name="T67" fmla="*/ 1531 h 1583"/>
                  <a:gd name="T68" fmla="*/ 1198 w 1594"/>
                  <a:gd name="T69" fmla="*/ 1583 h 1583"/>
                  <a:gd name="T70" fmla="*/ 1208 w 1594"/>
                  <a:gd name="T71" fmla="*/ 1538 h 1583"/>
                  <a:gd name="T72" fmla="*/ 1341 w 1594"/>
                  <a:gd name="T73" fmla="*/ 48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4" h="1583">
                    <a:moveTo>
                      <a:pt x="215" y="1459"/>
                    </a:moveTo>
                    <a:cubicBezTo>
                      <a:pt x="149" y="1459"/>
                      <a:pt x="96" y="1406"/>
                      <a:pt x="96" y="1341"/>
                    </a:cubicBezTo>
                    <a:cubicBezTo>
                      <a:pt x="96" y="1276"/>
                      <a:pt x="149" y="1222"/>
                      <a:pt x="215" y="1222"/>
                    </a:cubicBezTo>
                    <a:cubicBezTo>
                      <a:pt x="280" y="1222"/>
                      <a:pt x="333" y="1276"/>
                      <a:pt x="333" y="1341"/>
                    </a:cubicBezTo>
                    <a:cubicBezTo>
                      <a:pt x="333" y="1406"/>
                      <a:pt x="280" y="1459"/>
                      <a:pt x="215" y="1459"/>
                    </a:cubicBezTo>
                    <a:close/>
                    <a:moveTo>
                      <a:pt x="215" y="1266"/>
                    </a:moveTo>
                    <a:cubicBezTo>
                      <a:pt x="174" y="1266"/>
                      <a:pt x="140" y="1300"/>
                      <a:pt x="140" y="1341"/>
                    </a:cubicBezTo>
                    <a:cubicBezTo>
                      <a:pt x="140" y="1382"/>
                      <a:pt x="174" y="1415"/>
                      <a:pt x="215" y="1415"/>
                    </a:cubicBezTo>
                    <a:cubicBezTo>
                      <a:pt x="256" y="1415"/>
                      <a:pt x="289" y="1382"/>
                      <a:pt x="289" y="1341"/>
                    </a:cubicBezTo>
                    <a:cubicBezTo>
                      <a:pt x="289" y="1300"/>
                      <a:pt x="256" y="1266"/>
                      <a:pt x="215" y="1266"/>
                    </a:cubicBezTo>
                    <a:close/>
                    <a:moveTo>
                      <a:pt x="693" y="1471"/>
                    </a:moveTo>
                    <a:cubicBezTo>
                      <a:pt x="628" y="1471"/>
                      <a:pt x="575" y="1418"/>
                      <a:pt x="575" y="1353"/>
                    </a:cubicBezTo>
                    <a:cubicBezTo>
                      <a:pt x="575" y="1288"/>
                      <a:pt x="628" y="1234"/>
                      <a:pt x="693" y="1234"/>
                    </a:cubicBezTo>
                    <a:cubicBezTo>
                      <a:pt x="759" y="1234"/>
                      <a:pt x="812" y="1288"/>
                      <a:pt x="812" y="1353"/>
                    </a:cubicBezTo>
                    <a:cubicBezTo>
                      <a:pt x="812" y="1418"/>
                      <a:pt x="759" y="1471"/>
                      <a:pt x="693" y="1471"/>
                    </a:cubicBezTo>
                    <a:close/>
                    <a:moveTo>
                      <a:pt x="693" y="1278"/>
                    </a:moveTo>
                    <a:cubicBezTo>
                      <a:pt x="652" y="1278"/>
                      <a:pt x="619" y="1312"/>
                      <a:pt x="619" y="1353"/>
                    </a:cubicBezTo>
                    <a:cubicBezTo>
                      <a:pt x="619" y="1394"/>
                      <a:pt x="652" y="1427"/>
                      <a:pt x="693" y="1427"/>
                    </a:cubicBezTo>
                    <a:cubicBezTo>
                      <a:pt x="735" y="1427"/>
                      <a:pt x="768" y="1394"/>
                      <a:pt x="768" y="1353"/>
                    </a:cubicBezTo>
                    <a:cubicBezTo>
                      <a:pt x="768" y="1312"/>
                      <a:pt x="735" y="1278"/>
                      <a:pt x="693" y="1278"/>
                    </a:cubicBezTo>
                    <a:close/>
                    <a:moveTo>
                      <a:pt x="1353" y="1451"/>
                    </a:moveTo>
                    <a:cubicBezTo>
                      <a:pt x="1288" y="1451"/>
                      <a:pt x="1235" y="1398"/>
                      <a:pt x="1235" y="1333"/>
                    </a:cubicBezTo>
                    <a:cubicBezTo>
                      <a:pt x="1235" y="1268"/>
                      <a:pt x="1288" y="1214"/>
                      <a:pt x="1353" y="1214"/>
                    </a:cubicBezTo>
                    <a:cubicBezTo>
                      <a:pt x="1419" y="1214"/>
                      <a:pt x="1472" y="1268"/>
                      <a:pt x="1472" y="1333"/>
                    </a:cubicBezTo>
                    <a:cubicBezTo>
                      <a:pt x="1472" y="1398"/>
                      <a:pt x="1419" y="1451"/>
                      <a:pt x="1353" y="1451"/>
                    </a:cubicBezTo>
                    <a:close/>
                    <a:moveTo>
                      <a:pt x="1353" y="1258"/>
                    </a:moveTo>
                    <a:cubicBezTo>
                      <a:pt x="1312" y="1258"/>
                      <a:pt x="1279" y="1292"/>
                      <a:pt x="1279" y="1333"/>
                    </a:cubicBezTo>
                    <a:cubicBezTo>
                      <a:pt x="1279" y="1374"/>
                      <a:pt x="1312" y="1407"/>
                      <a:pt x="1353" y="1407"/>
                    </a:cubicBezTo>
                    <a:cubicBezTo>
                      <a:pt x="1395" y="1407"/>
                      <a:pt x="1428" y="1374"/>
                      <a:pt x="1428" y="1333"/>
                    </a:cubicBezTo>
                    <a:cubicBezTo>
                      <a:pt x="1428" y="1292"/>
                      <a:pt x="1395" y="1258"/>
                      <a:pt x="1353" y="1258"/>
                    </a:cubicBezTo>
                    <a:close/>
                    <a:moveTo>
                      <a:pt x="397" y="1583"/>
                    </a:moveTo>
                    <a:cubicBezTo>
                      <a:pt x="32" y="1583"/>
                      <a:pt x="32" y="1583"/>
                      <a:pt x="32" y="1583"/>
                    </a:cubicBezTo>
                    <a:cubicBezTo>
                      <a:pt x="14" y="1583"/>
                      <a:pt x="0" y="1569"/>
                      <a:pt x="0" y="1551"/>
                    </a:cubicBezTo>
                    <a:cubicBezTo>
                      <a:pt x="0" y="71"/>
                      <a:pt x="0" y="71"/>
                      <a:pt x="0" y="71"/>
                    </a:cubicBezTo>
                    <a:cubicBezTo>
                      <a:pt x="0" y="54"/>
                      <a:pt x="14" y="39"/>
                      <a:pt x="32" y="39"/>
                    </a:cubicBezTo>
                    <a:cubicBezTo>
                      <a:pt x="397" y="39"/>
                      <a:pt x="397" y="39"/>
                      <a:pt x="397" y="39"/>
                    </a:cubicBezTo>
                    <a:cubicBezTo>
                      <a:pt x="415" y="39"/>
                      <a:pt x="429" y="54"/>
                      <a:pt x="429" y="71"/>
                    </a:cubicBezTo>
                    <a:cubicBezTo>
                      <a:pt x="429" y="1551"/>
                      <a:pt x="429" y="1551"/>
                      <a:pt x="429" y="1551"/>
                    </a:cubicBezTo>
                    <a:cubicBezTo>
                      <a:pt x="429" y="1569"/>
                      <a:pt x="415" y="1583"/>
                      <a:pt x="397" y="1583"/>
                    </a:cubicBezTo>
                    <a:close/>
                    <a:moveTo>
                      <a:pt x="44" y="1539"/>
                    </a:moveTo>
                    <a:cubicBezTo>
                      <a:pt x="385" y="1539"/>
                      <a:pt x="385" y="1539"/>
                      <a:pt x="385" y="1539"/>
                    </a:cubicBezTo>
                    <a:cubicBezTo>
                      <a:pt x="385" y="83"/>
                      <a:pt x="385" y="83"/>
                      <a:pt x="385" y="83"/>
                    </a:cubicBezTo>
                    <a:cubicBezTo>
                      <a:pt x="44" y="83"/>
                      <a:pt x="44" y="83"/>
                      <a:pt x="44" y="83"/>
                    </a:cubicBezTo>
                    <a:lnTo>
                      <a:pt x="44" y="1539"/>
                    </a:lnTo>
                    <a:close/>
                    <a:moveTo>
                      <a:pt x="876" y="1583"/>
                    </a:moveTo>
                    <a:cubicBezTo>
                      <a:pt x="511" y="1583"/>
                      <a:pt x="511" y="1583"/>
                      <a:pt x="511" y="1583"/>
                    </a:cubicBezTo>
                    <a:cubicBezTo>
                      <a:pt x="493" y="1583"/>
                      <a:pt x="479" y="1569"/>
                      <a:pt x="479" y="1551"/>
                    </a:cubicBezTo>
                    <a:cubicBezTo>
                      <a:pt x="479" y="71"/>
                      <a:pt x="479" y="71"/>
                      <a:pt x="479" y="71"/>
                    </a:cubicBezTo>
                    <a:cubicBezTo>
                      <a:pt x="479" y="54"/>
                      <a:pt x="493" y="39"/>
                      <a:pt x="511" y="39"/>
                    </a:cubicBezTo>
                    <a:cubicBezTo>
                      <a:pt x="876" y="39"/>
                      <a:pt x="876" y="39"/>
                      <a:pt x="876" y="39"/>
                    </a:cubicBezTo>
                    <a:cubicBezTo>
                      <a:pt x="894" y="39"/>
                      <a:pt x="908" y="54"/>
                      <a:pt x="908" y="71"/>
                    </a:cubicBezTo>
                    <a:cubicBezTo>
                      <a:pt x="908" y="1551"/>
                      <a:pt x="908" y="1551"/>
                      <a:pt x="908" y="1551"/>
                    </a:cubicBezTo>
                    <a:cubicBezTo>
                      <a:pt x="908" y="1569"/>
                      <a:pt x="894" y="1583"/>
                      <a:pt x="876" y="1583"/>
                    </a:cubicBezTo>
                    <a:close/>
                    <a:moveTo>
                      <a:pt x="523" y="1539"/>
                    </a:moveTo>
                    <a:cubicBezTo>
                      <a:pt x="864" y="1539"/>
                      <a:pt x="864" y="1539"/>
                      <a:pt x="864" y="1539"/>
                    </a:cubicBezTo>
                    <a:cubicBezTo>
                      <a:pt x="864" y="83"/>
                      <a:pt x="864" y="83"/>
                      <a:pt x="864" y="83"/>
                    </a:cubicBezTo>
                    <a:cubicBezTo>
                      <a:pt x="523" y="83"/>
                      <a:pt x="523" y="83"/>
                      <a:pt x="523" y="83"/>
                    </a:cubicBezTo>
                    <a:lnTo>
                      <a:pt x="523" y="1539"/>
                    </a:lnTo>
                    <a:close/>
                    <a:moveTo>
                      <a:pt x="1198" y="1583"/>
                    </a:moveTo>
                    <a:cubicBezTo>
                      <a:pt x="1182" y="1583"/>
                      <a:pt x="1169" y="1572"/>
                      <a:pt x="1166" y="1556"/>
                    </a:cubicBezTo>
                    <a:cubicBezTo>
                      <a:pt x="958" y="91"/>
                      <a:pt x="958" y="91"/>
                      <a:pt x="958" y="91"/>
                    </a:cubicBezTo>
                    <a:cubicBezTo>
                      <a:pt x="956" y="73"/>
                      <a:pt x="968" y="57"/>
                      <a:pt x="985" y="54"/>
                    </a:cubicBezTo>
                    <a:cubicBezTo>
                      <a:pt x="1347" y="3"/>
                      <a:pt x="1347" y="3"/>
                      <a:pt x="1347" y="3"/>
                    </a:cubicBezTo>
                    <a:cubicBezTo>
                      <a:pt x="1364" y="0"/>
                      <a:pt x="1381" y="13"/>
                      <a:pt x="1383" y="30"/>
                    </a:cubicBezTo>
                    <a:cubicBezTo>
                      <a:pt x="1591" y="1495"/>
                      <a:pt x="1591" y="1495"/>
                      <a:pt x="1591" y="1495"/>
                    </a:cubicBezTo>
                    <a:cubicBezTo>
                      <a:pt x="1594" y="1513"/>
                      <a:pt x="1582" y="1529"/>
                      <a:pt x="1564" y="1531"/>
                    </a:cubicBezTo>
                    <a:cubicBezTo>
                      <a:pt x="1564" y="1531"/>
                      <a:pt x="1564" y="1531"/>
                      <a:pt x="1564" y="1531"/>
                    </a:cubicBezTo>
                    <a:cubicBezTo>
                      <a:pt x="1564" y="1531"/>
                      <a:pt x="1564" y="1531"/>
                      <a:pt x="1564" y="1531"/>
                    </a:cubicBezTo>
                    <a:cubicBezTo>
                      <a:pt x="1203" y="1583"/>
                      <a:pt x="1203" y="1583"/>
                      <a:pt x="1203" y="1583"/>
                    </a:cubicBezTo>
                    <a:cubicBezTo>
                      <a:pt x="1201" y="1583"/>
                      <a:pt x="1200" y="1583"/>
                      <a:pt x="1198" y="1583"/>
                    </a:cubicBezTo>
                    <a:close/>
                    <a:moveTo>
                      <a:pt x="1003" y="96"/>
                    </a:moveTo>
                    <a:cubicBezTo>
                      <a:pt x="1208" y="1538"/>
                      <a:pt x="1208" y="1538"/>
                      <a:pt x="1208" y="1538"/>
                    </a:cubicBezTo>
                    <a:cubicBezTo>
                      <a:pt x="1546" y="1490"/>
                      <a:pt x="1546" y="1490"/>
                      <a:pt x="1546" y="1490"/>
                    </a:cubicBezTo>
                    <a:cubicBezTo>
                      <a:pt x="1341" y="48"/>
                      <a:pt x="1341" y="48"/>
                      <a:pt x="1341" y="48"/>
                    </a:cubicBezTo>
                    <a:lnTo>
                      <a:pt x="1003" y="9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grpSp>
        <p:nvGrpSpPr>
          <p:cNvPr id="17" name="Group 16">
            <a:extLst>
              <a:ext uri="{FF2B5EF4-FFF2-40B4-BE49-F238E27FC236}">
                <a16:creationId xmlns:a16="http://schemas.microsoft.com/office/drawing/2014/main" id="{6AC027C8-7EBD-4B58-A622-7C7959D3F024}"/>
              </a:ext>
            </a:extLst>
          </p:cNvPr>
          <p:cNvGrpSpPr>
            <a:grpSpLocks noChangeAspect="1"/>
          </p:cNvGrpSpPr>
          <p:nvPr/>
        </p:nvGrpSpPr>
        <p:grpSpPr>
          <a:xfrm>
            <a:off x="4548123" y="3399997"/>
            <a:ext cx="514350" cy="514350"/>
            <a:chOff x="5273675" y="2606675"/>
            <a:chExt cx="1644650" cy="1644650"/>
          </a:xfrm>
        </p:grpSpPr>
        <p:sp>
          <p:nvSpPr>
            <p:cNvPr id="18" name="AutoShape 9">
              <a:extLst>
                <a:ext uri="{FF2B5EF4-FFF2-40B4-BE49-F238E27FC236}">
                  <a16:creationId xmlns:a16="http://schemas.microsoft.com/office/drawing/2014/main" id="{C97DAF88-FF30-4739-955A-4F15DDD40DC0}"/>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19" name="Group 18">
              <a:extLst>
                <a:ext uri="{FF2B5EF4-FFF2-40B4-BE49-F238E27FC236}">
                  <a16:creationId xmlns:a16="http://schemas.microsoft.com/office/drawing/2014/main" id="{80E20CB2-C43C-4AEE-A876-BF4BFC648A5F}"/>
                </a:ext>
              </a:extLst>
            </p:cNvPr>
            <p:cNvGrpSpPr/>
            <p:nvPr/>
          </p:nvGrpSpPr>
          <p:grpSpPr>
            <a:xfrm>
              <a:off x="5540375" y="2882900"/>
              <a:ext cx="1108075" cy="1092200"/>
              <a:chOff x="5540375" y="2882900"/>
              <a:chExt cx="1108075" cy="1092200"/>
            </a:xfrm>
          </p:grpSpPr>
          <p:sp>
            <p:nvSpPr>
              <p:cNvPr id="20" name="Freeform 5">
                <a:extLst>
                  <a:ext uri="{FF2B5EF4-FFF2-40B4-BE49-F238E27FC236}">
                    <a16:creationId xmlns:a16="http://schemas.microsoft.com/office/drawing/2014/main" id="{B0264F11-6A63-47BE-BA99-3372E342604D}"/>
                  </a:ext>
                </a:extLst>
              </p:cNvPr>
              <p:cNvSpPr>
                <a:spLocks noChangeArrowheads="1"/>
              </p:cNvSpPr>
              <p:nvPr/>
            </p:nvSpPr>
            <p:spPr bwMode="auto">
              <a:xfrm>
                <a:off x="5540375" y="2882900"/>
                <a:ext cx="1108075" cy="1092200"/>
              </a:xfrm>
              <a:custGeom>
                <a:avLst/>
                <a:gdLst>
                  <a:gd name="connsiteX0" fmla="*/ 554831 w 1108075"/>
                  <a:gd name="connsiteY0" fmla="*/ 241300 h 1092200"/>
                  <a:gd name="connsiteX1" fmla="*/ 241299 w 1108075"/>
                  <a:gd name="connsiteY1" fmla="*/ 553244 h 1092200"/>
                  <a:gd name="connsiteX2" fmla="*/ 554831 w 1108075"/>
                  <a:gd name="connsiteY2" fmla="*/ 865188 h 1092200"/>
                  <a:gd name="connsiteX3" fmla="*/ 868363 w 1108075"/>
                  <a:gd name="connsiteY3" fmla="*/ 553244 h 1092200"/>
                  <a:gd name="connsiteX4" fmla="*/ 554831 w 1108075"/>
                  <a:gd name="connsiteY4" fmla="*/ 241300 h 1092200"/>
                  <a:gd name="connsiteX5" fmla="*/ 554037 w 1108075"/>
                  <a:gd name="connsiteY5" fmla="*/ 209550 h 1092200"/>
                  <a:gd name="connsiteX6" fmla="*/ 898525 w 1108075"/>
                  <a:gd name="connsiteY6" fmla="*/ 553244 h 1092200"/>
                  <a:gd name="connsiteX7" fmla="*/ 554037 w 1108075"/>
                  <a:gd name="connsiteY7" fmla="*/ 896938 h 1092200"/>
                  <a:gd name="connsiteX8" fmla="*/ 209549 w 1108075"/>
                  <a:gd name="connsiteY8" fmla="*/ 553244 h 1092200"/>
                  <a:gd name="connsiteX9" fmla="*/ 554037 w 1108075"/>
                  <a:gd name="connsiteY9" fmla="*/ 209550 h 1092200"/>
                  <a:gd name="connsiteX10" fmla="*/ 553601 w 1108075"/>
                  <a:gd name="connsiteY10" fmla="*/ 31750 h 1092200"/>
                  <a:gd name="connsiteX11" fmla="*/ 494349 w 1108075"/>
                  <a:gd name="connsiteY11" fmla="*/ 34605 h 1092200"/>
                  <a:gd name="connsiteX12" fmla="*/ 453657 w 1108075"/>
                  <a:gd name="connsiteY12" fmla="*/ 142367 h 1092200"/>
                  <a:gd name="connsiteX13" fmla="*/ 445804 w 1108075"/>
                  <a:gd name="connsiteY13" fmla="*/ 144508 h 1092200"/>
                  <a:gd name="connsiteX14" fmla="*/ 370846 w 1108075"/>
                  <a:gd name="connsiteY14" fmla="*/ 169486 h 1092200"/>
                  <a:gd name="connsiteX15" fmla="*/ 363707 w 1108075"/>
                  <a:gd name="connsiteY15" fmla="*/ 172341 h 1092200"/>
                  <a:gd name="connsiteX16" fmla="*/ 265905 w 1108075"/>
                  <a:gd name="connsiteY16" fmla="*/ 117389 h 1092200"/>
                  <a:gd name="connsiteX17" fmla="*/ 218788 w 1108075"/>
                  <a:gd name="connsiteY17" fmla="*/ 153785 h 1092200"/>
                  <a:gd name="connsiteX18" fmla="*/ 175241 w 1108075"/>
                  <a:gd name="connsiteY18" fmla="*/ 193037 h 1092200"/>
                  <a:gd name="connsiteX19" fmla="*/ 208794 w 1108075"/>
                  <a:gd name="connsiteY19" fmla="*/ 290094 h 1092200"/>
                  <a:gd name="connsiteX20" fmla="*/ 203797 w 1108075"/>
                  <a:gd name="connsiteY20" fmla="*/ 296517 h 1092200"/>
                  <a:gd name="connsiteX21" fmla="*/ 152397 w 1108075"/>
                  <a:gd name="connsiteY21" fmla="*/ 377874 h 1092200"/>
                  <a:gd name="connsiteX22" fmla="*/ 148828 w 1108075"/>
                  <a:gd name="connsiteY22" fmla="*/ 385010 h 1092200"/>
                  <a:gd name="connsiteX23" fmla="*/ 53167 w 1108075"/>
                  <a:gd name="connsiteY23" fmla="*/ 403565 h 1092200"/>
                  <a:gd name="connsiteX24" fmla="*/ 40317 w 1108075"/>
                  <a:gd name="connsiteY24" fmla="*/ 460658 h 1092200"/>
                  <a:gd name="connsiteX25" fmla="*/ 31750 w 1108075"/>
                  <a:gd name="connsiteY25" fmla="*/ 519891 h 1092200"/>
                  <a:gd name="connsiteX26" fmla="*/ 112419 w 1108075"/>
                  <a:gd name="connsiteY26" fmla="*/ 566993 h 1092200"/>
                  <a:gd name="connsiteX27" fmla="*/ 113133 w 1108075"/>
                  <a:gd name="connsiteY27" fmla="*/ 575557 h 1092200"/>
                  <a:gd name="connsiteX28" fmla="*/ 131694 w 1108075"/>
                  <a:gd name="connsiteY28" fmla="*/ 677610 h 1092200"/>
                  <a:gd name="connsiteX29" fmla="*/ 134550 w 1108075"/>
                  <a:gd name="connsiteY29" fmla="*/ 686174 h 1092200"/>
                  <a:gd name="connsiteX30" fmla="*/ 74583 w 1108075"/>
                  <a:gd name="connsiteY30" fmla="*/ 758253 h 1092200"/>
                  <a:gd name="connsiteX31" fmla="*/ 101711 w 1108075"/>
                  <a:gd name="connsiteY31" fmla="*/ 811064 h 1092200"/>
                  <a:gd name="connsiteX32" fmla="*/ 133836 w 1108075"/>
                  <a:gd name="connsiteY32" fmla="*/ 861020 h 1092200"/>
                  <a:gd name="connsiteX33" fmla="*/ 233780 w 1108075"/>
                  <a:gd name="connsiteY33" fmla="*/ 844605 h 1092200"/>
                  <a:gd name="connsiteX34" fmla="*/ 239491 w 1108075"/>
                  <a:gd name="connsiteY34" fmla="*/ 850315 h 1092200"/>
                  <a:gd name="connsiteX35" fmla="*/ 311594 w 1108075"/>
                  <a:gd name="connsiteY35" fmla="*/ 907407 h 1092200"/>
                  <a:gd name="connsiteX36" fmla="*/ 318733 w 1108075"/>
                  <a:gd name="connsiteY36" fmla="*/ 911689 h 1092200"/>
                  <a:gd name="connsiteX37" fmla="*/ 320160 w 1108075"/>
                  <a:gd name="connsiteY37" fmla="*/ 1016597 h 1092200"/>
                  <a:gd name="connsiteX38" fmla="*/ 375130 w 1108075"/>
                  <a:gd name="connsiteY38" fmla="*/ 1039434 h 1092200"/>
                  <a:gd name="connsiteX39" fmla="*/ 432240 w 1108075"/>
                  <a:gd name="connsiteY39" fmla="*/ 1057275 h 1092200"/>
                  <a:gd name="connsiteX40" fmla="*/ 503629 w 1108075"/>
                  <a:gd name="connsiteY40" fmla="*/ 973777 h 1092200"/>
                  <a:gd name="connsiteX41" fmla="*/ 512196 w 1108075"/>
                  <a:gd name="connsiteY41" fmla="*/ 974491 h 1092200"/>
                  <a:gd name="connsiteX42" fmla="*/ 553601 w 1108075"/>
                  <a:gd name="connsiteY42" fmla="*/ 975918 h 1092200"/>
                  <a:gd name="connsiteX43" fmla="*/ 595007 w 1108075"/>
                  <a:gd name="connsiteY43" fmla="*/ 974491 h 1092200"/>
                  <a:gd name="connsiteX44" fmla="*/ 602859 w 1108075"/>
                  <a:gd name="connsiteY44" fmla="*/ 973777 h 1092200"/>
                  <a:gd name="connsiteX45" fmla="*/ 674962 w 1108075"/>
                  <a:gd name="connsiteY45" fmla="*/ 1057275 h 1092200"/>
                  <a:gd name="connsiteX46" fmla="*/ 731359 w 1108075"/>
                  <a:gd name="connsiteY46" fmla="*/ 1039434 h 1092200"/>
                  <a:gd name="connsiteX47" fmla="*/ 786328 w 1108075"/>
                  <a:gd name="connsiteY47" fmla="*/ 1016597 h 1092200"/>
                  <a:gd name="connsiteX48" fmla="*/ 787756 w 1108075"/>
                  <a:gd name="connsiteY48" fmla="*/ 912403 h 1092200"/>
                  <a:gd name="connsiteX49" fmla="*/ 794895 w 1108075"/>
                  <a:gd name="connsiteY49" fmla="*/ 908121 h 1092200"/>
                  <a:gd name="connsiteX50" fmla="*/ 867711 w 1108075"/>
                  <a:gd name="connsiteY50" fmla="*/ 851028 h 1092200"/>
                  <a:gd name="connsiteX51" fmla="*/ 873422 w 1108075"/>
                  <a:gd name="connsiteY51" fmla="*/ 845319 h 1092200"/>
                  <a:gd name="connsiteX52" fmla="*/ 972652 w 1108075"/>
                  <a:gd name="connsiteY52" fmla="*/ 861733 h 1092200"/>
                  <a:gd name="connsiteX53" fmla="*/ 1004777 w 1108075"/>
                  <a:gd name="connsiteY53" fmla="*/ 811777 h 1092200"/>
                  <a:gd name="connsiteX54" fmla="*/ 1031905 w 1108075"/>
                  <a:gd name="connsiteY54" fmla="*/ 758253 h 1092200"/>
                  <a:gd name="connsiteX55" fmla="*/ 972652 w 1108075"/>
                  <a:gd name="connsiteY55" fmla="*/ 686887 h 1092200"/>
                  <a:gd name="connsiteX56" fmla="*/ 975508 w 1108075"/>
                  <a:gd name="connsiteY56" fmla="*/ 679037 h 1092200"/>
                  <a:gd name="connsiteX57" fmla="*/ 994783 w 1108075"/>
                  <a:gd name="connsiteY57" fmla="*/ 575557 h 1092200"/>
                  <a:gd name="connsiteX58" fmla="*/ 994783 w 1108075"/>
                  <a:gd name="connsiteY58" fmla="*/ 567707 h 1092200"/>
                  <a:gd name="connsiteX59" fmla="*/ 1074738 w 1108075"/>
                  <a:gd name="connsiteY59" fmla="*/ 520605 h 1092200"/>
                  <a:gd name="connsiteX60" fmla="*/ 1066885 w 1108075"/>
                  <a:gd name="connsiteY60" fmla="*/ 461372 h 1092200"/>
                  <a:gd name="connsiteX61" fmla="*/ 1054036 w 1108075"/>
                  <a:gd name="connsiteY61" fmla="*/ 403565 h 1092200"/>
                  <a:gd name="connsiteX62" fmla="*/ 959089 w 1108075"/>
                  <a:gd name="connsiteY62" fmla="*/ 385724 h 1092200"/>
                  <a:gd name="connsiteX63" fmla="*/ 955519 w 1108075"/>
                  <a:gd name="connsiteY63" fmla="*/ 378587 h 1092200"/>
                  <a:gd name="connsiteX64" fmla="*/ 904119 w 1108075"/>
                  <a:gd name="connsiteY64" fmla="*/ 296517 h 1092200"/>
                  <a:gd name="connsiteX65" fmla="*/ 898408 w 1108075"/>
                  <a:gd name="connsiteY65" fmla="*/ 290094 h 1092200"/>
                  <a:gd name="connsiteX66" fmla="*/ 932675 w 1108075"/>
                  <a:gd name="connsiteY66" fmla="*/ 193750 h 1092200"/>
                  <a:gd name="connsiteX67" fmla="*/ 889128 w 1108075"/>
                  <a:gd name="connsiteY67" fmla="*/ 153785 h 1092200"/>
                  <a:gd name="connsiteX68" fmla="*/ 841297 w 1108075"/>
                  <a:gd name="connsiteY68" fmla="*/ 118103 h 1092200"/>
                  <a:gd name="connsiteX69" fmla="*/ 744209 w 1108075"/>
                  <a:gd name="connsiteY69" fmla="*/ 172341 h 1092200"/>
                  <a:gd name="connsiteX70" fmla="*/ 737070 w 1108075"/>
                  <a:gd name="connsiteY70" fmla="*/ 169486 h 1092200"/>
                  <a:gd name="connsiteX71" fmla="*/ 662112 w 1108075"/>
                  <a:gd name="connsiteY71" fmla="*/ 144508 h 1092200"/>
                  <a:gd name="connsiteX72" fmla="*/ 654259 w 1108075"/>
                  <a:gd name="connsiteY72" fmla="*/ 142367 h 1092200"/>
                  <a:gd name="connsiteX73" fmla="*/ 613568 w 1108075"/>
                  <a:gd name="connsiteY73" fmla="*/ 34605 h 1092200"/>
                  <a:gd name="connsiteX74" fmla="*/ 553601 w 1108075"/>
                  <a:gd name="connsiteY74" fmla="*/ 31750 h 1092200"/>
                  <a:gd name="connsiteX75" fmla="*/ 554395 w 1108075"/>
                  <a:gd name="connsiteY75" fmla="*/ 0 h 1092200"/>
                  <a:gd name="connsiteX76" fmla="*/ 627266 w 1108075"/>
                  <a:gd name="connsiteY76" fmla="*/ 4283 h 1092200"/>
                  <a:gd name="connsiteX77" fmla="*/ 636554 w 1108075"/>
                  <a:gd name="connsiteY77" fmla="*/ 4997 h 1092200"/>
                  <a:gd name="connsiteX78" fmla="*/ 678705 w 1108075"/>
                  <a:gd name="connsiteY78" fmla="*/ 115645 h 1092200"/>
                  <a:gd name="connsiteX79" fmla="*/ 743003 w 1108075"/>
                  <a:gd name="connsiteY79" fmla="*/ 137061 h 1092200"/>
                  <a:gd name="connsiteX80" fmla="*/ 843738 w 1108075"/>
                  <a:gd name="connsiteY80" fmla="*/ 80666 h 1092200"/>
                  <a:gd name="connsiteX81" fmla="*/ 851596 w 1108075"/>
                  <a:gd name="connsiteY81" fmla="*/ 85663 h 1092200"/>
                  <a:gd name="connsiteX82" fmla="*/ 910179 w 1108075"/>
                  <a:gd name="connsiteY82" fmla="*/ 129208 h 1092200"/>
                  <a:gd name="connsiteX83" fmla="*/ 963047 w 1108075"/>
                  <a:gd name="connsiteY83" fmla="*/ 179178 h 1092200"/>
                  <a:gd name="connsiteX84" fmla="*/ 969477 w 1108075"/>
                  <a:gd name="connsiteY84" fmla="*/ 186317 h 1092200"/>
                  <a:gd name="connsiteX85" fmla="*/ 935184 w 1108075"/>
                  <a:gd name="connsiteY85" fmla="*/ 284115 h 1092200"/>
                  <a:gd name="connsiteX86" fmla="*/ 981622 w 1108075"/>
                  <a:gd name="connsiteY86" fmla="*/ 357642 h 1092200"/>
                  <a:gd name="connsiteX87" fmla="*/ 1079498 w 1108075"/>
                  <a:gd name="connsiteY87" fmla="*/ 376202 h 1092200"/>
                  <a:gd name="connsiteX88" fmla="*/ 1082356 w 1108075"/>
                  <a:gd name="connsiteY88" fmla="*/ 385482 h 1092200"/>
                  <a:gd name="connsiteX89" fmla="*/ 1098788 w 1108075"/>
                  <a:gd name="connsiteY89" fmla="*/ 455440 h 1092200"/>
                  <a:gd name="connsiteX90" fmla="*/ 1108075 w 1108075"/>
                  <a:gd name="connsiteY90" fmla="*/ 527540 h 1092200"/>
                  <a:gd name="connsiteX91" fmla="*/ 1108075 w 1108075"/>
                  <a:gd name="connsiteY91" fmla="*/ 537534 h 1092200"/>
                  <a:gd name="connsiteX92" fmla="*/ 1026631 w 1108075"/>
                  <a:gd name="connsiteY92" fmla="*/ 586076 h 1092200"/>
                  <a:gd name="connsiteX93" fmla="*/ 1009484 w 1108075"/>
                  <a:gd name="connsiteY93" fmla="*/ 680305 h 1092200"/>
                  <a:gd name="connsiteX94" fmla="*/ 1069496 w 1108075"/>
                  <a:gd name="connsiteY94" fmla="*/ 753118 h 1092200"/>
                  <a:gd name="connsiteX95" fmla="*/ 1065924 w 1108075"/>
                  <a:gd name="connsiteY95" fmla="*/ 762399 h 1092200"/>
                  <a:gd name="connsiteX96" fmla="*/ 1033060 w 1108075"/>
                  <a:gd name="connsiteY96" fmla="*/ 827360 h 1092200"/>
                  <a:gd name="connsiteX97" fmla="*/ 993053 w 1108075"/>
                  <a:gd name="connsiteY97" fmla="*/ 888037 h 1092200"/>
                  <a:gd name="connsiteX98" fmla="*/ 987337 w 1108075"/>
                  <a:gd name="connsiteY98" fmla="*/ 895890 h 1092200"/>
                  <a:gd name="connsiteX99" fmla="*/ 885174 w 1108075"/>
                  <a:gd name="connsiteY99" fmla="*/ 878757 h 1092200"/>
                  <a:gd name="connsiteX100" fmla="*/ 820161 w 1108075"/>
                  <a:gd name="connsiteY100" fmla="*/ 930155 h 1092200"/>
                  <a:gd name="connsiteX101" fmla="*/ 818733 w 1108075"/>
                  <a:gd name="connsiteY101" fmla="*/ 1036519 h 1092200"/>
                  <a:gd name="connsiteX102" fmla="*/ 810160 w 1108075"/>
                  <a:gd name="connsiteY102" fmla="*/ 1040803 h 1092200"/>
                  <a:gd name="connsiteX103" fmla="*/ 743003 w 1108075"/>
                  <a:gd name="connsiteY103" fmla="*/ 1069357 h 1092200"/>
                  <a:gd name="connsiteX104" fmla="*/ 673704 w 1108075"/>
                  <a:gd name="connsiteY104" fmla="*/ 1090059 h 1092200"/>
                  <a:gd name="connsiteX105" fmla="*/ 664417 w 1108075"/>
                  <a:gd name="connsiteY105" fmla="*/ 1092200 h 1092200"/>
                  <a:gd name="connsiteX106" fmla="*/ 590116 w 1108075"/>
                  <a:gd name="connsiteY106" fmla="*/ 1006537 h 1092200"/>
                  <a:gd name="connsiteX107" fmla="*/ 517959 w 1108075"/>
                  <a:gd name="connsiteY107" fmla="*/ 1006537 h 1092200"/>
                  <a:gd name="connsiteX108" fmla="*/ 443659 w 1108075"/>
                  <a:gd name="connsiteY108" fmla="*/ 1092200 h 1092200"/>
                  <a:gd name="connsiteX109" fmla="*/ 434371 w 1108075"/>
                  <a:gd name="connsiteY109" fmla="*/ 1090059 h 1092200"/>
                  <a:gd name="connsiteX110" fmla="*/ 365072 w 1108075"/>
                  <a:gd name="connsiteY110" fmla="*/ 1068643 h 1092200"/>
                  <a:gd name="connsiteX111" fmla="*/ 297916 w 1108075"/>
                  <a:gd name="connsiteY111" fmla="*/ 1040089 h 1092200"/>
                  <a:gd name="connsiteX112" fmla="*/ 289343 w 1108075"/>
                  <a:gd name="connsiteY112" fmla="*/ 1035806 h 1092200"/>
                  <a:gd name="connsiteX113" fmla="*/ 287914 w 1108075"/>
                  <a:gd name="connsiteY113" fmla="*/ 929441 h 1092200"/>
                  <a:gd name="connsiteX114" fmla="*/ 223616 w 1108075"/>
                  <a:gd name="connsiteY114" fmla="*/ 878043 h 1092200"/>
                  <a:gd name="connsiteX115" fmla="*/ 120738 w 1108075"/>
                  <a:gd name="connsiteY115" fmla="*/ 895176 h 1092200"/>
                  <a:gd name="connsiteX116" fmla="*/ 115023 w 1108075"/>
                  <a:gd name="connsiteY116" fmla="*/ 887323 h 1092200"/>
                  <a:gd name="connsiteX117" fmla="*/ 75015 w 1108075"/>
                  <a:gd name="connsiteY117" fmla="*/ 826646 h 1092200"/>
                  <a:gd name="connsiteX118" fmla="*/ 42151 w 1108075"/>
                  <a:gd name="connsiteY118" fmla="*/ 761685 h 1092200"/>
                  <a:gd name="connsiteX119" fmla="*/ 37865 w 1108075"/>
                  <a:gd name="connsiteY119" fmla="*/ 753118 h 1092200"/>
                  <a:gd name="connsiteX120" fmla="*/ 100020 w 1108075"/>
                  <a:gd name="connsiteY120" fmla="*/ 678877 h 1092200"/>
                  <a:gd name="connsiteX121" fmla="*/ 82874 w 1108075"/>
                  <a:gd name="connsiteY121" fmla="*/ 585362 h 1092200"/>
                  <a:gd name="connsiteX122" fmla="*/ 0 w 1108075"/>
                  <a:gd name="connsiteY122" fmla="*/ 536820 h 1092200"/>
                  <a:gd name="connsiteX123" fmla="*/ 0 w 1108075"/>
                  <a:gd name="connsiteY123" fmla="*/ 527540 h 1092200"/>
                  <a:gd name="connsiteX124" fmla="*/ 9288 w 1108075"/>
                  <a:gd name="connsiteY124" fmla="*/ 454727 h 1092200"/>
                  <a:gd name="connsiteX125" fmla="*/ 25720 w 1108075"/>
                  <a:gd name="connsiteY125" fmla="*/ 384769 h 1092200"/>
                  <a:gd name="connsiteX126" fmla="*/ 28577 w 1108075"/>
                  <a:gd name="connsiteY126" fmla="*/ 375489 h 1092200"/>
                  <a:gd name="connsiteX127" fmla="*/ 127883 w 1108075"/>
                  <a:gd name="connsiteY127" fmla="*/ 356928 h 1092200"/>
                  <a:gd name="connsiteX128" fmla="*/ 174320 w 1108075"/>
                  <a:gd name="connsiteY128" fmla="*/ 284115 h 1092200"/>
                  <a:gd name="connsiteX129" fmla="*/ 139313 w 1108075"/>
                  <a:gd name="connsiteY129" fmla="*/ 185603 h 1092200"/>
                  <a:gd name="connsiteX130" fmla="*/ 145743 w 1108075"/>
                  <a:gd name="connsiteY130" fmla="*/ 179178 h 1092200"/>
                  <a:gd name="connsiteX131" fmla="*/ 199325 w 1108075"/>
                  <a:gd name="connsiteY131" fmla="*/ 129208 h 1092200"/>
                  <a:gd name="connsiteX132" fmla="*/ 257194 w 1108075"/>
                  <a:gd name="connsiteY132" fmla="*/ 85663 h 1092200"/>
                  <a:gd name="connsiteX133" fmla="*/ 265052 w 1108075"/>
                  <a:gd name="connsiteY133" fmla="*/ 80666 h 1092200"/>
                  <a:gd name="connsiteX134" fmla="*/ 366501 w 1108075"/>
                  <a:gd name="connsiteY134" fmla="*/ 137061 h 1092200"/>
                  <a:gd name="connsiteX135" fmla="*/ 430799 w 1108075"/>
                  <a:gd name="connsiteY135" fmla="*/ 115645 h 1092200"/>
                  <a:gd name="connsiteX136" fmla="*/ 472236 w 1108075"/>
                  <a:gd name="connsiteY136" fmla="*/ 4997 h 1092200"/>
                  <a:gd name="connsiteX137" fmla="*/ 482238 w 1108075"/>
                  <a:gd name="connsiteY137" fmla="*/ 4283 h 1092200"/>
                  <a:gd name="connsiteX138" fmla="*/ 554395 w 1108075"/>
                  <a:gd name="connsiteY138" fmla="*/ 0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1108075" h="1092200">
                    <a:moveTo>
                      <a:pt x="554831" y="241300"/>
                    </a:moveTo>
                    <a:cubicBezTo>
                      <a:pt x="381672" y="241300"/>
                      <a:pt x="241299" y="380962"/>
                      <a:pt x="241299" y="553244"/>
                    </a:cubicBezTo>
                    <a:cubicBezTo>
                      <a:pt x="241299" y="725526"/>
                      <a:pt x="381672" y="865188"/>
                      <a:pt x="554831" y="865188"/>
                    </a:cubicBezTo>
                    <a:cubicBezTo>
                      <a:pt x="727990" y="865188"/>
                      <a:pt x="868363" y="725526"/>
                      <a:pt x="868363" y="553244"/>
                    </a:cubicBezTo>
                    <a:cubicBezTo>
                      <a:pt x="868363" y="380962"/>
                      <a:pt x="727990" y="241300"/>
                      <a:pt x="554831" y="241300"/>
                    </a:cubicBezTo>
                    <a:close/>
                    <a:moveTo>
                      <a:pt x="554037" y="209550"/>
                    </a:moveTo>
                    <a:cubicBezTo>
                      <a:pt x="744292" y="209550"/>
                      <a:pt x="898525" y="363427"/>
                      <a:pt x="898525" y="553244"/>
                    </a:cubicBezTo>
                    <a:cubicBezTo>
                      <a:pt x="898525" y="743061"/>
                      <a:pt x="744292" y="896938"/>
                      <a:pt x="554037" y="896938"/>
                    </a:cubicBezTo>
                    <a:cubicBezTo>
                      <a:pt x="363782" y="896938"/>
                      <a:pt x="209549" y="743061"/>
                      <a:pt x="209549" y="553244"/>
                    </a:cubicBezTo>
                    <a:cubicBezTo>
                      <a:pt x="209549" y="363427"/>
                      <a:pt x="363782" y="209550"/>
                      <a:pt x="554037" y="209550"/>
                    </a:cubicBezTo>
                    <a:close/>
                    <a:moveTo>
                      <a:pt x="553601" y="31750"/>
                    </a:moveTo>
                    <a:cubicBezTo>
                      <a:pt x="553601" y="31750"/>
                      <a:pt x="522904" y="31750"/>
                      <a:pt x="494349" y="34605"/>
                    </a:cubicBezTo>
                    <a:cubicBezTo>
                      <a:pt x="494349" y="34605"/>
                      <a:pt x="494349" y="34605"/>
                      <a:pt x="453657" y="142367"/>
                    </a:cubicBezTo>
                    <a:cubicBezTo>
                      <a:pt x="453657" y="142367"/>
                      <a:pt x="453657" y="142367"/>
                      <a:pt x="445804" y="144508"/>
                    </a:cubicBezTo>
                    <a:cubicBezTo>
                      <a:pt x="420104" y="150217"/>
                      <a:pt x="395118" y="158781"/>
                      <a:pt x="370846" y="169486"/>
                    </a:cubicBezTo>
                    <a:cubicBezTo>
                      <a:pt x="370846" y="169486"/>
                      <a:pt x="370846" y="169486"/>
                      <a:pt x="363707" y="172341"/>
                    </a:cubicBezTo>
                    <a:cubicBezTo>
                      <a:pt x="363707" y="172341"/>
                      <a:pt x="363707" y="172341"/>
                      <a:pt x="265905" y="117389"/>
                    </a:cubicBezTo>
                    <a:cubicBezTo>
                      <a:pt x="242347" y="133803"/>
                      <a:pt x="218788" y="153072"/>
                      <a:pt x="218788" y="153785"/>
                    </a:cubicBezTo>
                    <a:cubicBezTo>
                      <a:pt x="218788" y="153785"/>
                      <a:pt x="195230" y="173768"/>
                      <a:pt x="175241" y="193037"/>
                    </a:cubicBezTo>
                    <a:cubicBezTo>
                      <a:pt x="175241" y="193037"/>
                      <a:pt x="175241" y="193037"/>
                      <a:pt x="208794" y="290094"/>
                    </a:cubicBezTo>
                    <a:cubicBezTo>
                      <a:pt x="208794" y="290094"/>
                      <a:pt x="208794" y="290094"/>
                      <a:pt x="203797" y="296517"/>
                    </a:cubicBezTo>
                    <a:cubicBezTo>
                      <a:pt x="183094" y="322209"/>
                      <a:pt x="165961" y="349327"/>
                      <a:pt x="152397" y="377874"/>
                    </a:cubicBezTo>
                    <a:cubicBezTo>
                      <a:pt x="152397" y="377874"/>
                      <a:pt x="152397" y="377874"/>
                      <a:pt x="148828" y="385010"/>
                    </a:cubicBezTo>
                    <a:cubicBezTo>
                      <a:pt x="148828" y="385010"/>
                      <a:pt x="148828" y="385010"/>
                      <a:pt x="53167" y="403565"/>
                    </a:cubicBezTo>
                    <a:cubicBezTo>
                      <a:pt x="46028" y="430684"/>
                      <a:pt x="40317" y="460658"/>
                      <a:pt x="40317" y="460658"/>
                    </a:cubicBezTo>
                    <a:cubicBezTo>
                      <a:pt x="40317" y="461372"/>
                      <a:pt x="34606" y="491345"/>
                      <a:pt x="31750" y="519891"/>
                    </a:cubicBezTo>
                    <a:cubicBezTo>
                      <a:pt x="31750" y="519891"/>
                      <a:pt x="31750" y="519891"/>
                      <a:pt x="112419" y="566993"/>
                    </a:cubicBezTo>
                    <a:cubicBezTo>
                      <a:pt x="112419" y="566993"/>
                      <a:pt x="112419" y="566993"/>
                      <a:pt x="113133" y="575557"/>
                    </a:cubicBezTo>
                    <a:cubicBezTo>
                      <a:pt x="115275" y="610526"/>
                      <a:pt x="120986" y="644781"/>
                      <a:pt x="131694" y="677610"/>
                    </a:cubicBezTo>
                    <a:cubicBezTo>
                      <a:pt x="131694" y="677610"/>
                      <a:pt x="131694" y="677610"/>
                      <a:pt x="134550" y="686174"/>
                    </a:cubicBezTo>
                    <a:cubicBezTo>
                      <a:pt x="134550" y="686174"/>
                      <a:pt x="134550" y="686174"/>
                      <a:pt x="74583" y="758253"/>
                    </a:cubicBezTo>
                    <a:cubicBezTo>
                      <a:pt x="86719" y="783945"/>
                      <a:pt x="101711" y="810350"/>
                      <a:pt x="101711" y="811064"/>
                    </a:cubicBezTo>
                    <a:cubicBezTo>
                      <a:pt x="102425" y="811064"/>
                      <a:pt x="117417" y="837469"/>
                      <a:pt x="133836" y="861020"/>
                    </a:cubicBezTo>
                    <a:cubicBezTo>
                      <a:pt x="133836" y="861020"/>
                      <a:pt x="133836" y="861020"/>
                      <a:pt x="233780" y="844605"/>
                    </a:cubicBezTo>
                    <a:cubicBezTo>
                      <a:pt x="233780" y="844605"/>
                      <a:pt x="233780" y="844605"/>
                      <a:pt x="239491" y="850315"/>
                    </a:cubicBezTo>
                    <a:cubicBezTo>
                      <a:pt x="260908" y="871724"/>
                      <a:pt x="285894" y="890993"/>
                      <a:pt x="311594" y="907407"/>
                    </a:cubicBezTo>
                    <a:cubicBezTo>
                      <a:pt x="311594" y="907407"/>
                      <a:pt x="311594" y="907407"/>
                      <a:pt x="318733" y="911689"/>
                    </a:cubicBezTo>
                    <a:cubicBezTo>
                      <a:pt x="318733" y="911689"/>
                      <a:pt x="318733" y="911689"/>
                      <a:pt x="320160" y="1016597"/>
                    </a:cubicBezTo>
                    <a:cubicBezTo>
                      <a:pt x="345860" y="1028729"/>
                      <a:pt x="374416" y="1039434"/>
                      <a:pt x="375130" y="1039434"/>
                    </a:cubicBezTo>
                    <a:cubicBezTo>
                      <a:pt x="375130" y="1039434"/>
                      <a:pt x="404399" y="1050139"/>
                      <a:pt x="432240" y="1057275"/>
                    </a:cubicBezTo>
                    <a:cubicBezTo>
                      <a:pt x="432240" y="1057275"/>
                      <a:pt x="432240" y="1057275"/>
                      <a:pt x="503629" y="973777"/>
                    </a:cubicBezTo>
                    <a:cubicBezTo>
                      <a:pt x="503629" y="973777"/>
                      <a:pt x="503629" y="973777"/>
                      <a:pt x="512196" y="974491"/>
                    </a:cubicBezTo>
                    <a:cubicBezTo>
                      <a:pt x="525760" y="975918"/>
                      <a:pt x="540037" y="975918"/>
                      <a:pt x="553601" y="975918"/>
                    </a:cubicBezTo>
                    <a:cubicBezTo>
                      <a:pt x="567165" y="975918"/>
                      <a:pt x="580729" y="975918"/>
                      <a:pt x="595007" y="974491"/>
                    </a:cubicBezTo>
                    <a:cubicBezTo>
                      <a:pt x="595007" y="974491"/>
                      <a:pt x="595007" y="974491"/>
                      <a:pt x="602859" y="973777"/>
                    </a:cubicBezTo>
                    <a:cubicBezTo>
                      <a:pt x="602859" y="973777"/>
                      <a:pt x="602859" y="973777"/>
                      <a:pt x="674962" y="1057275"/>
                    </a:cubicBezTo>
                    <a:cubicBezTo>
                      <a:pt x="702803" y="1050139"/>
                      <a:pt x="731359" y="1040147"/>
                      <a:pt x="731359" y="1039434"/>
                    </a:cubicBezTo>
                    <a:cubicBezTo>
                      <a:pt x="732073" y="1039434"/>
                      <a:pt x="760628" y="1029443"/>
                      <a:pt x="786328" y="1016597"/>
                    </a:cubicBezTo>
                    <a:cubicBezTo>
                      <a:pt x="786328" y="1016597"/>
                      <a:pt x="786328" y="1016597"/>
                      <a:pt x="787756" y="912403"/>
                    </a:cubicBezTo>
                    <a:cubicBezTo>
                      <a:pt x="787756" y="912403"/>
                      <a:pt x="787756" y="912403"/>
                      <a:pt x="794895" y="908121"/>
                    </a:cubicBezTo>
                    <a:cubicBezTo>
                      <a:pt x="821309" y="891707"/>
                      <a:pt x="845581" y="872438"/>
                      <a:pt x="867711" y="851028"/>
                    </a:cubicBezTo>
                    <a:cubicBezTo>
                      <a:pt x="867711" y="851028"/>
                      <a:pt x="867711" y="851028"/>
                      <a:pt x="873422" y="845319"/>
                    </a:cubicBezTo>
                    <a:cubicBezTo>
                      <a:pt x="873422" y="845319"/>
                      <a:pt x="873422" y="845319"/>
                      <a:pt x="972652" y="861733"/>
                    </a:cubicBezTo>
                    <a:cubicBezTo>
                      <a:pt x="989072" y="838182"/>
                      <a:pt x="1004777" y="811777"/>
                      <a:pt x="1004777" y="811777"/>
                    </a:cubicBezTo>
                    <a:cubicBezTo>
                      <a:pt x="1004777" y="811064"/>
                      <a:pt x="1020483" y="784658"/>
                      <a:pt x="1031905" y="758253"/>
                    </a:cubicBezTo>
                    <a:cubicBezTo>
                      <a:pt x="1031905" y="758253"/>
                      <a:pt x="1031905" y="758253"/>
                      <a:pt x="972652" y="686887"/>
                    </a:cubicBezTo>
                    <a:cubicBezTo>
                      <a:pt x="972652" y="686887"/>
                      <a:pt x="972652" y="686887"/>
                      <a:pt x="975508" y="679037"/>
                    </a:cubicBezTo>
                    <a:cubicBezTo>
                      <a:pt x="986216" y="645495"/>
                      <a:pt x="992641" y="610526"/>
                      <a:pt x="994783" y="575557"/>
                    </a:cubicBezTo>
                    <a:cubicBezTo>
                      <a:pt x="994783" y="575557"/>
                      <a:pt x="994783" y="575557"/>
                      <a:pt x="994783" y="567707"/>
                    </a:cubicBezTo>
                    <a:cubicBezTo>
                      <a:pt x="994783" y="567707"/>
                      <a:pt x="994783" y="567707"/>
                      <a:pt x="1074738" y="520605"/>
                    </a:cubicBezTo>
                    <a:cubicBezTo>
                      <a:pt x="1071883" y="491345"/>
                      <a:pt x="1066885" y="461372"/>
                      <a:pt x="1066885" y="461372"/>
                    </a:cubicBezTo>
                    <a:cubicBezTo>
                      <a:pt x="1066885" y="460658"/>
                      <a:pt x="1061174" y="431398"/>
                      <a:pt x="1054036" y="403565"/>
                    </a:cubicBezTo>
                    <a:cubicBezTo>
                      <a:pt x="1054036" y="403565"/>
                      <a:pt x="1054036" y="403565"/>
                      <a:pt x="959089" y="385724"/>
                    </a:cubicBezTo>
                    <a:cubicBezTo>
                      <a:pt x="959089" y="385724"/>
                      <a:pt x="959089" y="385724"/>
                      <a:pt x="955519" y="378587"/>
                    </a:cubicBezTo>
                    <a:cubicBezTo>
                      <a:pt x="941955" y="350041"/>
                      <a:pt x="924108" y="322209"/>
                      <a:pt x="904119" y="296517"/>
                    </a:cubicBezTo>
                    <a:cubicBezTo>
                      <a:pt x="904119" y="296517"/>
                      <a:pt x="904119" y="296517"/>
                      <a:pt x="898408" y="290094"/>
                    </a:cubicBezTo>
                    <a:cubicBezTo>
                      <a:pt x="898408" y="290094"/>
                      <a:pt x="898408" y="290094"/>
                      <a:pt x="932675" y="193750"/>
                    </a:cubicBezTo>
                    <a:cubicBezTo>
                      <a:pt x="912686" y="173768"/>
                      <a:pt x="889128" y="153785"/>
                      <a:pt x="889128" y="153785"/>
                    </a:cubicBezTo>
                    <a:cubicBezTo>
                      <a:pt x="888414" y="153785"/>
                      <a:pt x="864856" y="133803"/>
                      <a:pt x="841297" y="118103"/>
                    </a:cubicBezTo>
                    <a:cubicBezTo>
                      <a:pt x="841297" y="118103"/>
                      <a:pt x="841297" y="118103"/>
                      <a:pt x="744209" y="172341"/>
                    </a:cubicBezTo>
                    <a:cubicBezTo>
                      <a:pt x="744209" y="172341"/>
                      <a:pt x="744209" y="172341"/>
                      <a:pt x="737070" y="169486"/>
                    </a:cubicBezTo>
                    <a:cubicBezTo>
                      <a:pt x="712798" y="158781"/>
                      <a:pt x="687812" y="150217"/>
                      <a:pt x="662112" y="144508"/>
                    </a:cubicBezTo>
                    <a:cubicBezTo>
                      <a:pt x="662112" y="144508"/>
                      <a:pt x="662112" y="144508"/>
                      <a:pt x="654259" y="142367"/>
                    </a:cubicBezTo>
                    <a:cubicBezTo>
                      <a:pt x="654259" y="142367"/>
                      <a:pt x="654259" y="142367"/>
                      <a:pt x="613568" y="34605"/>
                    </a:cubicBezTo>
                    <a:cubicBezTo>
                      <a:pt x="585012" y="31750"/>
                      <a:pt x="554315" y="31750"/>
                      <a:pt x="553601" y="31750"/>
                    </a:cubicBezTo>
                    <a:close/>
                    <a:moveTo>
                      <a:pt x="554395" y="0"/>
                    </a:moveTo>
                    <a:cubicBezTo>
                      <a:pt x="556538" y="0"/>
                      <a:pt x="594403" y="0"/>
                      <a:pt x="627266" y="4283"/>
                    </a:cubicBezTo>
                    <a:cubicBezTo>
                      <a:pt x="627266" y="4283"/>
                      <a:pt x="627266" y="4283"/>
                      <a:pt x="636554" y="4997"/>
                    </a:cubicBezTo>
                    <a:cubicBezTo>
                      <a:pt x="636554" y="4997"/>
                      <a:pt x="636554" y="4997"/>
                      <a:pt x="678705" y="115645"/>
                    </a:cubicBezTo>
                    <a:cubicBezTo>
                      <a:pt x="700138" y="121356"/>
                      <a:pt x="722285" y="128494"/>
                      <a:pt x="743003" y="137061"/>
                    </a:cubicBezTo>
                    <a:cubicBezTo>
                      <a:pt x="743003" y="137061"/>
                      <a:pt x="743003" y="137061"/>
                      <a:pt x="843738" y="80666"/>
                    </a:cubicBezTo>
                    <a:cubicBezTo>
                      <a:pt x="843738" y="80666"/>
                      <a:pt x="843738" y="80666"/>
                      <a:pt x="851596" y="85663"/>
                    </a:cubicBezTo>
                    <a:cubicBezTo>
                      <a:pt x="879459" y="104223"/>
                      <a:pt x="908750" y="128494"/>
                      <a:pt x="910179" y="129208"/>
                    </a:cubicBezTo>
                    <a:cubicBezTo>
                      <a:pt x="911608" y="130636"/>
                      <a:pt x="940899" y="154907"/>
                      <a:pt x="963047" y="179178"/>
                    </a:cubicBezTo>
                    <a:cubicBezTo>
                      <a:pt x="963047" y="179178"/>
                      <a:pt x="963047" y="179178"/>
                      <a:pt x="969477" y="186317"/>
                    </a:cubicBezTo>
                    <a:cubicBezTo>
                      <a:pt x="969477" y="186317"/>
                      <a:pt x="969477" y="186317"/>
                      <a:pt x="935184" y="284115"/>
                    </a:cubicBezTo>
                    <a:cubicBezTo>
                      <a:pt x="953045" y="306958"/>
                      <a:pt x="968762" y="331943"/>
                      <a:pt x="981622" y="357642"/>
                    </a:cubicBezTo>
                    <a:cubicBezTo>
                      <a:pt x="981622" y="357642"/>
                      <a:pt x="981622" y="357642"/>
                      <a:pt x="1079498" y="376202"/>
                    </a:cubicBezTo>
                    <a:cubicBezTo>
                      <a:pt x="1079498" y="376202"/>
                      <a:pt x="1079498" y="376202"/>
                      <a:pt x="1082356" y="385482"/>
                    </a:cubicBezTo>
                    <a:cubicBezTo>
                      <a:pt x="1092358" y="416892"/>
                      <a:pt x="1098788" y="454013"/>
                      <a:pt x="1098788" y="455440"/>
                    </a:cubicBezTo>
                    <a:cubicBezTo>
                      <a:pt x="1099502" y="456868"/>
                      <a:pt x="1105932" y="494702"/>
                      <a:pt x="1108075" y="527540"/>
                    </a:cubicBezTo>
                    <a:cubicBezTo>
                      <a:pt x="1108075" y="527540"/>
                      <a:pt x="1108075" y="527540"/>
                      <a:pt x="1108075" y="537534"/>
                    </a:cubicBezTo>
                    <a:cubicBezTo>
                      <a:pt x="1108075" y="537534"/>
                      <a:pt x="1108075" y="537534"/>
                      <a:pt x="1026631" y="586076"/>
                    </a:cubicBezTo>
                    <a:cubicBezTo>
                      <a:pt x="1024487" y="617486"/>
                      <a:pt x="1018058" y="649609"/>
                      <a:pt x="1009484" y="680305"/>
                    </a:cubicBezTo>
                    <a:cubicBezTo>
                      <a:pt x="1009484" y="680305"/>
                      <a:pt x="1009484" y="680305"/>
                      <a:pt x="1069496" y="753118"/>
                    </a:cubicBezTo>
                    <a:cubicBezTo>
                      <a:pt x="1069496" y="753118"/>
                      <a:pt x="1069496" y="753118"/>
                      <a:pt x="1065924" y="762399"/>
                    </a:cubicBezTo>
                    <a:cubicBezTo>
                      <a:pt x="1053064" y="792381"/>
                      <a:pt x="1033775" y="825932"/>
                      <a:pt x="1033060" y="827360"/>
                    </a:cubicBezTo>
                    <a:cubicBezTo>
                      <a:pt x="1032346" y="828787"/>
                      <a:pt x="1013057" y="861625"/>
                      <a:pt x="993053" y="888037"/>
                    </a:cubicBezTo>
                    <a:cubicBezTo>
                      <a:pt x="993053" y="888037"/>
                      <a:pt x="993053" y="888037"/>
                      <a:pt x="987337" y="895890"/>
                    </a:cubicBezTo>
                    <a:cubicBezTo>
                      <a:pt x="987337" y="895890"/>
                      <a:pt x="987337" y="895890"/>
                      <a:pt x="885174" y="878757"/>
                    </a:cubicBezTo>
                    <a:cubicBezTo>
                      <a:pt x="865170" y="897317"/>
                      <a:pt x="843023" y="914450"/>
                      <a:pt x="820161" y="930155"/>
                    </a:cubicBezTo>
                    <a:cubicBezTo>
                      <a:pt x="820161" y="930155"/>
                      <a:pt x="820161" y="930155"/>
                      <a:pt x="818733" y="1036519"/>
                    </a:cubicBezTo>
                    <a:cubicBezTo>
                      <a:pt x="818733" y="1036519"/>
                      <a:pt x="818733" y="1036519"/>
                      <a:pt x="810160" y="1040803"/>
                    </a:cubicBezTo>
                    <a:cubicBezTo>
                      <a:pt x="780868" y="1055794"/>
                      <a:pt x="744432" y="1068643"/>
                      <a:pt x="743003" y="1069357"/>
                    </a:cubicBezTo>
                    <a:cubicBezTo>
                      <a:pt x="741575" y="1069357"/>
                      <a:pt x="705853" y="1082920"/>
                      <a:pt x="673704" y="1090059"/>
                    </a:cubicBezTo>
                    <a:cubicBezTo>
                      <a:pt x="673704" y="1090059"/>
                      <a:pt x="673704" y="1090059"/>
                      <a:pt x="664417" y="1092200"/>
                    </a:cubicBezTo>
                    <a:cubicBezTo>
                      <a:pt x="664417" y="1092200"/>
                      <a:pt x="664417" y="1092200"/>
                      <a:pt x="590116" y="1006537"/>
                    </a:cubicBezTo>
                    <a:cubicBezTo>
                      <a:pt x="565826" y="1007965"/>
                      <a:pt x="542250" y="1007965"/>
                      <a:pt x="517959" y="1006537"/>
                    </a:cubicBezTo>
                    <a:cubicBezTo>
                      <a:pt x="517959" y="1006537"/>
                      <a:pt x="517959" y="1006537"/>
                      <a:pt x="443659" y="1092200"/>
                    </a:cubicBezTo>
                    <a:cubicBezTo>
                      <a:pt x="443659" y="1092200"/>
                      <a:pt x="443659" y="1092200"/>
                      <a:pt x="434371" y="1090059"/>
                    </a:cubicBezTo>
                    <a:cubicBezTo>
                      <a:pt x="402222" y="1082920"/>
                      <a:pt x="366501" y="1069357"/>
                      <a:pt x="365072" y="1068643"/>
                    </a:cubicBezTo>
                    <a:cubicBezTo>
                      <a:pt x="363643" y="1068643"/>
                      <a:pt x="327207" y="1055080"/>
                      <a:pt x="297916" y="1040089"/>
                    </a:cubicBezTo>
                    <a:cubicBezTo>
                      <a:pt x="297916" y="1040089"/>
                      <a:pt x="297916" y="1040089"/>
                      <a:pt x="289343" y="1035806"/>
                    </a:cubicBezTo>
                    <a:cubicBezTo>
                      <a:pt x="289343" y="1035806"/>
                      <a:pt x="289343" y="1035806"/>
                      <a:pt x="287914" y="929441"/>
                    </a:cubicBezTo>
                    <a:cubicBezTo>
                      <a:pt x="265052" y="913736"/>
                      <a:pt x="243620" y="897317"/>
                      <a:pt x="223616" y="878043"/>
                    </a:cubicBezTo>
                    <a:cubicBezTo>
                      <a:pt x="223616" y="878043"/>
                      <a:pt x="223616" y="878043"/>
                      <a:pt x="120738" y="895176"/>
                    </a:cubicBezTo>
                    <a:cubicBezTo>
                      <a:pt x="120738" y="895176"/>
                      <a:pt x="120738" y="895176"/>
                      <a:pt x="115023" y="887323"/>
                    </a:cubicBezTo>
                    <a:cubicBezTo>
                      <a:pt x="95019" y="860911"/>
                      <a:pt x="76444" y="828073"/>
                      <a:pt x="75015" y="826646"/>
                    </a:cubicBezTo>
                    <a:cubicBezTo>
                      <a:pt x="74301" y="825218"/>
                      <a:pt x="55011" y="791667"/>
                      <a:pt x="42151" y="761685"/>
                    </a:cubicBezTo>
                    <a:cubicBezTo>
                      <a:pt x="42151" y="761685"/>
                      <a:pt x="42151" y="761685"/>
                      <a:pt x="37865" y="753118"/>
                    </a:cubicBezTo>
                    <a:cubicBezTo>
                      <a:pt x="37865" y="753118"/>
                      <a:pt x="37865" y="753118"/>
                      <a:pt x="100020" y="678877"/>
                    </a:cubicBezTo>
                    <a:cubicBezTo>
                      <a:pt x="90732" y="648895"/>
                      <a:pt x="85017" y="617486"/>
                      <a:pt x="82874" y="585362"/>
                    </a:cubicBezTo>
                    <a:cubicBezTo>
                      <a:pt x="82874" y="585362"/>
                      <a:pt x="82874" y="585362"/>
                      <a:pt x="0" y="536820"/>
                    </a:cubicBezTo>
                    <a:cubicBezTo>
                      <a:pt x="0" y="536820"/>
                      <a:pt x="0" y="536820"/>
                      <a:pt x="0" y="527540"/>
                    </a:cubicBezTo>
                    <a:cubicBezTo>
                      <a:pt x="2144" y="493989"/>
                      <a:pt x="8573" y="456868"/>
                      <a:pt x="9288" y="454727"/>
                    </a:cubicBezTo>
                    <a:cubicBezTo>
                      <a:pt x="9288" y="453299"/>
                      <a:pt x="15718" y="416178"/>
                      <a:pt x="25720" y="384769"/>
                    </a:cubicBezTo>
                    <a:cubicBezTo>
                      <a:pt x="25720" y="384769"/>
                      <a:pt x="25720" y="384769"/>
                      <a:pt x="28577" y="375489"/>
                    </a:cubicBezTo>
                    <a:cubicBezTo>
                      <a:pt x="28577" y="375489"/>
                      <a:pt x="28577" y="375489"/>
                      <a:pt x="127883" y="356928"/>
                    </a:cubicBezTo>
                    <a:cubicBezTo>
                      <a:pt x="140742" y="331229"/>
                      <a:pt x="156460" y="306958"/>
                      <a:pt x="174320" y="284115"/>
                    </a:cubicBezTo>
                    <a:cubicBezTo>
                      <a:pt x="174320" y="284115"/>
                      <a:pt x="174320" y="284115"/>
                      <a:pt x="139313" y="185603"/>
                    </a:cubicBezTo>
                    <a:cubicBezTo>
                      <a:pt x="139313" y="185603"/>
                      <a:pt x="139313" y="185603"/>
                      <a:pt x="145743" y="179178"/>
                    </a:cubicBezTo>
                    <a:cubicBezTo>
                      <a:pt x="168605" y="154907"/>
                      <a:pt x="197896" y="129922"/>
                      <a:pt x="199325" y="129208"/>
                    </a:cubicBezTo>
                    <a:cubicBezTo>
                      <a:pt x="200040" y="128494"/>
                      <a:pt x="230045" y="103509"/>
                      <a:pt x="257194" y="85663"/>
                    </a:cubicBezTo>
                    <a:cubicBezTo>
                      <a:pt x="257194" y="85663"/>
                      <a:pt x="257194" y="85663"/>
                      <a:pt x="265052" y="80666"/>
                    </a:cubicBezTo>
                    <a:cubicBezTo>
                      <a:pt x="265052" y="80666"/>
                      <a:pt x="265052" y="80666"/>
                      <a:pt x="366501" y="137061"/>
                    </a:cubicBezTo>
                    <a:cubicBezTo>
                      <a:pt x="387219" y="128494"/>
                      <a:pt x="408652" y="121356"/>
                      <a:pt x="430799" y="115645"/>
                    </a:cubicBezTo>
                    <a:cubicBezTo>
                      <a:pt x="430799" y="115645"/>
                      <a:pt x="430799" y="115645"/>
                      <a:pt x="472236" y="4997"/>
                    </a:cubicBezTo>
                    <a:cubicBezTo>
                      <a:pt x="472236" y="4997"/>
                      <a:pt x="472236" y="4997"/>
                      <a:pt x="482238" y="4283"/>
                    </a:cubicBezTo>
                    <a:cubicBezTo>
                      <a:pt x="514387" y="0"/>
                      <a:pt x="552966" y="0"/>
                      <a:pt x="55439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sp>
            <p:nvSpPr>
              <p:cNvPr id="21" name="Freeform 15">
                <a:extLst>
                  <a:ext uri="{FF2B5EF4-FFF2-40B4-BE49-F238E27FC236}">
                    <a16:creationId xmlns:a16="http://schemas.microsoft.com/office/drawing/2014/main" id="{2F6FC820-E9F0-49DA-826A-A65763AE6CEA}"/>
                  </a:ext>
                </a:extLst>
              </p:cNvPr>
              <p:cNvSpPr>
                <a:spLocks/>
              </p:cNvSpPr>
              <p:nvPr/>
            </p:nvSpPr>
            <p:spPr bwMode="auto">
              <a:xfrm>
                <a:off x="5975350" y="3257550"/>
                <a:ext cx="317500" cy="360363"/>
              </a:xfrm>
              <a:custGeom>
                <a:avLst/>
                <a:gdLst>
                  <a:gd name="T0" fmla="*/ 431 w 446"/>
                  <a:gd name="T1" fmla="*/ 232 h 504"/>
                  <a:gd name="T2" fmla="*/ 33 w 446"/>
                  <a:gd name="T3" fmla="*/ 3 h 504"/>
                  <a:gd name="T4" fmla="*/ 22 w 446"/>
                  <a:gd name="T5" fmla="*/ 0 h 504"/>
                  <a:gd name="T6" fmla="*/ 0 w 446"/>
                  <a:gd name="T7" fmla="*/ 22 h 504"/>
                  <a:gd name="T8" fmla="*/ 0 w 446"/>
                  <a:gd name="T9" fmla="*/ 482 h 504"/>
                  <a:gd name="T10" fmla="*/ 22 w 446"/>
                  <a:gd name="T11" fmla="*/ 504 h 504"/>
                  <a:gd name="T12" fmla="*/ 33 w 446"/>
                  <a:gd name="T13" fmla="*/ 501 h 504"/>
                  <a:gd name="T14" fmla="*/ 431 w 446"/>
                  <a:gd name="T15" fmla="*/ 271 h 504"/>
                  <a:gd name="T16" fmla="*/ 431 w 446"/>
                  <a:gd name="T17" fmla="*/ 232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6" h="504">
                    <a:moveTo>
                      <a:pt x="431" y="232"/>
                    </a:moveTo>
                    <a:cubicBezTo>
                      <a:pt x="33" y="3"/>
                      <a:pt x="33" y="3"/>
                      <a:pt x="33" y="3"/>
                    </a:cubicBezTo>
                    <a:cubicBezTo>
                      <a:pt x="30" y="1"/>
                      <a:pt x="26" y="0"/>
                      <a:pt x="22" y="0"/>
                    </a:cubicBezTo>
                    <a:cubicBezTo>
                      <a:pt x="11" y="0"/>
                      <a:pt x="0" y="9"/>
                      <a:pt x="0" y="22"/>
                    </a:cubicBezTo>
                    <a:cubicBezTo>
                      <a:pt x="0" y="482"/>
                      <a:pt x="0" y="482"/>
                      <a:pt x="0" y="482"/>
                    </a:cubicBezTo>
                    <a:cubicBezTo>
                      <a:pt x="0" y="495"/>
                      <a:pt x="11" y="504"/>
                      <a:pt x="22" y="504"/>
                    </a:cubicBezTo>
                    <a:cubicBezTo>
                      <a:pt x="26" y="504"/>
                      <a:pt x="30" y="503"/>
                      <a:pt x="33" y="501"/>
                    </a:cubicBezTo>
                    <a:cubicBezTo>
                      <a:pt x="431" y="271"/>
                      <a:pt x="431" y="271"/>
                      <a:pt x="431" y="271"/>
                    </a:cubicBezTo>
                    <a:cubicBezTo>
                      <a:pt x="446" y="262"/>
                      <a:pt x="446" y="241"/>
                      <a:pt x="431" y="23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grpSp>
        <p:nvGrpSpPr>
          <p:cNvPr id="28" name="Group 27">
            <a:extLst>
              <a:ext uri="{FF2B5EF4-FFF2-40B4-BE49-F238E27FC236}">
                <a16:creationId xmlns:a16="http://schemas.microsoft.com/office/drawing/2014/main" id="{36349783-AF12-4F43-BACA-B090AAF5707A}"/>
              </a:ext>
            </a:extLst>
          </p:cNvPr>
          <p:cNvGrpSpPr>
            <a:grpSpLocks noChangeAspect="1"/>
          </p:cNvGrpSpPr>
          <p:nvPr/>
        </p:nvGrpSpPr>
        <p:grpSpPr>
          <a:xfrm flipH="1">
            <a:off x="4548123" y="4080116"/>
            <a:ext cx="514350" cy="514350"/>
            <a:chOff x="5273040" y="2606040"/>
            <a:chExt cx="1645920" cy="1645920"/>
          </a:xfrm>
        </p:grpSpPr>
        <p:sp>
          <p:nvSpPr>
            <p:cNvPr id="29" name="AutoShape 3">
              <a:extLst>
                <a:ext uri="{FF2B5EF4-FFF2-40B4-BE49-F238E27FC236}">
                  <a16:creationId xmlns:a16="http://schemas.microsoft.com/office/drawing/2014/main" id="{ACDFC29C-E5F1-4C44-8770-811BA6F84474}"/>
                </a:ext>
              </a:extLst>
            </p:cNvPr>
            <p:cNvSpPr>
              <a:spLocks noChangeAspect="1" noChangeArrowheads="1" noTextEdit="1"/>
            </p:cNvSpPr>
            <p:nvPr/>
          </p:nvSpPr>
          <p:spPr bwMode="auto">
            <a:xfrm>
              <a:off x="5273040" y="2606040"/>
              <a:ext cx="1645920" cy="164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30" name="Group 29">
              <a:extLst>
                <a:ext uri="{FF2B5EF4-FFF2-40B4-BE49-F238E27FC236}">
                  <a16:creationId xmlns:a16="http://schemas.microsoft.com/office/drawing/2014/main" id="{7BFCAD77-8AE2-4CBB-B88B-87C9C2878F17}"/>
                </a:ext>
              </a:extLst>
            </p:cNvPr>
            <p:cNvGrpSpPr/>
            <p:nvPr/>
          </p:nvGrpSpPr>
          <p:grpSpPr>
            <a:xfrm>
              <a:off x="5443728" y="2878074"/>
              <a:ext cx="1304544" cy="1101852"/>
              <a:chOff x="5443728" y="2878074"/>
              <a:chExt cx="1304544" cy="1101852"/>
            </a:xfrm>
          </p:grpSpPr>
          <p:sp>
            <p:nvSpPr>
              <p:cNvPr id="31" name="Freeform 23">
                <a:extLst>
                  <a:ext uri="{FF2B5EF4-FFF2-40B4-BE49-F238E27FC236}">
                    <a16:creationId xmlns:a16="http://schemas.microsoft.com/office/drawing/2014/main" id="{465C8574-2586-4F81-B5E3-C72AD0001265}"/>
                  </a:ext>
                </a:extLst>
              </p:cNvPr>
              <p:cNvSpPr>
                <a:spLocks/>
              </p:cNvSpPr>
              <p:nvPr/>
            </p:nvSpPr>
            <p:spPr bwMode="auto">
              <a:xfrm>
                <a:off x="5646801" y="2878074"/>
                <a:ext cx="1101471" cy="1101852"/>
              </a:xfrm>
              <a:custGeom>
                <a:avLst/>
                <a:gdLst>
                  <a:gd name="connsiteX0" fmla="*/ 3666859 w 4589463"/>
                  <a:gd name="connsiteY0" fmla="*/ 2782888 h 4591051"/>
                  <a:gd name="connsiteX1" fmla="*/ 4589463 w 4589463"/>
                  <a:gd name="connsiteY1" fmla="*/ 2782888 h 4591051"/>
                  <a:gd name="connsiteX2" fmla="*/ 4515059 w 4589463"/>
                  <a:gd name="connsiteY2" fmla="*/ 3357807 h 4591051"/>
                  <a:gd name="connsiteX3" fmla="*/ 4482322 w 4589463"/>
                  <a:gd name="connsiteY3" fmla="*/ 3479940 h 4591051"/>
                  <a:gd name="connsiteX4" fmla="*/ 4443632 w 4589463"/>
                  <a:gd name="connsiteY4" fmla="*/ 3599094 h 4591051"/>
                  <a:gd name="connsiteX5" fmla="*/ 4351372 w 4589463"/>
                  <a:gd name="connsiteY5" fmla="*/ 3831444 h 4591051"/>
                  <a:gd name="connsiteX6" fmla="*/ 4300777 w 4589463"/>
                  <a:gd name="connsiteY6" fmla="*/ 3941662 h 4591051"/>
                  <a:gd name="connsiteX7" fmla="*/ 4241254 w 4589463"/>
                  <a:gd name="connsiteY7" fmla="*/ 4051879 h 4591051"/>
                  <a:gd name="connsiteX8" fmla="*/ 4178755 w 4589463"/>
                  <a:gd name="connsiteY8" fmla="*/ 4159118 h 4591051"/>
                  <a:gd name="connsiteX9" fmla="*/ 4074591 w 4589463"/>
                  <a:gd name="connsiteY9" fmla="*/ 4308060 h 4591051"/>
                  <a:gd name="connsiteX10" fmla="*/ 3842452 w 4589463"/>
                  <a:gd name="connsiteY10" fmla="*/ 4591051 h 4591051"/>
                  <a:gd name="connsiteX11" fmla="*/ 3187700 w 4589463"/>
                  <a:gd name="connsiteY11" fmla="*/ 3938683 h 4591051"/>
                  <a:gd name="connsiteX12" fmla="*/ 3422815 w 4589463"/>
                  <a:gd name="connsiteY12" fmla="*/ 3625903 h 4591051"/>
                  <a:gd name="connsiteX13" fmla="*/ 3461505 w 4589463"/>
                  <a:gd name="connsiteY13" fmla="*/ 3557390 h 4591051"/>
                  <a:gd name="connsiteX14" fmla="*/ 3494243 w 4589463"/>
                  <a:gd name="connsiteY14" fmla="*/ 3485897 h 4591051"/>
                  <a:gd name="connsiteX15" fmla="*/ 3541861 w 4589463"/>
                  <a:gd name="connsiteY15" fmla="*/ 3375680 h 4591051"/>
                  <a:gd name="connsiteX16" fmla="*/ 3657931 w 4589463"/>
                  <a:gd name="connsiteY16" fmla="*/ 2905021 h 4591051"/>
                  <a:gd name="connsiteX17" fmla="*/ 3666859 w 4589463"/>
                  <a:gd name="connsiteY17" fmla="*/ 2782888 h 4591051"/>
                  <a:gd name="connsiteX18" fmla="*/ 3842452 w 4589463"/>
                  <a:gd name="connsiteY18" fmla="*/ 839788 h 4591051"/>
                  <a:gd name="connsiteX19" fmla="*/ 3961497 w 4589463"/>
                  <a:gd name="connsiteY19" fmla="*/ 976725 h 4591051"/>
                  <a:gd name="connsiteX20" fmla="*/ 4038877 w 4589463"/>
                  <a:gd name="connsiteY20" fmla="*/ 1071985 h 4591051"/>
                  <a:gd name="connsiteX21" fmla="*/ 4146018 w 4589463"/>
                  <a:gd name="connsiteY21" fmla="*/ 1223807 h 4591051"/>
                  <a:gd name="connsiteX22" fmla="*/ 4271016 w 4589463"/>
                  <a:gd name="connsiteY22" fmla="*/ 1435166 h 4591051"/>
                  <a:gd name="connsiteX23" fmla="*/ 4482322 w 4589463"/>
                  <a:gd name="connsiteY23" fmla="*/ 1956121 h 4591051"/>
                  <a:gd name="connsiteX24" fmla="*/ 4562678 w 4589463"/>
                  <a:gd name="connsiteY24" fmla="*/ 2328232 h 4591051"/>
                  <a:gd name="connsiteX25" fmla="*/ 4589463 w 4589463"/>
                  <a:gd name="connsiteY25" fmla="*/ 2652713 h 4591051"/>
                  <a:gd name="connsiteX26" fmla="*/ 3666859 w 4589463"/>
                  <a:gd name="connsiteY26" fmla="*/ 2652713 h 4591051"/>
                  <a:gd name="connsiteX27" fmla="*/ 3660907 w 4589463"/>
                  <a:gd name="connsiteY27" fmla="*/ 2569360 h 4591051"/>
                  <a:gd name="connsiteX28" fmla="*/ 3640074 w 4589463"/>
                  <a:gd name="connsiteY28" fmla="*/ 2405631 h 4591051"/>
                  <a:gd name="connsiteX29" fmla="*/ 3607336 w 4589463"/>
                  <a:gd name="connsiteY29" fmla="*/ 2247856 h 4591051"/>
                  <a:gd name="connsiteX30" fmla="*/ 3595432 w 4589463"/>
                  <a:gd name="connsiteY30" fmla="*/ 2209157 h 4591051"/>
                  <a:gd name="connsiteX31" fmla="*/ 3571623 w 4589463"/>
                  <a:gd name="connsiteY31" fmla="*/ 2131758 h 4591051"/>
                  <a:gd name="connsiteX32" fmla="*/ 3526980 w 4589463"/>
                  <a:gd name="connsiteY32" fmla="*/ 2021613 h 4591051"/>
                  <a:gd name="connsiteX33" fmla="*/ 3479362 w 4589463"/>
                  <a:gd name="connsiteY33" fmla="*/ 1911468 h 4591051"/>
                  <a:gd name="connsiteX34" fmla="*/ 3187700 w 4589463"/>
                  <a:gd name="connsiteY34" fmla="*/ 1494704 h 4591051"/>
                  <a:gd name="connsiteX35" fmla="*/ 3842452 w 4589463"/>
                  <a:gd name="connsiteY35" fmla="*/ 839788 h 4591051"/>
                  <a:gd name="connsiteX36" fmla="*/ 1936750 w 4589463"/>
                  <a:gd name="connsiteY36" fmla="*/ 0 h 4591051"/>
                  <a:gd name="connsiteX37" fmla="*/ 2755395 w 4589463"/>
                  <a:gd name="connsiteY37" fmla="*/ 145831 h 4591051"/>
                  <a:gd name="connsiteX38" fmla="*/ 2871493 w 4589463"/>
                  <a:gd name="connsiteY38" fmla="*/ 187497 h 4591051"/>
                  <a:gd name="connsiteX39" fmla="*/ 3097737 w 4589463"/>
                  <a:gd name="connsiteY39" fmla="*/ 288686 h 4591051"/>
                  <a:gd name="connsiteX40" fmla="*/ 3207882 w 4589463"/>
                  <a:gd name="connsiteY40" fmla="*/ 348209 h 4591051"/>
                  <a:gd name="connsiteX41" fmla="*/ 3416264 w 4589463"/>
                  <a:gd name="connsiteY41" fmla="*/ 479159 h 4591051"/>
                  <a:gd name="connsiteX42" fmla="*/ 3514501 w 4589463"/>
                  <a:gd name="connsiteY42" fmla="*/ 547610 h 4591051"/>
                  <a:gd name="connsiteX43" fmla="*/ 3565108 w 4589463"/>
                  <a:gd name="connsiteY43" fmla="*/ 586300 h 4591051"/>
                  <a:gd name="connsiteX44" fmla="*/ 3657392 w 4589463"/>
                  <a:gd name="connsiteY44" fmla="*/ 663680 h 4591051"/>
                  <a:gd name="connsiteX45" fmla="*/ 3749675 w 4589463"/>
                  <a:gd name="connsiteY45" fmla="*/ 747012 h 4591051"/>
                  <a:gd name="connsiteX46" fmla="*/ 3094760 w 4589463"/>
                  <a:gd name="connsiteY46" fmla="*/ 1401763 h 4591051"/>
                  <a:gd name="connsiteX47" fmla="*/ 2782187 w 4589463"/>
                  <a:gd name="connsiteY47" fmla="*/ 1166648 h 4591051"/>
                  <a:gd name="connsiteX48" fmla="*/ 2710741 w 4589463"/>
                  <a:gd name="connsiteY48" fmla="*/ 1127958 h 4591051"/>
                  <a:gd name="connsiteX49" fmla="*/ 2567851 w 4589463"/>
                  <a:gd name="connsiteY49" fmla="*/ 1062483 h 4591051"/>
                  <a:gd name="connsiteX50" fmla="*/ 2457706 w 4589463"/>
                  <a:gd name="connsiteY50" fmla="*/ 1017841 h 4591051"/>
                  <a:gd name="connsiteX51" fmla="*/ 2419006 w 4589463"/>
                  <a:gd name="connsiteY51" fmla="*/ 1005936 h 4591051"/>
                  <a:gd name="connsiteX52" fmla="*/ 2341607 w 4589463"/>
                  <a:gd name="connsiteY52" fmla="*/ 982127 h 4591051"/>
                  <a:gd name="connsiteX53" fmla="*/ 2225508 w 4589463"/>
                  <a:gd name="connsiteY53" fmla="*/ 955342 h 4591051"/>
                  <a:gd name="connsiteX54" fmla="*/ 2103456 w 4589463"/>
                  <a:gd name="connsiteY54" fmla="*/ 934509 h 4591051"/>
                  <a:gd name="connsiteX55" fmla="*/ 1936750 w 4589463"/>
                  <a:gd name="connsiteY55" fmla="*/ 922604 h 4591051"/>
                  <a:gd name="connsiteX56" fmla="*/ 1936750 w 4589463"/>
                  <a:gd name="connsiteY56" fmla="*/ 0 h 4591051"/>
                  <a:gd name="connsiteX57" fmla="*/ 1803400 w 4589463"/>
                  <a:gd name="connsiteY57" fmla="*/ 0 h 4591051"/>
                  <a:gd name="connsiteX58" fmla="*/ 1803400 w 4589463"/>
                  <a:gd name="connsiteY58" fmla="*/ 922604 h 4591051"/>
                  <a:gd name="connsiteX59" fmla="*/ 651724 w 4589463"/>
                  <a:gd name="connsiteY59" fmla="*/ 1401763 h 4591051"/>
                  <a:gd name="connsiteX60" fmla="*/ 0 w 4589463"/>
                  <a:gd name="connsiteY60" fmla="*/ 747012 h 4591051"/>
                  <a:gd name="connsiteX61" fmla="*/ 136892 w 4589463"/>
                  <a:gd name="connsiteY61" fmla="*/ 624990 h 4591051"/>
                  <a:gd name="connsiteX62" fmla="*/ 330326 w 4589463"/>
                  <a:gd name="connsiteY62" fmla="*/ 479159 h 4591051"/>
                  <a:gd name="connsiteX63" fmla="*/ 431507 w 4589463"/>
                  <a:gd name="connsiteY63" fmla="*/ 410708 h 4591051"/>
                  <a:gd name="connsiteX64" fmla="*/ 702314 w 4589463"/>
                  <a:gd name="connsiteY64" fmla="*/ 261901 h 4591051"/>
                  <a:gd name="connsiteX65" fmla="*/ 1050496 w 4589463"/>
                  <a:gd name="connsiteY65" fmla="*/ 124998 h 4591051"/>
                  <a:gd name="connsiteX66" fmla="*/ 1110014 w 4589463"/>
                  <a:gd name="connsiteY66" fmla="*/ 107141 h 4591051"/>
                  <a:gd name="connsiteX67" fmla="*/ 1232026 w 4589463"/>
                  <a:gd name="connsiteY67" fmla="*/ 74404 h 4591051"/>
                  <a:gd name="connsiteX68" fmla="*/ 1357014 w 4589463"/>
                  <a:gd name="connsiteY68" fmla="*/ 47618 h 4591051"/>
                  <a:gd name="connsiteX69" fmla="*/ 1672460 w 4589463"/>
                  <a:gd name="connsiteY69" fmla="*/ 5952 h 4591051"/>
                  <a:gd name="connsiteX70" fmla="*/ 1803400 w 4589463"/>
                  <a:gd name="connsiteY70" fmla="*/ 0 h 459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589463" h="4591051">
                    <a:moveTo>
                      <a:pt x="3666859" y="2782888"/>
                    </a:moveTo>
                    <a:cubicBezTo>
                      <a:pt x="4589463" y="2782888"/>
                      <a:pt x="4589463" y="2782888"/>
                      <a:pt x="4589463" y="2782888"/>
                    </a:cubicBezTo>
                    <a:cubicBezTo>
                      <a:pt x="4583511" y="2979492"/>
                      <a:pt x="4559702" y="3170139"/>
                      <a:pt x="4515059" y="3357807"/>
                    </a:cubicBezTo>
                    <a:cubicBezTo>
                      <a:pt x="4506131" y="3396532"/>
                      <a:pt x="4494227" y="3438236"/>
                      <a:pt x="4482322" y="3479940"/>
                    </a:cubicBezTo>
                    <a:cubicBezTo>
                      <a:pt x="4470417" y="3518665"/>
                      <a:pt x="4458513" y="3560369"/>
                      <a:pt x="4443632" y="3599094"/>
                    </a:cubicBezTo>
                    <a:cubicBezTo>
                      <a:pt x="4416847" y="3676544"/>
                      <a:pt x="4387085" y="3753994"/>
                      <a:pt x="4351372" y="3831444"/>
                    </a:cubicBezTo>
                    <a:cubicBezTo>
                      <a:pt x="4336491" y="3867190"/>
                      <a:pt x="4318634" y="3905915"/>
                      <a:pt x="4300777" y="3941662"/>
                    </a:cubicBezTo>
                    <a:cubicBezTo>
                      <a:pt x="4279944" y="3980387"/>
                      <a:pt x="4262087" y="4016133"/>
                      <a:pt x="4241254" y="4051879"/>
                    </a:cubicBezTo>
                    <a:cubicBezTo>
                      <a:pt x="4220421" y="4087625"/>
                      <a:pt x="4199588" y="4123371"/>
                      <a:pt x="4178755" y="4159118"/>
                    </a:cubicBezTo>
                    <a:cubicBezTo>
                      <a:pt x="4146018" y="4206779"/>
                      <a:pt x="4110304" y="4257420"/>
                      <a:pt x="4074591" y="4308060"/>
                    </a:cubicBezTo>
                    <a:cubicBezTo>
                      <a:pt x="4003163" y="4409341"/>
                      <a:pt x="3922807" y="4501686"/>
                      <a:pt x="3842452" y="4591051"/>
                    </a:cubicBezTo>
                    <a:cubicBezTo>
                      <a:pt x="3842452" y="4591051"/>
                      <a:pt x="3842452" y="4591051"/>
                      <a:pt x="3187700" y="3938683"/>
                    </a:cubicBezTo>
                    <a:cubicBezTo>
                      <a:pt x="3276985" y="3843359"/>
                      <a:pt x="3354364" y="3739100"/>
                      <a:pt x="3422815" y="3625903"/>
                    </a:cubicBezTo>
                    <a:cubicBezTo>
                      <a:pt x="3434720" y="3602072"/>
                      <a:pt x="3446625" y="3578242"/>
                      <a:pt x="3461505" y="3557390"/>
                    </a:cubicBezTo>
                    <a:cubicBezTo>
                      <a:pt x="3473410" y="3533559"/>
                      <a:pt x="3485314" y="3509728"/>
                      <a:pt x="3494243" y="3485897"/>
                    </a:cubicBezTo>
                    <a:cubicBezTo>
                      <a:pt x="3512100" y="3450151"/>
                      <a:pt x="3526980" y="3414405"/>
                      <a:pt x="3541861" y="3375680"/>
                    </a:cubicBezTo>
                    <a:cubicBezTo>
                      <a:pt x="3601384" y="3229716"/>
                      <a:pt x="3640074" y="3071837"/>
                      <a:pt x="3657931" y="2905021"/>
                    </a:cubicBezTo>
                    <a:cubicBezTo>
                      <a:pt x="3663883" y="2866296"/>
                      <a:pt x="3666859" y="2824592"/>
                      <a:pt x="3666859" y="2782888"/>
                    </a:cubicBezTo>
                    <a:close/>
                    <a:moveTo>
                      <a:pt x="3842452" y="839788"/>
                    </a:moveTo>
                    <a:cubicBezTo>
                      <a:pt x="3881141" y="884441"/>
                      <a:pt x="3922807" y="929095"/>
                      <a:pt x="3961497" y="976725"/>
                    </a:cubicBezTo>
                    <a:cubicBezTo>
                      <a:pt x="3988282" y="1009471"/>
                      <a:pt x="4012092" y="1042217"/>
                      <a:pt x="4038877" y="1071985"/>
                    </a:cubicBezTo>
                    <a:cubicBezTo>
                      <a:pt x="4074591" y="1122593"/>
                      <a:pt x="4110304" y="1173200"/>
                      <a:pt x="4146018" y="1223807"/>
                    </a:cubicBezTo>
                    <a:cubicBezTo>
                      <a:pt x="4190660" y="1292275"/>
                      <a:pt x="4232326" y="1363720"/>
                      <a:pt x="4271016" y="1435166"/>
                    </a:cubicBezTo>
                    <a:cubicBezTo>
                      <a:pt x="4357324" y="1598895"/>
                      <a:pt x="4428751" y="1774531"/>
                      <a:pt x="4482322" y="1956121"/>
                    </a:cubicBezTo>
                    <a:cubicBezTo>
                      <a:pt x="4518036" y="2075197"/>
                      <a:pt x="4544821" y="2200226"/>
                      <a:pt x="4562678" y="2328232"/>
                    </a:cubicBezTo>
                    <a:cubicBezTo>
                      <a:pt x="4577558" y="2432423"/>
                      <a:pt x="4586487" y="2542568"/>
                      <a:pt x="4589463" y="2652713"/>
                    </a:cubicBezTo>
                    <a:cubicBezTo>
                      <a:pt x="4589463" y="2652713"/>
                      <a:pt x="4589463" y="2652713"/>
                      <a:pt x="3666859" y="2652713"/>
                    </a:cubicBezTo>
                    <a:cubicBezTo>
                      <a:pt x="3666859" y="2622944"/>
                      <a:pt x="3663883" y="2596152"/>
                      <a:pt x="3660907" y="2569360"/>
                    </a:cubicBezTo>
                    <a:cubicBezTo>
                      <a:pt x="3657931" y="2512799"/>
                      <a:pt x="3649002" y="2459215"/>
                      <a:pt x="3640074" y="2405631"/>
                    </a:cubicBezTo>
                    <a:cubicBezTo>
                      <a:pt x="3631145" y="2352047"/>
                      <a:pt x="3619241" y="2298463"/>
                      <a:pt x="3607336" y="2247856"/>
                    </a:cubicBezTo>
                    <a:cubicBezTo>
                      <a:pt x="3601384" y="2232972"/>
                      <a:pt x="3598408" y="2221064"/>
                      <a:pt x="3595432" y="2209157"/>
                    </a:cubicBezTo>
                    <a:cubicBezTo>
                      <a:pt x="3586503" y="2182365"/>
                      <a:pt x="3580551" y="2158550"/>
                      <a:pt x="3571623" y="2131758"/>
                    </a:cubicBezTo>
                    <a:cubicBezTo>
                      <a:pt x="3556742" y="2093058"/>
                      <a:pt x="3541861" y="2057336"/>
                      <a:pt x="3526980" y="2021613"/>
                    </a:cubicBezTo>
                    <a:cubicBezTo>
                      <a:pt x="3512100" y="1982913"/>
                      <a:pt x="3497219" y="1947191"/>
                      <a:pt x="3479362" y="1911468"/>
                    </a:cubicBezTo>
                    <a:cubicBezTo>
                      <a:pt x="3401982" y="1759647"/>
                      <a:pt x="3303770" y="1619733"/>
                      <a:pt x="3187700" y="1494704"/>
                    </a:cubicBezTo>
                    <a:cubicBezTo>
                      <a:pt x="3187700" y="1494704"/>
                      <a:pt x="3187700" y="1494704"/>
                      <a:pt x="3842452" y="839788"/>
                    </a:cubicBezTo>
                    <a:close/>
                    <a:moveTo>
                      <a:pt x="1936750" y="0"/>
                    </a:moveTo>
                    <a:cubicBezTo>
                      <a:pt x="2222532" y="5952"/>
                      <a:pt x="2496405" y="56547"/>
                      <a:pt x="2755395" y="145831"/>
                    </a:cubicBezTo>
                    <a:cubicBezTo>
                      <a:pt x="2794094" y="157736"/>
                      <a:pt x="2832794" y="172616"/>
                      <a:pt x="2871493" y="187497"/>
                    </a:cubicBezTo>
                    <a:cubicBezTo>
                      <a:pt x="2948892" y="217259"/>
                      <a:pt x="3023314" y="252972"/>
                      <a:pt x="3097737" y="288686"/>
                    </a:cubicBezTo>
                    <a:cubicBezTo>
                      <a:pt x="3136436" y="309519"/>
                      <a:pt x="3172159" y="327376"/>
                      <a:pt x="3207882" y="348209"/>
                    </a:cubicBezTo>
                    <a:cubicBezTo>
                      <a:pt x="3279327" y="389875"/>
                      <a:pt x="3347795" y="431541"/>
                      <a:pt x="3416264" y="479159"/>
                    </a:cubicBezTo>
                    <a:cubicBezTo>
                      <a:pt x="3449009" y="502968"/>
                      <a:pt x="3481755" y="523801"/>
                      <a:pt x="3514501" y="547610"/>
                    </a:cubicBezTo>
                    <a:cubicBezTo>
                      <a:pt x="3532362" y="559515"/>
                      <a:pt x="3547247" y="571419"/>
                      <a:pt x="3565108" y="586300"/>
                    </a:cubicBezTo>
                    <a:cubicBezTo>
                      <a:pt x="3597854" y="610109"/>
                      <a:pt x="3627623" y="636895"/>
                      <a:pt x="3657392" y="663680"/>
                    </a:cubicBezTo>
                    <a:cubicBezTo>
                      <a:pt x="3690137" y="690465"/>
                      <a:pt x="3719906" y="717250"/>
                      <a:pt x="3749675" y="747012"/>
                    </a:cubicBezTo>
                    <a:cubicBezTo>
                      <a:pt x="3749675" y="747012"/>
                      <a:pt x="3749675" y="747012"/>
                      <a:pt x="3094760" y="1401763"/>
                    </a:cubicBezTo>
                    <a:cubicBezTo>
                      <a:pt x="2999499" y="1312479"/>
                      <a:pt x="2895308" y="1235099"/>
                      <a:pt x="2782187" y="1166648"/>
                    </a:cubicBezTo>
                    <a:cubicBezTo>
                      <a:pt x="2758371" y="1154743"/>
                      <a:pt x="2734556" y="1142839"/>
                      <a:pt x="2710741" y="1127958"/>
                    </a:cubicBezTo>
                    <a:cubicBezTo>
                      <a:pt x="2666088" y="1104149"/>
                      <a:pt x="2618458" y="1083316"/>
                      <a:pt x="2567851" y="1062483"/>
                    </a:cubicBezTo>
                    <a:cubicBezTo>
                      <a:pt x="2532128" y="1044626"/>
                      <a:pt x="2496405" y="1032722"/>
                      <a:pt x="2457706" y="1017841"/>
                    </a:cubicBezTo>
                    <a:cubicBezTo>
                      <a:pt x="2445798" y="1014865"/>
                      <a:pt x="2430914" y="1008912"/>
                      <a:pt x="2419006" y="1005936"/>
                    </a:cubicBezTo>
                    <a:cubicBezTo>
                      <a:pt x="2395191" y="997008"/>
                      <a:pt x="2368399" y="991056"/>
                      <a:pt x="2341607" y="982127"/>
                    </a:cubicBezTo>
                    <a:cubicBezTo>
                      <a:pt x="2302908" y="973199"/>
                      <a:pt x="2264208" y="964270"/>
                      <a:pt x="2225508" y="955342"/>
                    </a:cubicBezTo>
                    <a:cubicBezTo>
                      <a:pt x="2183832" y="946413"/>
                      <a:pt x="2145132" y="940461"/>
                      <a:pt x="2103456" y="934509"/>
                    </a:cubicBezTo>
                    <a:cubicBezTo>
                      <a:pt x="2049872" y="928557"/>
                      <a:pt x="1993311" y="925580"/>
                      <a:pt x="1936750" y="922604"/>
                    </a:cubicBezTo>
                    <a:cubicBezTo>
                      <a:pt x="1936750" y="922604"/>
                      <a:pt x="1936750" y="922604"/>
                      <a:pt x="1936750" y="0"/>
                    </a:cubicBezTo>
                    <a:close/>
                    <a:moveTo>
                      <a:pt x="1803400" y="0"/>
                    </a:moveTo>
                    <a:cubicBezTo>
                      <a:pt x="1803400" y="922604"/>
                      <a:pt x="1803400" y="922604"/>
                      <a:pt x="1803400" y="922604"/>
                    </a:cubicBezTo>
                    <a:cubicBezTo>
                      <a:pt x="1359990" y="937485"/>
                      <a:pt x="955267" y="1116054"/>
                      <a:pt x="651724" y="1401763"/>
                    </a:cubicBezTo>
                    <a:cubicBezTo>
                      <a:pt x="651724" y="1401763"/>
                      <a:pt x="651724" y="1401763"/>
                      <a:pt x="0" y="747012"/>
                    </a:cubicBezTo>
                    <a:cubicBezTo>
                      <a:pt x="44639" y="705346"/>
                      <a:pt x="89277" y="663680"/>
                      <a:pt x="136892" y="624990"/>
                    </a:cubicBezTo>
                    <a:cubicBezTo>
                      <a:pt x="199386" y="571419"/>
                      <a:pt x="261880" y="523801"/>
                      <a:pt x="330326" y="479159"/>
                    </a:cubicBezTo>
                    <a:cubicBezTo>
                      <a:pt x="363061" y="455350"/>
                      <a:pt x="398772" y="431541"/>
                      <a:pt x="431507" y="410708"/>
                    </a:cubicBezTo>
                    <a:cubicBezTo>
                      <a:pt x="517808" y="357137"/>
                      <a:pt x="610061" y="306543"/>
                      <a:pt x="702314" y="261901"/>
                    </a:cubicBezTo>
                    <a:cubicBezTo>
                      <a:pt x="815399" y="208330"/>
                      <a:pt x="931459" y="163688"/>
                      <a:pt x="1050496" y="124998"/>
                    </a:cubicBezTo>
                    <a:cubicBezTo>
                      <a:pt x="1071327" y="119046"/>
                      <a:pt x="1092158" y="113093"/>
                      <a:pt x="1110014" y="107141"/>
                    </a:cubicBezTo>
                    <a:cubicBezTo>
                      <a:pt x="1151676" y="95237"/>
                      <a:pt x="1193339" y="83332"/>
                      <a:pt x="1232026" y="74404"/>
                    </a:cubicBezTo>
                    <a:cubicBezTo>
                      <a:pt x="1273689" y="65475"/>
                      <a:pt x="1315351" y="56547"/>
                      <a:pt x="1357014" y="47618"/>
                    </a:cubicBezTo>
                    <a:cubicBezTo>
                      <a:pt x="1461171" y="26785"/>
                      <a:pt x="1568303" y="14881"/>
                      <a:pt x="1672460" y="5952"/>
                    </a:cubicBezTo>
                    <a:cubicBezTo>
                      <a:pt x="1717099" y="2976"/>
                      <a:pt x="1761737" y="0"/>
                      <a:pt x="1803400" y="0"/>
                    </a:cubicBezTo>
                    <a:close/>
                  </a:path>
                </a:pathLst>
              </a:custGeom>
              <a:solidFill>
                <a:schemeClr val="tx2"/>
              </a:solidFill>
              <a:ln>
                <a:noFill/>
              </a:ln>
            </p:spPr>
            <p:txBody>
              <a:bodyPr vert="horz" wrap="square" lIns="68580" tIns="34290" rIns="68580" bIns="34290" numCol="1" anchor="t" anchorCtr="0" compatLnSpc="1">
                <a:prstTxWarp prst="textNoShape">
                  <a:avLst/>
                </a:prstTxWarp>
                <a:noAutofit/>
              </a:bodyPr>
              <a:lstStyle/>
              <a:p>
                <a:endParaRPr lang="en-US" sz="1050"/>
              </a:p>
            </p:txBody>
          </p:sp>
          <p:sp>
            <p:nvSpPr>
              <p:cNvPr id="32" name="Freeform 22">
                <a:extLst>
                  <a:ext uri="{FF2B5EF4-FFF2-40B4-BE49-F238E27FC236}">
                    <a16:creationId xmlns:a16="http://schemas.microsoft.com/office/drawing/2014/main" id="{4B33531D-12F4-4434-A9B9-23B97D360454}"/>
                  </a:ext>
                </a:extLst>
              </p:cNvPr>
              <p:cNvSpPr>
                <a:spLocks/>
              </p:cNvSpPr>
              <p:nvPr/>
            </p:nvSpPr>
            <p:spPr bwMode="auto">
              <a:xfrm>
                <a:off x="5443728" y="3078861"/>
                <a:ext cx="738409" cy="901065"/>
              </a:xfrm>
              <a:custGeom>
                <a:avLst/>
                <a:gdLst>
                  <a:gd name="connsiteX0" fmla="*/ 0 w 3076704"/>
                  <a:gd name="connsiteY0" fmla="*/ 1949450 h 3754438"/>
                  <a:gd name="connsiteX1" fmla="*/ 928949 w 3076704"/>
                  <a:gd name="connsiteY1" fmla="*/ 1949450 h 3754438"/>
                  <a:gd name="connsiteX2" fmla="*/ 931926 w 3076704"/>
                  <a:gd name="connsiteY2" fmla="*/ 2032849 h 3754438"/>
                  <a:gd name="connsiteX3" fmla="*/ 946813 w 3076704"/>
                  <a:gd name="connsiteY3" fmla="*/ 2154969 h 3754438"/>
                  <a:gd name="connsiteX4" fmla="*/ 970632 w 3076704"/>
                  <a:gd name="connsiteY4" fmla="*/ 2274110 h 3754438"/>
                  <a:gd name="connsiteX5" fmla="*/ 988497 w 3076704"/>
                  <a:gd name="connsiteY5" fmla="*/ 2351552 h 3754438"/>
                  <a:gd name="connsiteX6" fmla="*/ 1012316 w 3076704"/>
                  <a:gd name="connsiteY6" fmla="*/ 2428993 h 3754438"/>
                  <a:gd name="connsiteX7" fmla="*/ 1039113 w 3076704"/>
                  <a:gd name="connsiteY7" fmla="*/ 2506435 h 3754438"/>
                  <a:gd name="connsiteX8" fmla="*/ 1098661 w 3076704"/>
                  <a:gd name="connsiteY8" fmla="*/ 2652383 h 3754438"/>
                  <a:gd name="connsiteX9" fmla="*/ 1134390 w 3076704"/>
                  <a:gd name="connsiteY9" fmla="*/ 2720889 h 3754438"/>
                  <a:gd name="connsiteX10" fmla="*/ 1152254 w 3076704"/>
                  <a:gd name="connsiteY10" fmla="*/ 2753653 h 3754438"/>
                  <a:gd name="connsiteX11" fmla="*/ 1193938 w 3076704"/>
                  <a:gd name="connsiteY11" fmla="*/ 2822159 h 3754438"/>
                  <a:gd name="connsiteX12" fmla="*/ 1411288 w 3076704"/>
                  <a:gd name="connsiteY12" fmla="*/ 3102141 h 3754438"/>
                  <a:gd name="connsiteX13" fmla="*/ 753282 w 3076704"/>
                  <a:gd name="connsiteY13" fmla="*/ 3754438 h 3754438"/>
                  <a:gd name="connsiteX14" fmla="*/ 348356 w 3076704"/>
                  <a:gd name="connsiteY14" fmla="*/ 3215325 h 3754438"/>
                  <a:gd name="connsiteX15" fmla="*/ 318582 w 3076704"/>
                  <a:gd name="connsiteY15" fmla="*/ 3161711 h 3754438"/>
                  <a:gd name="connsiteX16" fmla="*/ 262011 w 3076704"/>
                  <a:gd name="connsiteY16" fmla="*/ 3051506 h 3754438"/>
                  <a:gd name="connsiteX17" fmla="*/ 235215 w 3076704"/>
                  <a:gd name="connsiteY17" fmla="*/ 2994914 h 3754438"/>
                  <a:gd name="connsiteX18" fmla="*/ 187576 w 3076704"/>
                  <a:gd name="connsiteY18" fmla="*/ 2878751 h 3754438"/>
                  <a:gd name="connsiteX19" fmla="*/ 125051 w 3076704"/>
                  <a:gd name="connsiteY19" fmla="*/ 2703018 h 3754438"/>
                  <a:gd name="connsiteX20" fmla="*/ 89322 w 3076704"/>
                  <a:gd name="connsiteY20" fmla="*/ 2583877 h 3754438"/>
                  <a:gd name="connsiteX21" fmla="*/ 74435 w 3076704"/>
                  <a:gd name="connsiteY21" fmla="*/ 2524306 h 3754438"/>
                  <a:gd name="connsiteX22" fmla="*/ 47638 w 3076704"/>
                  <a:gd name="connsiteY22" fmla="*/ 2399208 h 3754438"/>
                  <a:gd name="connsiteX23" fmla="*/ 26796 w 3076704"/>
                  <a:gd name="connsiteY23" fmla="*/ 2271131 h 3754438"/>
                  <a:gd name="connsiteX24" fmla="*/ 11909 w 3076704"/>
                  <a:gd name="connsiteY24" fmla="*/ 2143054 h 3754438"/>
                  <a:gd name="connsiteX25" fmla="*/ 5955 w 3076704"/>
                  <a:gd name="connsiteY25" fmla="*/ 2080505 h 3754438"/>
                  <a:gd name="connsiteX26" fmla="*/ 0 w 3076704"/>
                  <a:gd name="connsiteY26" fmla="*/ 1949450 h 3754438"/>
                  <a:gd name="connsiteX27" fmla="*/ 1976438 w 3076704"/>
                  <a:gd name="connsiteY27" fmla="*/ 1568450 h 3754438"/>
                  <a:gd name="connsiteX28" fmla="*/ 2536032 w 3076704"/>
                  <a:gd name="connsiteY28" fmla="*/ 2041724 h 3754438"/>
                  <a:gd name="connsiteX29" fmla="*/ 2541985 w 3076704"/>
                  <a:gd name="connsiteY29" fmla="*/ 2047677 h 3754438"/>
                  <a:gd name="connsiteX30" fmla="*/ 2571751 w 3076704"/>
                  <a:gd name="connsiteY30" fmla="*/ 2071490 h 3754438"/>
                  <a:gd name="connsiteX31" fmla="*/ 2616399 w 3076704"/>
                  <a:gd name="connsiteY31" fmla="*/ 2098279 h 3754438"/>
                  <a:gd name="connsiteX32" fmla="*/ 2708673 w 3076704"/>
                  <a:gd name="connsiteY32" fmla="*/ 2116138 h 3754438"/>
                  <a:gd name="connsiteX33" fmla="*/ 2925962 w 3076704"/>
                  <a:gd name="connsiteY33" fmla="*/ 1973263 h 3754438"/>
                  <a:gd name="connsiteX34" fmla="*/ 2800946 w 3076704"/>
                  <a:gd name="connsiteY34" fmla="*/ 1660724 h 3754438"/>
                  <a:gd name="connsiteX35" fmla="*/ 2756298 w 3076704"/>
                  <a:gd name="connsiteY35" fmla="*/ 1645841 h 3754438"/>
                  <a:gd name="connsiteX36" fmla="*/ 2702719 w 3076704"/>
                  <a:gd name="connsiteY36" fmla="*/ 1639888 h 3754438"/>
                  <a:gd name="connsiteX37" fmla="*/ 1976438 w 3076704"/>
                  <a:gd name="connsiteY37" fmla="*/ 1568450 h 3754438"/>
                  <a:gd name="connsiteX38" fmla="*/ 1568450 w 3076704"/>
                  <a:gd name="connsiteY38" fmla="*/ 1393825 h 3754438"/>
                  <a:gd name="connsiteX39" fmla="*/ 2717843 w 3076704"/>
                  <a:gd name="connsiteY39" fmla="*/ 1509911 h 3754438"/>
                  <a:gd name="connsiteX40" fmla="*/ 2777397 w 3076704"/>
                  <a:gd name="connsiteY40" fmla="*/ 1515864 h 3754438"/>
                  <a:gd name="connsiteX41" fmla="*/ 2851840 w 3076704"/>
                  <a:gd name="connsiteY41" fmla="*/ 1539677 h 3754438"/>
                  <a:gd name="connsiteX42" fmla="*/ 3048368 w 3076704"/>
                  <a:gd name="connsiteY42" fmla="*/ 2024856 h 3754438"/>
                  <a:gd name="connsiteX43" fmla="*/ 2708910 w 3076704"/>
                  <a:gd name="connsiteY43" fmla="*/ 2251075 h 3754438"/>
                  <a:gd name="connsiteX44" fmla="*/ 2565980 w 3076704"/>
                  <a:gd name="connsiteY44" fmla="*/ 2221310 h 3754438"/>
                  <a:gd name="connsiteX45" fmla="*/ 2497493 w 3076704"/>
                  <a:gd name="connsiteY45" fmla="*/ 2179638 h 3754438"/>
                  <a:gd name="connsiteX46" fmla="*/ 2449850 w 3076704"/>
                  <a:gd name="connsiteY46" fmla="*/ 2140942 h 3754438"/>
                  <a:gd name="connsiteX47" fmla="*/ 1568450 w 3076704"/>
                  <a:gd name="connsiteY47" fmla="*/ 1393825 h 3754438"/>
                  <a:gd name="connsiteX48" fmla="*/ 753282 w 3076704"/>
                  <a:gd name="connsiteY48" fmla="*/ 0 h 3754438"/>
                  <a:gd name="connsiteX49" fmla="*/ 1411288 w 3076704"/>
                  <a:gd name="connsiteY49" fmla="*/ 658035 h 3754438"/>
                  <a:gd name="connsiteX50" fmla="*/ 1098661 w 3076704"/>
                  <a:gd name="connsiteY50" fmla="*/ 1110621 h 3754438"/>
                  <a:gd name="connsiteX51" fmla="*/ 1065909 w 3076704"/>
                  <a:gd name="connsiteY51" fmla="*/ 1185059 h 3754438"/>
                  <a:gd name="connsiteX52" fmla="*/ 1039113 w 3076704"/>
                  <a:gd name="connsiteY52" fmla="*/ 1256520 h 3754438"/>
                  <a:gd name="connsiteX53" fmla="*/ 1012316 w 3076704"/>
                  <a:gd name="connsiteY53" fmla="*/ 1333936 h 3754438"/>
                  <a:gd name="connsiteX54" fmla="*/ 1000406 w 3076704"/>
                  <a:gd name="connsiteY54" fmla="*/ 1372644 h 3754438"/>
                  <a:gd name="connsiteX55" fmla="*/ 979565 w 3076704"/>
                  <a:gd name="connsiteY55" fmla="*/ 1450061 h 3754438"/>
                  <a:gd name="connsiteX56" fmla="*/ 952768 w 3076704"/>
                  <a:gd name="connsiteY56" fmla="*/ 1569162 h 3754438"/>
                  <a:gd name="connsiteX57" fmla="*/ 946813 w 3076704"/>
                  <a:gd name="connsiteY57" fmla="*/ 1607870 h 3754438"/>
                  <a:gd name="connsiteX58" fmla="*/ 931926 w 3076704"/>
                  <a:gd name="connsiteY58" fmla="*/ 1732927 h 3754438"/>
                  <a:gd name="connsiteX59" fmla="*/ 928949 w 3076704"/>
                  <a:gd name="connsiteY59" fmla="*/ 1819275 h 3754438"/>
                  <a:gd name="connsiteX60" fmla="*/ 0 w 3076704"/>
                  <a:gd name="connsiteY60" fmla="*/ 1819275 h 3754438"/>
                  <a:gd name="connsiteX61" fmla="*/ 35729 w 3076704"/>
                  <a:gd name="connsiteY61" fmla="*/ 1426240 h 3754438"/>
                  <a:gd name="connsiteX62" fmla="*/ 59548 w 3076704"/>
                  <a:gd name="connsiteY62" fmla="*/ 1301183 h 3754438"/>
                  <a:gd name="connsiteX63" fmla="*/ 74435 w 3076704"/>
                  <a:gd name="connsiteY63" fmla="*/ 1241633 h 3754438"/>
                  <a:gd name="connsiteX64" fmla="*/ 107186 w 3076704"/>
                  <a:gd name="connsiteY64" fmla="*/ 1119554 h 3754438"/>
                  <a:gd name="connsiteX65" fmla="*/ 262011 w 3076704"/>
                  <a:gd name="connsiteY65" fmla="*/ 708654 h 3754438"/>
                  <a:gd name="connsiteX66" fmla="*/ 318582 w 3076704"/>
                  <a:gd name="connsiteY66" fmla="*/ 598485 h 3754438"/>
                  <a:gd name="connsiteX67" fmla="*/ 753282 w 3076704"/>
                  <a:gd name="connsiteY67" fmla="*/ 0 h 375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076704" h="3754438">
                    <a:moveTo>
                      <a:pt x="0" y="1949450"/>
                    </a:moveTo>
                    <a:cubicBezTo>
                      <a:pt x="0" y="1949450"/>
                      <a:pt x="0" y="1949450"/>
                      <a:pt x="928949" y="1949450"/>
                    </a:cubicBezTo>
                    <a:cubicBezTo>
                      <a:pt x="928949" y="1976257"/>
                      <a:pt x="931926" y="2003064"/>
                      <a:pt x="931926" y="2032849"/>
                    </a:cubicBezTo>
                    <a:cubicBezTo>
                      <a:pt x="934904" y="2071570"/>
                      <a:pt x="940858" y="2113269"/>
                      <a:pt x="946813" y="2154969"/>
                    </a:cubicBezTo>
                    <a:cubicBezTo>
                      <a:pt x="952768" y="2193689"/>
                      <a:pt x="961700" y="2235389"/>
                      <a:pt x="970632" y="2274110"/>
                    </a:cubicBezTo>
                    <a:cubicBezTo>
                      <a:pt x="976587" y="2300917"/>
                      <a:pt x="982542" y="2327723"/>
                      <a:pt x="988497" y="2351552"/>
                    </a:cubicBezTo>
                    <a:cubicBezTo>
                      <a:pt x="994452" y="2378358"/>
                      <a:pt x="1003384" y="2405165"/>
                      <a:pt x="1012316" y="2428993"/>
                    </a:cubicBezTo>
                    <a:cubicBezTo>
                      <a:pt x="1021248" y="2455800"/>
                      <a:pt x="1027203" y="2479628"/>
                      <a:pt x="1039113" y="2506435"/>
                    </a:cubicBezTo>
                    <a:cubicBezTo>
                      <a:pt x="1056977" y="2557070"/>
                      <a:pt x="1077819" y="2604726"/>
                      <a:pt x="1098661" y="2652383"/>
                    </a:cubicBezTo>
                    <a:cubicBezTo>
                      <a:pt x="1110570" y="2673233"/>
                      <a:pt x="1122480" y="2697061"/>
                      <a:pt x="1134390" y="2720889"/>
                    </a:cubicBezTo>
                    <a:cubicBezTo>
                      <a:pt x="1140344" y="2732803"/>
                      <a:pt x="1146299" y="2741739"/>
                      <a:pt x="1152254" y="2753653"/>
                    </a:cubicBezTo>
                    <a:cubicBezTo>
                      <a:pt x="1167141" y="2777481"/>
                      <a:pt x="1179051" y="2801309"/>
                      <a:pt x="1193938" y="2822159"/>
                    </a:cubicBezTo>
                    <a:cubicBezTo>
                      <a:pt x="1256463" y="2923429"/>
                      <a:pt x="1327921" y="3015763"/>
                      <a:pt x="1411288" y="3102141"/>
                    </a:cubicBezTo>
                    <a:cubicBezTo>
                      <a:pt x="1411288" y="3102141"/>
                      <a:pt x="1411288" y="3102141"/>
                      <a:pt x="753282" y="3754438"/>
                    </a:cubicBezTo>
                    <a:cubicBezTo>
                      <a:pt x="598457" y="3590619"/>
                      <a:pt x="458520" y="3411907"/>
                      <a:pt x="348356" y="3215325"/>
                    </a:cubicBezTo>
                    <a:cubicBezTo>
                      <a:pt x="336446" y="3197453"/>
                      <a:pt x="327514" y="3179582"/>
                      <a:pt x="318582" y="3161711"/>
                    </a:cubicBezTo>
                    <a:cubicBezTo>
                      <a:pt x="297740" y="3125969"/>
                      <a:pt x="279876" y="3087248"/>
                      <a:pt x="262011" y="3051506"/>
                    </a:cubicBezTo>
                    <a:cubicBezTo>
                      <a:pt x="253079" y="3030656"/>
                      <a:pt x="244147" y="3012785"/>
                      <a:pt x="235215" y="2994914"/>
                    </a:cubicBezTo>
                    <a:cubicBezTo>
                      <a:pt x="220328" y="2956193"/>
                      <a:pt x="202463" y="2917472"/>
                      <a:pt x="187576" y="2878751"/>
                    </a:cubicBezTo>
                    <a:cubicBezTo>
                      <a:pt x="163757" y="2822159"/>
                      <a:pt x="142915" y="2762588"/>
                      <a:pt x="125051" y="2703018"/>
                    </a:cubicBezTo>
                    <a:cubicBezTo>
                      <a:pt x="113141" y="2661318"/>
                      <a:pt x="101231" y="2625576"/>
                      <a:pt x="89322" y="2583877"/>
                    </a:cubicBezTo>
                    <a:cubicBezTo>
                      <a:pt x="83367" y="2563027"/>
                      <a:pt x="77412" y="2542177"/>
                      <a:pt x="74435" y="2524306"/>
                    </a:cubicBezTo>
                    <a:cubicBezTo>
                      <a:pt x="62525" y="2482607"/>
                      <a:pt x="53593" y="2440907"/>
                      <a:pt x="47638" y="2399208"/>
                    </a:cubicBezTo>
                    <a:cubicBezTo>
                      <a:pt x="38706" y="2357509"/>
                      <a:pt x="32751" y="2315809"/>
                      <a:pt x="26796" y="2271131"/>
                    </a:cubicBezTo>
                    <a:cubicBezTo>
                      <a:pt x="20842" y="2229432"/>
                      <a:pt x="14887" y="2187732"/>
                      <a:pt x="11909" y="2143054"/>
                    </a:cubicBezTo>
                    <a:cubicBezTo>
                      <a:pt x="8932" y="2122205"/>
                      <a:pt x="5955" y="2101355"/>
                      <a:pt x="5955" y="2080505"/>
                    </a:cubicBezTo>
                    <a:cubicBezTo>
                      <a:pt x="2977" y="2035827"/>
                      <a:pt x="0" y="1991150"/>
                      <a:pt x="0" y="1949450"/>
                    </a:cubicBezTo>
                    <a:close/>
                    <a:moveTo>
                      <a:pt x="1976438" y="1568450"/>
                    </a:moveTo>
                    <a:cubicBezTo>
                      <a:pt x="1976438" y="1568450"/>
                      <a:pt x="1976438" y="1568450"/>
                      <a:pt x="2536032" y="2041724"/>
                    </a:cubicBezTo>
                    <a:cubicBezTo>
                      <a:pt x="2539009" y="2041724"/>
                      <a:pt x="2539009" y="2044701"/>
                      <a:pt x="2541985" y="2047677"/>
                    </a:cubicBezTo>
                    <a:cubicBezTo>
                      <a:pt x="2550915" y="2056607"/>
                      <a:pt x="2562821" y="2065537"/>
                      <a:pt x="2571751" y="2071490"/>
                    </a:cubicBezTo>
                    <a:cubicBezTo>
                      <a:pt x="2586634" y="2083396"/>
                      <a:pt x="2601516" y="2092326"/>
                      <a:pt x="2616399" y="2098279"/>
                    </a:cubicBezTo>
                    <a:cubicBezTo>
                      <a:pt x="2646165" y="2110185"/>
                      <a:pt x="2678907" y="2116138"/>
                      <a:pt x="2708673" y="2116138"/>
                    </a:cubicBezTo>
                    <a:cubicBezTo>
                      <a:pt x="2803923" y="2116138"/>
                      <a:pt x="2890243" y="2059583"/>
                      <a:pt x="2925962" y="1973263"/>
                    </a:cubicBezTo>
                    <a:cubicBezTo>
                      <a:pt x="2976563" y="1851224"/>
                      <a:pt x="2920009" y="1711325"/>
                      <a:pt x="2800946" y="1660724"/>
                    </a:cubicBezTo>
                    <a:cubicBezTo>
                      <a:pt x="2786063" y="1654771"/>
                      <a:pt x="2771180" y="1648817"/>
                      <a:pt x="2756298" y="1645841"/>
                    </a:cubicBezTo>
                    <a:cubicBezTo>
                      <a:pt x="2756298" y="1645841"/>
                      <a:pt x="2756298" y="1645841"/>
                      <a:pt x="2702719" y="1639888"/>
                    </a:cubicBezTo>
                    <a:cubicBezTo>
                      <a:pt x="2702719" y="1639888"/>
                      <a:pt x="2702719" y="1639888"/>
                      <a:pt x="1976438" y="1568450"/>
                    </a:cubicBezTo>
                    <a:close/>
                    <a:moveTo>
                      <a:pt x="1568450" y="1393825"/>
                    </a:moveTo>
                    <a:cubicBezTo>
                      <a:pt x="1568450" y="1393825"/>
                      <a:pt x="1568450" y="1393825"/>
                      <a:pt x="2717843" y="1509911"/>
                    </a:cubicBezTo>
                    <a:cubicBezTo>
                      <a:pt x="2717843" y="1509911"/>
                      <a:pt x="2717843" y="1509911"/>
                      <a:pt x="2777397" y="1515864"/>
                    </a:cubicBezTo>
                    <a:cubicBezTo>
                      <a:pt x="2801219" y="1521817"/>
                      <a:pt x="2828018" y="1530747"/>
                      <a:pt x="2851840" y="1539677"/>
                    </a:cubicBezTo>
                    <a:cubicBezTo>
                      <a:pt x="3039435" y="1620044"/>
                      <a:pt x="3125788" y="1837333"/>
                      <a:pt x="3048368" y="2024856"/>
                    </a:cubicBezTo>
                    <a:cubicBezTo>
                      <a:pt x="2988814" y="2164755"/>
                      <a:pt x="2851840" y="2251075"/>
                      <a:pt x="2708910" y="2251075"/>
                    </a:cubicBezTo>
                    <a:cubicBezTo>
                      <a:pt x="2661267" y="2251075"/>
                      <a:pt x="2613624" y="2242146"/>
                      <a:pt x="2565980" y="2221310"/>
                    </a:cubicBezTo>
                    <a:cubicBezTo>
                      <a:pt x="2542159" y="2212380"/>
                      <a:pt x="2518337" y="2194520"/>
                      <a:pt x="2497493" y="2179638"/>
                    </a:cubicBezTo>
                    <a:cubicBezTo>
                      <a:pt x="2479627" y="2167731"/>
                      <a:pt x="2464738" y="2155825"/>
                      <a:pt x="2449850" y="2140942"/>
                    </a:cubicBezTo>
                    <a:cubicBezTo>
                      <a:pt x="2449850" y="2140942"/>
                      <a:pt x="2449850" y="2140942"/>
                      <a:pt x="1568450" y="1393825"/>
                    </a:cubicBezTo>
                    <a:close/>
                    <a:moveTo>
                      <a:pt x="753282" y="0"/>
                    </a:moveTo>
                    <a:cubicBezTo>
                      <a:pt x="753282" y="0"/>
                      <a:pt x="753282" y="0"/>
                      <a:pt x="1411288" y="658035"/>
                    </a:cubicBezTo>
                    <a:cubicBezTo>
                      <a:pt x="1283260" y="792025"/>
                      <a:pt x="1179051" y="943879"/>
                      <a:pt x="1098661" y="1110621"/>
                    </a:cubicBezTo>
                    <a:cubicBezTo>
                      <a:pt x="1086751" y="1134441"/>
                      <a:pt x="1077819" y="1158262"/>
                      <a:pt x="1065909" y="1185059"/>
                    </a:cubicBezTo>
                    <a:cubicBezTo>
                      <a:pt x="1056977" y="1208880"/>
                      <a:pt x="1048045" y="1232700"/>
                      <a:pt x="1039113" y="1256520"/>
                    </a:cubicBezTo>
                    <a:cubicBezTo>
                      <a:pt x="1027203" y="1283318"/>
                      <a:pt x="1021248" y="1307138"/>
                      <a:pt x="1012316" y="1333936"/>
                    </a:cubicBezTo>
                    <a:cubicBezTo>
                      <a:pt x="1006361" y="1345846"/>
                      <a:pt x="1003384" y="1357757"/>
                      <a:pt x="1000406" y="1372644"/>
                    </a:cubicBezTo>
                    <a:cubicBezTo>
                      <a:pt x="991474" y="1396465"/>
                      <a:pt x="985519" y="1423263"/>
                      <a:pt x="979565" y="1450061"/>
                    </a:cubicBezTo>
                    <a:cubicBezTo>
                      <a:pt x="970632" y="1488769"/>
                      <a:pt x="961700" y="1527477"/>
                      <a:pt x="952768" y="1569162"/>
                    </a:cubicBezTo>
                    <a:cubicBezTo>
                      <a:pt x="952768" y="1581072"/>
                      <a:pt x="949791" y="1595960"/>
                      <a:pt x="946813" y="1607870"/>
                    </a:cubicBezTo>
                    <a:cubicBezTo>
                      <a:pt x="940858" y="1649556"/>
                      <a:pt x="934904" y="1691241"/>
                      <a:pt x="931926" y="1732927"/>
                    </a:cubicBezTo>
                    <a:cubicBezTo>
                      <a:pt x="931926" y="1759724"/>
                      <a:pt x="928949" y="1789500"/>
                      <a:pt x="928949" y="1819275"/>
                    </a:cubicBezTo>
                    <a:cubicBezTo>
                      <a:pt x="928949" y="1819275"/>
                      <a:pt x="928949" y="1819275"/>
                      <a:pt x="0" y="1819275"/>
                    </a:cubicBezTo>
                    <a:cubicBezTo>
                      <a:pt x="2977" y="1682308"/>
                      <a:pt x="14887" y="1554274"/>
                      <a:pt x="35729" y="1426240"/>
                    </a:cubicBezTo>
                    <a:cubicBezTo>
                      <a:pt x="41683" y="1384554"/>
                      <a:pt x="50616" y="1342869"/>
                      <a:pt x="59548" y="1301183"/>
                    </a:cubicBezTo>
                    <a:cubicBezTo>
                      <a:pt x="65503" y="1280341"/>
                      <a:pt x="68480" y="1262475"/>
                      <a:pt x="74435" y="1241633"/>
                    </a:cubicBezTo>
                    <a:cubicBezTo>
                      <a:pt x="83367" y="1199947"/>
                      <a:pt x="95277" y="1158262"/>
                      <a:pt x="107186" y="1119554"/>
                    </a:cubicBezTo>
                    <a:cubicBezTo>
                      <a:pt x="145893" y="976632"/>
                      <a:pt x="199486" y="839665"/>
                      <a:pt x="262011" y="708654"/>
                    </a:cubicBezTo>
                    <a:cubicBezTo>
                      <a:pt x="279876" y="672923"/>
                      <a:pt x="297740" y="637193"/>
                      <a:pt x="318582" y="598485"/>
                    </a:cubicBezTo>
                    <a:cubicBezTo>
                      <a:pt x="434700" y="381125"/>
                      <a:pt x="583570" y="181630"/>
                      <a:pt x="753282" y="0"/>
                    </a:cubicBez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sz="1050"/>
              </a:p>
            </p:txBody>
          </p:sp>
        </p:grpSp>
      </p:grpSp>
    </p:spTree>
    <p:extLst>
      <p:ext uri="{BB962C8B-B14F-4D97-AF65-F5344CB8AC3E}">
        <p14:creationId xmlns:p14="http://schemas.microsoft.com/office/powerpoint/2010/main" val="20274189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67CAD72-6A50-4C08-96D0-18E169E5DC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5" name="Object 4" hidden="1">
                        <a:extLst>
                          <a:ext uri="{FF2B5EF4-FFF2-40B4-BE49-F238E27FC236}">
                            <a16:creationId xmlns:a16="http://schemas.microsoft.com/office/drawing/2014/main" id="{B67CAD72-6A50-4C08-96D0-18E169E5DC2B}"/>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1A8FF03-F8D8-4CDB-A245-08225892EC57}"/>
              </a:ext>
            </a:extLst>
          </p:cNvPr>
          <p:cNvSpPr>
            <a:spLocks noGrp="1"/>
          </p:cNvSpPr>
          <p:nvPr>
            <p:ph type="title"/>
          </p:nvPr>
        </p:nvSpPr>
        <p:spPr/>
        <p:txBody>
          <a:bodyPr vert="horz"/>
          <a:lstStyle/>
          <a:p>
            <a:r>
              <a:rPr lang="en-US" sz="2400"/>
              <a:t>Test automation tooling &amp; frameworks can effectively exercise multiple test cases </a:t>
            </a:r>
            <a:br>
              <a:rPr lang="en-US" sz="2400"/>
            </a:br>
            <a:br>
              <a:rPr lang="en-US" sz="2400"/>
            </a:br>
            <a:r>
              <a:rPr lang="en-US" sz="2400"/>
              <a:t>They use variable inputs to help ensure coverage of several, diverse edge cases in a repeatable manner</a:t>
            </a:r>
          </a:p>
        </p:txBody>
      </p:sp>
      <p:pic>
        <p:nvPicPr>
          <p:cNvPr id="6" name="Picture 5">
            <a:extLst>
              <a:ext uri="{FF2B5EF4-FFF2-40B4-BE49-F238E27FC236}">
                <a16:creationId xmlns:a16="http://schemas.microsoft.com/office/drawing/2014/main" id="{DE3B7E1C-CB47-418C-8EDA-C7D9A2853FEB}"/>
              </a:ext>
            </a:extLst>
          </p:cNvPr>
          <p:cNvPicPr>
            <a:picLocks noChangeAspect="1"/>
          </p:cNvPicPr>
          <p:nvPr/>
        </p:nvPicPr>
        <p:blipFill>
          <a:blip r:embed="rId6"/>
          <a:stretch>
            <a:fillRect/>
          </a:stretch>
        </p:blipFill>
        <p:spPr>
          <a:xfrm>
            <a:off x="5428642" y="269290"/>
            <a:ext cx="2115158" cy="1403004"/>
          </a:xfrm>
          <a:prstGeom prst="rect">
            <a:avLst/>
          </a:prstGeom>
        </p:spPr>
      </p:pic>
      <p:sp>
        <p:nvSpPr>
          <p:cNvPr id="7" name="Rectangle 6">
            <a:extLst>
              <a:ext uri="{FF2B5EF4-FFF2-40B4-BE49-F238E27FC236}">
                <a16:creationId xmlns:a16="http://schemas.microsoft.com/office/drawing/2014/main" id="{79D6C805-923E-4215-8C7C-DA16929A37B2}"/>
              </a:ext>
            </a:extLst>
          </p:cNvPr>
          <p:cNvSpPr/>
          <p:nvPr/>
        </p:nvSpPr>
        <p:spPr>
          <a:xfrm>
            <a:off x="6883626" y="676187"/>
            <a:ext cx="723805" cy="589361"/>
          </a:xfrm>
          <a:prstGeom prst="rect">
            <a:avLst/>
          </a:prstGeom>
          <a:noFill/>
          <a:ln w="38100" cap="rnd" cmpd="sng" algn="ctr">
            <a:solidFill>
              <a:srgbClr val="E71C57"/>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sp>
        <p:nvSpPr>
          <p:cNvPr id="27" name="Shape 85">
            <a:extLst>
              <a:ext uri="{FF2B5EF4-FFF2-40B4-BE49-F238E27FC236}">
                <a16:creationId xmlns:a16="http://schemas.microsoft.com/office/drawing/2014/main" id="{291AF1AF-D88A-4140-BE26-404D042F9D77}"/>
              </a:ext>
            </a:extLst>
          </p:cNvPr>
          <p:cNvSpPr txBox="1">
            <a:spLocks/>
          </p:cNvSpPr>
          <p:nvPr/>
        </p:nvSpPr>
        <p:spPr>
          <a:xfrm>
            <a:off x="5093413" y="1878846"/>
            <a:ext cx="3407231" cy="79672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5438" lvl="2" indent="0">
              <a:lnSpc>
                <a:spcPct val="100000"/>
              </a:lnSpc>
              <a:spcBef>
                <a:spcPts val="450"/>
              </a:spcBef>
              <a:buSzPct val="100000"/>
              <a:buNone/>
              <a:defRPr sz="1800"/>
            </a:pPr>
            <a:r>
              <a:rPr lang="en-US" sz="1200" b="1">
                <a:solidFill>
                  <a:schemeClr val="tx2"/>
                </a:solidFill>
                <a:latin typeface="+mj-lt"/>
              </a:rPr>
              <a:t>Quality</a:t>
            </a:r>
          </a:p>
          <a:p>
            <a:pPr marL="75438" lvl="2" indent="0">
              <a:lnSpc>
                <a:spcPct val="100000"/>
              </a:lnSpc>
              <a:spcBef>
                <a:spcPts val="450"/>
              </a:spcBef>
              <a:buSzPct val="100000"/>
              <a:buNone/>
              <a:defRPr sz="1800"/>
            </a:pPr>
            <a:r>
              <a:rPr lang="en-US" sz="1050">
                <a:solidFill>
                  <a:schemeClr val="tx1"/>
                </a:solidFill>
                <a:latin typeface="+mj-lt"/>
              </a:rPr>
              <a:t>Through automation &amp; proven test strategies, the goal is to find &amp; fix quality issues as early as possible in the SDLC</a:t>
            </a:r>
          </a:p>
        </p:txBody>
      </p:sp>
      <p:sp>
        <p:nvSpPr>
          <p:cNvPr id="8" name="Shape 85">
            <a:extLst>
              <a:ext uri="{FF2B5EF4-FFF2-40B4-BE49-F238E27FC236}">
                <a16:creationId xmlns:a16="http://schemas.microsoft.com/office/drawing/2014/main" id="{F27B4E70-6DC8-4486-A351-4B6E4D1925AD}"/>
              </a:ext>
            </a:extLst>
          </p:cNvPr>
          <p:cNvSpPr txBox="1">
            <a:spLocks/>
          </p:cNvSpPr>
          <p:nvPr/>
        </p:nvSpPr>
        <p:spPr>
          <a:xfrm>
            <a:off x="5093413" y="2778680"/>
            <a:ext cx="3407231" cy="79672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5438" lvl="2" indent="0">
              <a:lnSpc>
                <a:spcPct val="100000"/>
              </a:lnSpc>
              <a:spcBef>
                <a:spcPts val="450"/>
              </a:spcBef>
              <a:buSzPct val="100000"/>
              <a:buNone/>
              <a:defRPr sz="1800"/>
            </a:pPr>
            <a:r>
              <a:rPr lang="en-US" sz="1200" b="1">
                <a:solidFill>
                  <a:schemeClr val="tx2"/>
                </a:solidFill>
                <a:latin typeface="+mj-lt"/>
              </a:rPr>
              <a:t>Security</a:t>
            </a:r>
          </a:p>
          <a:p>
            <a:pPr marL="75438" lvl="2" indent="0">
              <a:lnSpc>
                <a:spcPct val="100000"/>
              </a:lnSpc>
              <a:spcBef>
                <a:spcPts val="450"/>
              </a:spcBef>
              <a:buSzPct val="100000"/>
              <a:buNone/>
              <a:defRPr sz="1800"/>
            </a:pPr>
            <a:r>
              <a:rPr lang="en-US" sz="1050">
                <a:solidFill>
                  <a:schemeClr val="tx1"/>
                </a:solidFill>
                <a:latin typeface="+mj-lt"/>
              </a:rPr>
              <a:t>The security of our software systems is of paramount concern – security-focused test automation can help us verify many subtle variations of vulnerability</a:t>
            </a:r>
          </a:p>
        </p:txBody>
      </p:sp>
      <p:sp>
        <p:nvSpPr>
          <p:cNvPr id="9" name="Shape 85">
            <a:extLst>
              <a:ext uri="{FF2B5EF4-FFF2-40B4-BE49-F238E27FC236}">
                <a16:creationId xmlns:a16="http://schemas.microsoft.com/office/drawing/2014/main" id="{80F6852A-1B4D-4DCB-8497-DCA7AB3B9CD3}"/>
              </a:ext>
            </a:extLst>
          </p:cNvPr>
          <p:cNvSpPr txBox="1">
            <a:spLocks/>
          </p:cNvSpPr>
          <p:nvPr/>
        </p:nvSpPr>
        <p:spPr>
          <a:xfrm>
            <a:off x="5093413" y="3678513"/>
            <a:ext cx="3407231" cy="94141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5438" lvl="2" indent="0">
              <a:lnSpc>
                <a:spcPct val="100000"/>
              </a:lnSpc>
              <a:spcBef>
                <a:spcPts val="450"/>
              </a:spcBef>
              <a:buSzPct val="100000"/>
              <a:buNone/>
              <a:defRPr sz="1800"/>
            </a:pPr>
            <a:r>
              <a:rPr lang="en-US" sz="1200" b="1">
                <a:solidFill>
                  <a:schemeClr val="tx2"/>
                </a:solidFill>
                <a:latin typeface="+mj-lt"/>
              </a:rPr>
              <a:t>Automation</a:t>
            </a:r>
          </a:p>
          <a:p>
            <a:pPr marL="75438" lvl="2" indent="0">
              <a:lnSpc>
                <a:spcPct val="100000"/>
              </a:lnSpc>
              <a:spcBef>
                <a:spcPts val="450"/>
              </a:spcBef>
              <a:buSzPct val="100000"/>
              <a:buNone/>
              <a:defRPr sz="1800"/>
            </a:pPr>
            <a:r>
              <a:rPr lang="en-US" sz="1050">
                <a:solidFill>
                  <a:schemeClr val="tx1"/>
                </a:solidFill>
                <a:latin typeface="+mj-lt"/>
              </a:rPr>
              <a:t>By building our test suites in alignment with system requirements (including regulatory &amp; compliance requirements), we can automate validation of more than just “functional” concerns</a:t>
            </a:r>
          </a:p>
        </p:txBody>
      </p:sp>
      <p:grpSp>
        <p:nvGrpSpPr>
          <p:cNvPr id="10" name="Group 9">
            <a:extLst>
              <a:ext uri="{FF2B5EF4-FFF2-40B4-BE49-F238E27FC236}">
                <a16:creationId xmlns:a16="http://schemas.microsoft.com/office/drawing/2014/main" id="{760D5615-C314-4EC2-A60E-377C501B5CE6}"/>
              </a:ext>
            </a:extLst>
          </p:cNvPr>
          <p:cNvGrpSpPr>
            <a:grpSpLocks noChangeAspect="1"/>
          </p:cNvGrpSpPr>
          <p:nvPr/>
        </p:nvGrpSpPr>
        <p:grpSpPr>
          <a:xfrm>
            <a:off x="4345097" y="1879484"/>
            <a:ext cx="685800" cy="685800"/>
            <a:chOff x="5273675" y="2606675"/>
            <a:chExt cx="1644650" cy="1644650"/>
          </a:xfrm>
        </p:grpSpPr>
        <p:sp>
          <p:nvSpPr>
            <p:cNvPr id="11" name="AutoShape 3">
              <a:extLst>
                <a:ext uri="{FF2B5EF4-FFF2-40B4-BE49-F238E27FC236}">
                  <a16:creationId xmlns:a16="http://schemas.microsoft.com/office/drawing/2014/main" id="{D0003DDD-52FA-451D-BC22-D799428ADBCB}"/>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12" name="Group 11">
              <a:extLst>
                <a:ext uri="{FF2B5EF4-FFF2-40B4-BE49-F238E27FC236}">
                  <a16:creationId xmlns:a16="http://schemas.microsoft.com/office/drawing/2014/main" id="{529F4DB5-EB8A-4F58-9B2B-6424C64E3C24}"/>
                </a:ext>
              </a:extLst>
            </p:cNvPr>
            <p:cNvGrpSpPr/>
            <p:nvPr/>
          </p:nvGrpSpPr>
          <p:grpSpPr>
            <a:xfrm>
              <a:off x="5443538" y="2763838"/>
              <a:ext cx="1304925" cy="1328738"/>
              <a:chOff x="5443538" y="2763838"/>
              <a:chExt cx="1304925" cy="1328738"/>
            </a:xfrm>
          </p:grpSpPr>
          <p:sp>
            <p:nvSpPr>
              <p:cNvPr id="13" name="Freeform 11">
                <a:extLst>
                  <a:ext uri="{FF2B5EF4-FFF2-40B4-BE49-F238E27FC236}">
                    <a16:creationId xmlns:a16="http://schemas.microsoft.com/office/drawing/2014/main" id="{7967B6F8-3E8B-4338-BFA8-88D564C2BA91}"/>
                  </a:ext>
                </a:extLst>
              </p:cNvPr>
              <p:cNvSpPr>
                <a:spLocks noEditPoints="1"/>
              </p:cNvSpPr>
              <p:nvPr/>
            </p:nvSpPr>
            <p:spPr bwMode="auto">
              <a:xfrm>
                <a:off x="5443538" y="2763838"/>
                <a:ext cx="1304925" cy="1328738"/>
              </a:xfrm>
              <a:custGeom>
                <a:avLst/>
                <a:gdLst>
                  <a:gd name="T0" fmla="*/ 1762 w 1828"/>
                  <a:gd name="T1" fmla="*/ 251 h 1860"/>
                  <a:gd name="T2" fmla="*/ 1563 w 1828"/>
                  <a:gd name="T3" fmla="*/ 0 h 1860"/>
                  <a:gd name="T4" fmla="*/ 634 w 1828"/>
                  <a:gd name="T5" fmla="*/ 1 h 1860"/>
                  <a:gd name="T6" fmla="*/ 258 w 1828"/>
                  <a:gd name="T7" fmla="*/ 0 h 1860"/>
                  <a:gd name="T8" fmla="*/ 231 w 1828"/>
                  <a:gd name="T9" fmla="*/ 14 h 1860"/>
                  <a:gd name="T10" fmla="*/ 21 w 1828"/>
                  <a:gd name="T11" fmla="*/ 314 h 1860"/>
                  <a:gd name="T12" fmla="*/ 321 w 1828"/>
                  <a:gd name="T13" fmla="*/ 788 h 1860"/>
                  <a:gd name="T14" fmla="*/ 459 w 1828"/>
                  <a:gd name="T15" fmla="*/ 976 h 1860"/>
                  <a:gd name="T16" fmla="*/ 498 w 1828"/>
                  <a:gd name="T17" fmla="*/ 1029 h 1860"/>
                  <a:gd name="T18" fmla="*/ 491 w 1828"/>
                  <a:gd name="T19" fmla="*/ 1047 h 1860"/>
                  <a:gd name="T20" fmla="*/ 386 w 1828"/>
                  <a:gd name="T21" fmla="*/ 1399 h 1860"/>
                  <a:gd name="T22" fmla="*/ 1003 w 1828"/>
                  <a:gd name="T23" fmla="*/ 1851 h 1860"/>
                  <a:gd name="T24" fmla="*/ 1346 w 1828"/>
                  <a:gd name="T25" fmla="*/ 1061 h 1860"/>
                  <a:gd name="T26" fmla="*/ 1597 w 1828"/>
                  <a:gd name="T27" fmla="*/ 670 h 1860"/>
                  <a:gd name="T28" fmla="*/ 1704 w 1828"/>
                  <a:gd name="T29" fmla="*/ 523 h 1860"/>
                  <a:gd name="T30" fmla="*/ 1816 w 1828"/>
                  <a:gd name="T31" fmla="*/ 330 h 1860"/>
                  <a:gd name="T32" fmla="*/ 1475 w 1828"/>
                  <a:gd name="T33" fmla="*/ 97 h 1860"/>
                  <a:gd name="T34" fmla="*/ 1406 w 1828"/>
                  <a:gd name="T35" fmla="*/ 191 h 1860"/>
                  <a:gd name="T36" fmla="*/ 1330 w 1828"/>
                  <a:gd name="T37" fmla="*/ 296 h 1860"/>
                  <a:gd name="T38" fmla="*/ 912 w 1828"/>
                  <a:gd name="T39" fmla="*/ 314 h 1860"/>
                  <a:gd name="T40" fmla="*/ 496 w 1828"/>
                  <a:gd name="T41" fmla="*/ 299 h 1860"/>
                  <a:gd name="T42" fmla="*/ 351 w 1828"/>
                  <a:gd name="T43" fmla="*/ 103 h 1860"/>
                  <a:gd name="T44" fmla="*/ 346 w 1828"/>
                  <a:gd name="T45" fmla="*/ 92 h 1860"/>
                  <a:gd name="T46" fmla="*/ 1496 w 1828"/>
                  <a:gd name="T47" fmla="*/ 69 h 1860"/>
                  <a:gd name="T48" fmla="*/ 1245 w 1828"/>
                  <a:gd name="T49" fmla="*/ 413 h 1860"/>
                  <a:gd name="T50" fmla="*/ 1232 w 1828"/>
                  <a:gd name="T51" fmla="*/ 431 h 1860"/>
                  <a:gd name="T52" fmla="*/ 912 w 1828"/>
                  <a:gd name="T53" fmla="*/ 843 h 1860"/>
                  <a:gd name="T54" fmla="*/ 733 w 1828"/>
                  <a:gd name="T55" fmla="*/ 625 h 1860"/>
                  <a:gd name="T56" fmla="*/ 582 w 1828"/>
                  <a:gd name="T57" fmla="*/ 419 h 1860"/>
                  <a:gd name="T58" fmla="*/ 560 w 1828"/>
                  <a:gd name="T59" fmla="*/ 386 h 1860"/>
                  <a:gd name="T60" fmla="*/ 438 w 1828"/>
                  <a:gd name="T61" fmla="*/ 839 h 1860"/>
                  <a:gd name="T62" fmla="*/ 97 w 1828"/>
                  <a:gd name="T63" fmla="*/ 325 h 1860"/>
                  <a:gd name="T64" fmla="*/ 229 w 1828"/>
                  <a:gd name="T65" fmla="*/ 135 h 1860"/>
                  <a:gd name="T66" fmla="*/ 256 w 1828"/>
                  <a:gd name="T67" fmla="*/ 98 h 1860"/>
                  <a:gd name="T68" fmla="*/ 553 w 1828"/>
                  <a:gd name="T69" fmla="*/ 502 h 1860"/>
                  <a:gd name="T70" fmla="*/ 783 w 1828"/>
                  <a:gd name="T71" fmla="*/ 857 h 1860"/>
                  <a:gd name="T72" fmla="*/ 547 w 1828"/>
                  <a:gd name="T73" fmla="*/ 984 h 1860"/>
                  <a:gd name="T74" fmla="*/ 531 w 1828"/>
                  <a:gd name="T75" fmla="*/ 964 h 1860"/>
                  <a:gd name="T76" fmla="*/ 438 w 1828"/>
                  <a:gd name="T77" fmla="*/ 839 h 1860"/>
                  <a:gd name="T78" fmla="*/ 912 w 1828"/>
                  <a:gd name="T79" fmla="*/ 1790 h 1860"/>
                  <a:gd name="T80" fmla="*/ 456 w 1828"/>
                  <a:gd name="T81" fmla="*/ 1349 h 1860"/>
                  <a:gd name="T82" fmla="*/ 913 w 1828"/>
                  <a:gd name="T83" fmla="*/ 911 h 1860"/>
                  <a:gd name="T84" fmla="*/ 1735 w 1828"/>
                  <a:gd name="T85" fmla="*/ 357 h 1860"/>
                  <a:gd name="T86" fmla="*/ 1278 w 1828"/>
                  <a:gd name="T87" fmla="*/ 982 h 1860"/>
                  <a:gd name="T88" fmla="*/ 1040 w 1828"/>
                  <a:gd name="T89" fmla="*/ 855 h 1860"/>
                  <a:gd name="T90" fmla="*/ 1030 w 1828"/>
                  <a:gd name="T91" fmla="*/ 828 h 1860"/>
                  <a:gd name="T92" fmla="*/ 1569 w 1828"/>
                  <a:gd name="T93" fmla="*/ 95 h 1860"/>
                  <a:gd name="T94" fmla="*/ 1736 w 1828"/>
                  <a:gd name="T95" fmla="*/ 337 h 1860"/>
                  <a:gd name="T96" fmla="*/ 1735 w 1828"/>
                  <a:gd name="T97" fmla="*/ 357 h 1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28" h="1860">
                    <a:moveTo>
                      <a:pt x="1816" y="330"/>
                    </a:moveTo>
                    <a:cubicBezTo>
                      <a:pt x="1798" y="304"/>
                      <a:pt x="1781" y="278"/>
                      <a:pt x="1762" y="251"/>
                    </a:cubicBezTo>
                    <a:cubicBezTo>
                      <a:pt x="1710" y="176"/>
                      <a:pt x="1657" y="99"/>
                      <a:pt x="1605" y="23"/>
                    </a:cubicBezTo>
                    <a:cubicBezTo>
                      <a:pt x="1594" y="6"/>
                      <a:pt x="1583" y="0"/>
                      <a:pt x="1563" y="0"/>
                    </a:cubicBezTo>
                    <a:cubicBezTo>
                      <a:pt x="1563" y="0"/>
                      <a:pt x="1563" y="0"/>
                      <a:pt x="1562" y="0"/>
                    </a:cubicBezTo>
                    <a:cubicBezTo>
                      <a:pt x="1268" y="1"/>
                      <a:pt x="978" y="1"/>
                      <a:pt x="634" y="1"/>
                    </a:cubicBezTo>
                    <a:cubicBezTo>
                      <a:pt x="634" y="1"/>
                      <a:pt x="634" y="1"/>
                      <a:pt x="265" y="1"/>
                    </a:cubicBezTo>
                    <a:cubicBezTo>
                      <a:pt x="263" y="1"/>
                      <a:pt x="261" y="1"/>
                      <a:pt x="258" y="0"/>
                    </a:cubicBezTo>
                    <a:cubicBezTo>
                      <a:pt x="255" y="2"/>
                      <a:pt x="252" y="3"/>
                      <a:pt x="249" y="4"/>
                    </a:cubicBezTo>
                    <a:cubicBezTo>
                      <a:pt x="242" y="6"/>
                      <a:pt x="233" y="11"/>
                      <a:pt x="231" y="14"/>
                    </a:cubicBezTo>
                    <a:cubicBezTo>
                      <a:pt x="186" y="77"/>
                      <a:pt x="140" y="142"/>
                      <a:pt x="97" y="205"/>
                    </a:cubicBezTo>
                    <a:cubicBezTo>
                      <a:pt x="72" y="241"/>
                      <a:pt x="47" y="278"/>
                      <a:pt x="21" y="314"/>
                    </a:cubicBezTo>
                    <a:cubicBezTo>
                      <a:pt x="5" y="338"/>
                      <a:pt x="0" y="354"/>
                      <a:pt x="21" y="382"/>
                    </a:cubicBezTo>
                    <a:cubicBezTo>
                      <a:pt x="123" y="517"/>
                      <a:pt x="223" y="654"/>
                      <a:pt x="321" y="788"/>
                    </a:cubicBezTo>
                    <a:cubicBezTo>
                      <a:pt x="357" y="836"/>
                      <a:pt x="392" y="885"/>
                      <a:pt x="427" y="933"/>
                    </a:cubicBezTo>
                    <a:cubicBezTo>
                      <a:pt x="438" y="948"/>
                      <a:pt x="448" y="962"/>
                      <a:pt x="459" y="976"/>
                    </a:cubicBezTo>
                    <a:cubicBezTo>
                      <a:pt x="470" y="992"/>
                      <a:pt x="481" y="1007"/>
                      <a:pt x="492" y="1023"/>
                    </a:cubicBezTo>
                    <a:cubicBezTo>
                      <a:pt x="492" y="1023"/>
                      <a:pt x="492" y="1023"/>
                      <a:pt x="498" y="1029"/>
                    </a:cubicBezTo>
                    <a:cubicBezTo>
                      <a:pt x="498" y="1029"/>
                      <a:pt x="498" y="1029"/>
                      <a:pt x="496" y="1037"/>
                    </a:cubicBezTo>
                    <a:cubicBezTo>
                      <a:pt x="496" y="1039"/>
                      <a:pt x="495" y="1042"/>
                      <a:pt x="491" y="1047"/>
                    </a:cubicBezTo>
                    <a:cubicBezTo>
                      <a:pt x="490" y="1049"/>
                      <a:pt x="488" y="1052"/>
                      <a:pt x="486" y="1055"/>
                    </a:cubicBezTo>
                    <a:cubicBezTo>
                      <a:pt x="407" y="1157"/>
                      <a:pt x="374" y="1273"/>
                      <a:pt x="386" y="1399"/>
                    </a:cubicBezTo>
                    <a:cubicBezTo>
                      <a:pt x="411" y="1657"/>
                      <a:pt x="641" y="1860"/>
                      <a:pt x="911" y="1860"/>
                    </a:cubicBezTo>
                    <a:cubicBezTo>
                      <a:pt x="942" y="1860"/>
                      <a:pt x="973" y="1857"/>
                      <a:pt x="1003" y="1851"/>
                    </a:cubicBezTo>
                    <a:cubicBezTo>
                      <a:pt x="1181" y="1820"/>
                      <a:pt x="1329" y="1706"/>
                      <a:pt x="1399" y="1545"/>
                    </a:cubicBezTo>
                    <a:cubicBezTo>
                      <a:pt x="1468" y="1385"/>
                      <a:pt x="1448" y="1204"/>
                      <a:pt x="1346" y="1061"/>
                    </a:cubicBezTo>
                    <a:cubicBezTo>
                      <a:pt x="1330" y="1039"/>
                      <a:pt x="1338" y="1023"/>
                      <a:pt x="1347" y="1010"/>
                    </a:cubicBezTo>
                    <a:cubicBezTo>
                      <a:pt x="1431" y="897"/>
                      <a:pt x="1516" y="781"/>
                      <a:pt x="1597" y="670"/>
                    </a:cubicBezTo>
                    <a:cubicBezTo>
                      <a:pt x="1597" y="670"/>
                      <a:pt x="1597" y="670"/>
                      <a:pt x="1657" y="587"/>
                    </a:cubicBezTo>
                    <a:cubicBezTo>
                      <a:pt x="1673" y="566"/>
                      <a:pt x="1689" y="544"/>
                      <a:pt x="1704" y="523"/>
                    </a:cubicBezTo>
                    <a:cubicBezTo>
                      <a:pt x="1740" y="476"/>
                      <a:pt x="1775" y="426"/>
                      <a:pt x="1810" y="378"/>
                    </a:cubicBezTo>
                    <a:cubicBezTo>
                      <a:pt x="1828" y="354"/>
                      <a:pt x="1822" y="339"/>
                      <a:pt x="1816" y="330"/>
                    </a:cubicBezTo>
                    <a:close/>
                    <a:moveTo>
                      <a:pt x="1496" y="69"/>
                    </a:moveTo>
                    <a:cubicBezTo>
                      <a:pt x="1496" y="69"/>
                      <a:pt x="1496" y="69"/>
                      <a:pt x="1475" y="97"/>
                    </a:cubicBezTo>
                    <a:cubicBezTo>
                      <a:pt x="1465" y="111"/>
                      <a:pt x="1454" y="125"/>
                      <a:pt x="1444" y="139"/>
                    </a:cubicBezTo>
                    <a:cubicBezTo>
                      <a:pt x="1432" y="156"/>
                      <a:pt x="1420" y="174"/>
                      <a:pt x="1406" y="191"/>
                    </a:cubicBezTo>
                    <a:cubicBezTo>
                      <a:pt x="1401" y="199"/>
                      <a:pt x="1394" y="208"/>
                      <a:pt x="1388" y="217"/>
                    </a:cubicBezTo>
                    <a:cubicBezTo>
                      <a:pt x="1369" y="243"/>
                      <a:pt x="1350" y="270"/>
                      <a:pt x="1330" y="296"/>
                    </a:cubicBezTo>
                    <a:cubicBezTo>
                      <a:pt x="1321" y="306"/>
                      <a:pt x="1307" y="314"/>
                      <a:pt x="1294" y="314"/>
                    </a:cubicBezTo>
                    <a:cubicBezTo>
                      <a:pt x="1172" y="314"/>
                      <a:pt x="1048" y="314"/>
                      <a:pt x="912" y="314"/>
                    </a:cubicBezTo>
                    <a:cubicBezTo>
                      <a:pt x="794" y="314"/>
                      <a:pt x="669" y="314"/>
                      <a:pt x="530" y="314"/>
                    </a:cubicBezTo>
                    <a:cubicBezTo>
                      <a:pt x="519" y="314"/>
                      <a:pt x="503" y="310"/>
                      <a:pt x="496" y="299"/>
                    </a:cubicBezTo>
                    <a:cubicBezTo>
                      <a:pt x="449" y="238"/>
                      <a:pt x="404" y="175"/>
                      <a:pt x="360" y="116"/>
                    </a:cubicBezTo>
                    <a:cubicBezTo>
                      <a:pt x="351" y="103"/>
                      <a:pt x="351" y="103"/>
                      <a:pt x="351" y="103"/>
                    </a:cubicBezTo>
                    <a:cubicBezTo>
                      <a:pt x="348" y="100"/>
                      <a:pt x="348" y="97"/>
                      <a:pt x="347" y="95"/>
                    </a:cubicBezTo>
                    <a:cubicBezTo>
                      <a:pt x="347" y="94"/>
                      <a:pt x="347" y="94"/>
                      <a:pt x="346" y="92"/>
                    </a:cubicBezTo>
                    <a:cubicBezTo>
                      <a:pt x="346" y="92"/>
                      <a:pt x="346" y="92"/>
                      <a:pt x="337" y="69"/>
                    </a:cubicBezTo>
                    <a:cubicBezTo>
                      <a:pt x="337" y="69"/>
                      <a:pt x="337" y="69"/>
                      <a:pt x="1496" y="69"/>
                    </a:cubicBezTo>
                    <a:close/>
                    <a:moveTo>
                      <a:pt x="1264" y="386"/>
                    </a:moveTo>
                    <a:cubicBezTo>
                      <a:pt x="1264" y="386"/>
                      <a:pt x="1264" y="386"/>
                      <a:pt x="1245" y="413"/>
                    </a:cubicBezTo>
                    <a:cubicBezTo>
                      <a:pt x="1243" y="414"/>
                      <a:pt x="1242" y="416"/>
                      <a:pt x="1241" y="419"/>
                    </a:cubicBezTo>
                    <a:cubicBezTo>
                      <a:pt x="1239" y="423"/>
                      <a:pt x="1235" y="426"/>
                      <a:pt x="1232" y="431"/>
                    </a:cubicBezTo>
                    <a:cubicBezTo>
                      <a:pt x="1184" y="496"/>
                      <a:pt x="996" y="755"/>
                      <a:pt x="948" y="820"/>
                    </a:cubicBezTo>
                    <a:cubicBezTo>
                      <a:pt x="941" y="830"/>
                      <a:pt x="930" y="843"/>
                      <a:pt x="912" y="843"/>
                    </a:cubicBezTo>
                    <a:cubicBezTo>
                      <a:pt x="894" y="843"/>
                      <a:pt x="882" y="830"/>
                      <a:pt x="875" y="820"/>
                    </a:cubicBezTo>
                    <a:cubicBezTo>
                      <a:pt x="828" y="755"/>
                      <a:pt x="781" y="690"/>
                      <a:pt x="733" y="625"/>
                    </a:cubicBezTo>
                    <a:cubicBezTo>
                      <a:pt x="686" y="560"/>
                      <a:pt x="638" y="496"/>
                      <a:pt x="591" y="431"/>
                    </a:cubicBezTo>
                    <a:cubicBezTo>
                      <a:pt x="588" y="426"/>
                      <a:pt x="585" y="423"/>
                      <a:pt x="582" y="419"/>
                    </a:cubicBezTo>
                    <a:cubicBezTo>
                      <a:pt x="581" y="416"/>
                      <a:pt x="580" y="415"/>
                      <a:pt x="579" y="413"/>
                    </a:cubicBezTo>
                    <a:cubicBezTo>
                      <a:pt x="560" y="386"/>
                      <a:pt x="560" y="386"/>
                      <a:pt x="560" y="386"/>
                    </a:cubicBezTo>
                    <a:cubicBezTo>
                      <a:pt x="560" y="386"/>
                      <a:pt x="560" y="386"/>
                      <a:pt x="1264" y="386"/>
                    </a:cubicBezTo>
                    <a:close/>
                    <a:moveTo>
                      <a:pt x="438" y="839"/>
                    </a:moveTo>
                    <a:cubicBezTo>
                      <a:pt x="327" y="686"/>
                      <a:pt x="211" y="529"/>
                      <a:pt x="97" y="373"/>
                    </a:cubicBezTo>
                    <a:cubicBezTo>
                      <a:pt x="85" y="357"/>
                      <a:pt x="85" y="342"/>
                      <a:pt x="97" y="325"/>
                    </a:cubicBezTo>
                    <a:cubicBezTo>
                      <a:pt x="130" y="278"/>
                      <a:pt x="164" y="229"/>
                      <a:pt x="196" y="183"/>
                    </a:cubicBezTo>
                    <a:cubicBezTo>
                      <a:pt x="207" y="166"/>
                      <a:pt x="218" y="151"/>
                      <a:pt x="229" y="135"/>
                    </a:cubicBezTo>
                    <a:cubicBezTo>
                      <a:pt x="231" y="131"/>
                      <a:pt x="234" y="128"/>
                      <a:pt x="237" y="123"/>
                    </a:cubicBezTo>
                    <a:cubicBezTo>
                      <a:pt x="256" y="98"/>
                      <a:pt x="256" y="98"/>
                      <a:pt x="256" y="98"/>
                    </a:cubicBezTo>
                    <a:cubicBezTo>
                      <a:pt x="256" y="98"/>
                      <a:pt x="256" y="98"/>
                      <a:pt x="272" y="118"/>
                    </a:cubicBezTo>
                    <a:cubicBezTo>
                      <a:pt x="365" y="247"/>
                      <a:pt x="459" y="375"/>
                      <a:pt x="553" y="502"/>
                    </a:cubicBezTo>
                    <a:cubicBezTo>
                      <a:pt x="633" y="612"/>
                      <a:pt x="808" y="851"/>
                      <a:pt x="808" y="851"/>
                    </a:cubicBezTo>
                    <a:cubicBezTo>
                      <a:pt x="808" y="851"/>
                      <a:pt x="808" y="851"/>
                      <a:pt x="783" y="857"/>
                    </a:cubicBezTo>
                    <a:cubicBezTo>
                      <a:pt x="694" y="879"/>
                      <a:pt x="623" y="917"/>
                      <a:pt x="562" y="971"/>
                    </a:cubicBezTo>
                    <a:cubicBezTo>
                      <a:pt x="562" y="971"/>
                      <a:pt x="562" y="971"/>
                      <a:pt x="547" y="984"/>
                    </a:cubicBezTo>
                    <a:cubicBezTo>
                      <a:pt x="547" y="984"/>
                      <a:pt x="547" y="984"/>
                      <a:pt x="534" y="969"/>
                    </a:cubicBezTo>
                    <a:cubicBezTo>
                      <a:pt x="534" y="969"/>
                      <a:pt x="534" y="969"/>
                      <a:pt x="531" y="964"/>
                    </a:cubicBezTo>
                    <a:cubicBezTo>
                      <a:pt x="528" y="961"/>
                      <a:pt x="526" y="958"/>
                      <a:pt x="522" y="954"/>
                    </a:cubicBezTo>
                    <a:cubicBezTo>
                      <a:pt x="522" y="954"/>
                      <a:pt x="522" y="954"/>
                      <a:pt x="438" y="839"/>
                    </a:cubicBezTo>
                    <a:close/>
                    <a:moveTo>
                      <a:pt x="1368" y="1351"/>
                    </a:moveTo>
                    <a:cubicBezTo>
                      <a:pt x="1368" y="1592"/>
                      <a:pt x="1162" y="1790"/>
                      <a:pt x="912" y="1790"/>
                    </a:cubicBezTo>
                    <a:cubicBezTo>
                      <a:pt x="912" y="1790"/>
                      <a:pt x="912" y="1790"/>
                      <a:pt x="910" y="1790"/>
                    </a:cubicBezTo>
                    <a:cubicBezTo>
                      <a:pt x="659" y="1788"/>
                      <a:pt x="455" y="1591"/>
                      <a:pt x="456" y="1349"/>
                    </a:cubicBezTo>
                    <a:cubicBezTo>
                      <a:pt x="457" y="1107"/>
                      <a:pt x="661" y="911"/>
                      <a:pt x="912" y="911"/>
                    </a:cubicBezTo>
                    <a:cubicBezTo>
                      <a:pt x="913" y="911"/>
                      <a:pt x="913" y="911"/>
                      <a:pt x="913" y="911"/>
                    </a:cubicBezTo>
                    <a:cubicBezTo>
                      <a:pt x="1164" y="911"/>
                      <a:pt x="1368" y="1109"/>
                      <a:pt x="1368" y="1351"/>
                    </a:cubicBezTo>
                    <a:close/>
                    <a:moveTo>
                      <a:pt x="1735" y="357"/>
                    </a:moveTo>
                    <a:cubicBezTo>
                      <a:pt x="1633" y="499"/>
                      <a:pt x="1529" y="640"/>
                      <a:pt x="1425" y="782"/>
                    </a:cubicBezTo>
                    <a:cubicBezTo>
                      <a:pt x="1425" y="782"/>
                      <a:pt x="1425" y="782"/>
                      <a:pt x="1278" y="982"/>
                    </a:cubicBezTo>
                    <a:cubicBezTo>
                      <a:pt x="1278" y="982"/>
                      <a:pt x="1278" y="982"/>
                      <a:pt x="1263" y="970"/>
                    </a:cubicBezTo>
                    <a:cubicBezTo>
                      <a:pt x="1194" y="913"/>
                      <a:pt x="1122" y="876"/>
                      <a:pt x="1040" y="855"/>
                    </a:cubicBezTo>
                    <a:cubicBezTo>
                      <a:pt x="1040" y="855"/>
                      <a:pt x="1040" y="855"/>
                      <a:pt x="1015" y="848"/>
                    </a:cubicBezTo>
                    <a:cubicBezTo>
                      <a:pt x="1015" y="848"/>
                      <a:pt x="1015" y="848"/>
                      <a:pt x="1030" y="828"/>
                    </a:cubicBezTo>
                    <a:cubicBezTo>
                      <a:pt x="1170" y="637"/>
                      <a:pt x="1309" y="446"/>
                      <a:pt x="1449" y="256"/>
                    </a:cubicBezTo>
                    <a:cubicBezTo>
                      <a:pt x="1569" y="95"/>
                      <a:pt x="1569" y="95"/>
                      <a:pt x="1569" y="95"/>
                    </a:cubicBezTo>
                    <a:cubicBezTo>
                      <a:pt x="1569" y="95"/>
                      <a:pt x="1569" y="95"/>
                      <a:pt x="1583" y="116"/>
                    </a:cubicBezTo>
                    <a:cubicBezTo>
                      <a:pt x="1635" y="192"/>
                      <a:pt x="1686" y="263"/>
                      <a:pt x="1736" y="337"/>
                    </a:cubicBezTo>
                    <a:cubicBezTo>
                      <a:pt x="1736" y="337"/>
                      <a:pt x="1736" y="337"/>
                      <a:pt x="1743" y="347"/>
                    </a:cubicBezTo>
                    <a:cubicBezTo>
                      <a:pt x="1743" y="347"/>
                      <a:pt x="1743" y="347"/>
                      <a:pt x="1735" y="3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4" name="Freeform 12">
                <a:extLst>
                  <a:ext uri="{FF2B5EF4-FFF2-40B4-BE49-F238E27FC236}">
                    <a16:creationId xmlns:a16="http://schemas.microsoft.com/office/drawing/2014/main" id="{2508801C-1E34-447D-B71F-FBBD960C3F02}"/>
                  </a:ext>
                </a:extLst>
              </p:cNvPr>
              <p:cNvSpPr>
                <a:spLocks noEditPoints="1"/>
              </p:cNvSpPr>
              <p:nvPr/>
            </p:nvSpPr>
            <p:spPr bwMode="auto">
              <a:xfrm>
                <a:off x="5815013" y="3460750"/>
                <a:ext cx="560388" cy="534988"/>
              </a:xfrm>
              <a:custGeom>
                <a:avLst/>
                <a:gdLst>
                  <a:gd name="T0" fmla="*/ 393 w 784"/>
                  <a:gd name="T1" fmla="*/ 0 h 751"/>
                  <a:gd name="T2" fmla="*/ 392 w 784"/>
                  <a:gd name="T3" fmla="*/ 0 h 751"/>
                  <a:gd name="T4" fmla="*/ 0 w 784"/>
                  <a:gd name="T5" fmla="*/ 374 h 751"/>
                  <a:gd name="T6" fmla="*/ 113 w 784"/>
                  <a:gd name="T7" fmla="*/ 639 h 751"/>
                  <a:gd name="T8" fmla="*/ 390 w 784"/>
                  <a:gd name="T9" fmla="*/ 751 h 751"/>
                  <a:gd name="T10" fmla="*/ 392 w 784"/>
                  <a:gd name="T11" fmla="*/ 751 h 751"/>
                  <a:gd name="T12" fmla="*/ 669 w 784"/>
                  <a:gd name="T13" fmla="*/ 640 h 751"/>
                  <a:gd name="T14" fmla="*/ 784 w 784"/>
                  <a:gd name="T15" fmla="*/ 376 h 751"/>
                  <a:gd name="T16" fmla="*/ 393 w 784"/>
                  <a:gd name="T17" fmla="*/ 0 h 751"/>
                  <a:gd name="T18" fmla="*/ 632 w 784"/>
                  <a:gd name="T19" fmla="*/ 320 h 751"/>
                  <a:gd name="T20" fmla="*/ 496 w 784"/>
                  <a:gd name="T21" fmla="*/ 419 h 751"/>
                  <a:gd name="T22" fmla="*/ 494 w 784"/>
                  <a:gd name="T23" fmla="*/ 427 h 751"/>
                  <a:gd name="T24" fmla="*/ 554 w 784"/>
                  <a:gd name="T25" fmla="*/ 603 h 751"/>
                  <a:gd name="T26" fmla="*/ 556 w 784"/>
                  <a:gd name="T27" fmla="*/ 610 h 751"/>
                  <a:gd name="T28" fmla="*/ 512 w 784"/>
                  <a:gd name="T29" fmla="*/ 577 h 751"/>
                  <a:gd name="T30" fmla="*/ 398 w 784"/>
                  <a:gd name="T31" fmla="*/ 495 h 751"/>
                  <a:gd name="T32" fmla="*/ 389 w 784"/>
                  <a:gd name="T33" fmla="*/ 495 h 751"/>
                  <a:gd name="T34" fmla="*/ 236 w 784"/>
                  <a:gd name="T35" fmla="*/ 606 h 751"/>
                  <a:gd name="T36" fmla="*/ 232 w 784"/>
                  <a:gd name="T37" fmla="*/ 609 h 751"/>
                  <a:gd name="T38" fmla="*/ 234 w 784"/>
                  <a:gd name="T39" fmla="*/ 602 h 751"/>
                  <a:gd name="T40" fmla="*/ 295 w 784"/>
                  <a:gd name="T41" fmla="*/ 427 h 751"/>
                  <a:gd name="T42" fmla="*/ 291 w 784"/>
                  <a:gd name="T43" fmla="*/ 419 h 751"/>
                  <a:gd name="T44" fmla="*/ 156 w 784"/>
                  <a:gd name="T45" fmla="*/ 320 h 751"/>
                  <a:gd name="T46" fmla="*/ 151 w 784"/>
                  <a:gd name="T47" fmla="*/ 316 h 751"/>
                  <a:gd name="T48" fmla="*/ 157 w 784"/>
                  <a:gd name="T49" fmla="*/ 316 h 751"/>
                  <a:gd name="T50" fmla="*/ 327 w 784"/>
                  <a:gd name="T51" fmla="*/ 316 h 751"/>
                  <a:gd name="T52" fmla="*/ 335 w 784"/>
                  <a:gd name="T53" fmla="*/ 311 h 751"/>
                  <a:gd name="T54" fmla="*/ 391 w 784"/>
                  <a:gd name="T55" fmla="*/ 146 h 751"/>
                  <a:gd name="T56" fmla="*/ 395 w 784"/>
                  <a:gd name="T57" fmla="*/ 141 h 751"/>
                  <a:gd name="T58" fmla="*/ 455 w 784"/>
                  <a:gd name="T59" fmla="*/ 316 h 751"/>
                  <a:gd name="T60" fmla="*/ 637 w 784"/>
                  <a:gd name="T61" fmla="*/ 316 h 751"/>
                  <a:gd name="T62" fmla="*/ 632 w 784"/>
                  <a:gd name="T63" fmla="*/ 32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4" h="751">
                    <a:moveTo>
                      <a:pt x="393" y="0"/>
                    </a:moveTo>
                    <a:cubicBezTo>
                      <a:pt x="392" y="0"/>
                      <a:pt x="392" y="0"/>
                      <a:pt x="392" y="0"/>
                    </a:cubicBezTo>
                    <a:cubicBezTo>
                      <a:pt x="177" y="0"/>
                      <a:pt x="1" y="168"/>
                      <a:pt x="0" y="374"/>
                    </a:cubicBezTo>
                    <a:cubicBezTo>
                      <a:pt x="0" y="474"/>
                      <a:pt x="40" y="568"/>
                      <a:pt x="113" y="639"/>
                    </a:cubicBezTo>
                    <a:cubicBezTo>
                      <a:pt x="187" y="710"/>
                      <a:pt x="285" y="750"/>
                      <a:pt x="390" y="751"/>
                    </a:cubicBezTo>
                    <a:cubicBezTo>
                      <a:pt x="392" y="751"/>
                      <a:pt x="392" y="751"/>
                      <a:pt x="392" y="751"/>
                    </a:cubicBezTo>
                    <a:cubicBezTo>
                      <a:pt x="496" y="751"/>
                      <a:pt x="595" y="711"/>
                      <a:pt x="669" y="640"/>
                    </a:cubicBezTo>
                    <a:cubicBezTo>
                      <a:pt x="743" y="569"/>
                      <a:pt x="784" y="475"/>
                      <a:pt x="784" y="376"/>
                    </a:cubicBezTo>
                    <a:cubicBezTo>
                      <a:pt x="784" y="169"/>
                      <a:pt x="608" y="0"/>
                      <a:pt x="393" y="0"/>
                    </a:cubicBezTo>
                    <a:close/>
                    <a:moveTo>
                      <a:pt x="632" y="320"/>
                    </a:moveTo>
                    <a:cubicBezTo>
                      <a:pt x="586" y="353"/>
                      <a:pt x="541" y="386"/>
                      <a:pt x="496" y="419"/>
                    </a:cubicBezTo>
                    <a:cubicBezTo>
                      <a:pt x="492" y="421"/>
                      <a:pt x="491" y="423"/>
                      <a:pt x="494" y="427"/>
                    </a:cubicBezTo>
                    <a:cubicBezTo>
                      <a:pt x="514" y="486"/>
                      <a:pt x="534" y="544"/>
                      <a:pt x="554" y="603"/>
                    </a:cubicBezTo>
                    <a:cubicBezTo>
                      <a:pt x="555" y="605"/>
                      <a:pt x="555" y="607"/>
                      <a:pt x="556" y="610"/>
                    </a:cubicBezTo>
                    <a:cubicBezTo>
                      <a:pt x="540" y="598"/>
                      <a:pt x="525" y="588"/>
                      <a:pt x="512" y="577"/>
                    </a:cubicBezTo>
                    <a:cubicBezTo>
                      <a:pt x="473" y="550"/>
                      <a:pt x="436" y="523"/>
                      <a:pt x="398" y="495"/>
                    </a:cubicBezTo>
                    <a:cubicBezTo>
                      <a:pt x="395" y="493"/>
                      <a:pt x="392" y="493"/>
                      <a:pt x="389" y="495"/>
                    </a:cubicBezTo>
                    <a:cubicBezTo>
                      <a:pt x="338" y="532"/>
                      <a:pt x="287" y="570"/>
                      <a:pt x="236" y="606"/>
                    </a:cubicBezTo>
                    <a:cubicBezTo>
                      <a:pt x="235" y="607"/>
                      <a:pt x="234" y="608"/>
                      <a:pt x="232" y="609"/>
                    </a:cubicBezTo>
                    <a:cubicBezTo>
                      <a:pt x="232" y="607"/>
                      <a:pt x="233" y="605"/>
                      <a:pt x="234" y="602"/>
                    </a:cubicBezTo>
                    <a:cubicBezTo>
                      <a:pt x="254" y="544"/>
                      <a:pt x="274" y="486"/>
                      <a:pt x="295" y="427"/>
                    </a:cubicBezTo>
                    <a:cubicBezTo>
                      <a:pt x="296" y="423"/>
                      <a:pt x="296" y="421"/>
                      <a:pt x="291" y="419"/>
                    </a:cubicBezTo>
                    <a:cubicBezTo>
                      <a:pt x="247" y="386"/>
                      <a:pt x="201" y="353"/>
                      <a:pt x="156" y="320"/>
                    </a:cubicBezTo>
                    <a:cubicBezTo>
                      <a:pt x="154" y="319"/>
                      <a:pt x="153" y="318"/>
                      <a:pt x="151" y="316"/>
                    </a:cubicBezTo>
                    <a:cubicBezTo>
                      <a:pt x="153" y="316"/>
                      <a:pt x="155" y="316"/>
                      <a:pt x="157" y="316"/>
                    </a:cubicBezTo>
                    <a:cubicBezTo>
                      <a:pt x="214" y="316"/>
                      <a:pt x="270" y="316"/>
                      <a:pt x="327" y="316"/>
                    </a:cubicBezTo>
                    <a:cubicBezTo>
                      <a:pt x="331" y="316"/>
                      <a:pt x="333" y="315"/>
                      <a:pt x="335" y="311"/>
                    </a:cubicBezTo>
                    <a:cubicBezTo>
                      <a:pt x="353" y="255"/>
                      <a:pt x="372" y="201"/>
                      <a:pt x="391" y="146"/>
                    </a:cubicBezTo>
                    <a:cubicBezTo>
                      <a:pt x="392" y="145"/>
                      <a:pt x="392" y="143"/>
                      <a:pt x="395" y="141"/>
                    </a:cubicBezTo>
                    <a:cubicBezTo>
                      <a:pt x="415" y="199"/>
                      <a:pt x="435" y="257"/>
                      <a:pt x="455" y="316"/>
                    </a:cubicBezTo>
                    <a:cubicBezTo>
                      <a:pt x="516" y="316"/>
                      <a:pt x="575" y="316"/>
                      <a:pt x="637" y="316"/>
                    </a:cubicBezTo>
                    <a:cubicBezTo>
                      <a:pt x="635" y="318"/>
                      <a:pt x="633" y="319"/>
                      <a:pt x="632" y="32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grpSp>
        <p:nvGrpSpPr>
          <p:cNvPr id="15" name="bcgIcons_Shield">
            <a:extLst>
              <a:ext uri="{FF2B5EF4-FFF2-40B4-BE49-F238E27FC236}">
                <a16:creationId xmlns:a16="http://schemas.microsoft.com/office/drawing/2014/main" id="{747B834C-70F8-4E4A-A0F5-BC1FE1BF477C}"/>
              </a:ext>
            </a:extLst>
          </p:cNvPr>
          <p:cNvGrpSpPr>
            <a:grpSpLocks noChangeAspect="1"/>
          </p:cNvGrpSpPr>
          <p:nvPr/>
        </p:nvGrpSpPr>
        <p:grpSpPr bwMode="auto">
          <a:xfrm>
            <a:off x="4345097" y="2778679"/>
            <a:ext cx="685800" cy="686438"/>
            <a:chOff x="1682" y="0"/>
            <a:chExt cx="4316" cy="4320"/>
          </a:xfrm>
        </p:grpSpPr>
        <p:sp>
          <p:nvSpPr>
            <p:cNvPr id="16" name="AutoShape 34">
              <a:extLst>
                <a:ext uri="{FF2B5EF4-FFF2-40B4-BE49-F238E27FC236}">
                  <a16:creationId xmlns:a16="http://schemas.microsoft.com/office/drawing/2014/main" id="{D763E889-9102-462E-95C8-9F17C6CCB621}"/>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7" name="Freeform 36">
              <a:extLst>
                <a:ext uri="{FF2B5EF4-FFF2-40B4-BE49-F238E27FC236}">
                  <a16:creationId xmlns:a16="http://schemas.microsoft.com/office/drawing/2014/main" id="{92C2C0C9-7557-4A85-9C96-89951279ECF6}"/>
                </a:ext>
              </a:extLst>
            </p:cNvPr>
            <p:cNvSpPr>
              <a:spLocks noEditPoints="1"/>
            </p:cNvSpPr>
            <p:nvPr/>
          </p:nvSpPr>
          <p:spPr bwMode="auto">
            <a:xfrm>
              <a:off x="2400" y="484"/>
              <a:ext cx="2884" cy="3352"/>
            </a:xfrm>
            <a:custGeom>
              <a:avLst/>
              <a:gdLst>
                <a:gd name="T0" fmla="*/ 770 w 1540"/>
                <a:gd name="T1" fmla="*/ 1788 h 1788"/>
                <a:gd name="T2" fmla="*/ 761 w 1540"/>
                <a:gd name="T3" fmla="*/ 1786 h 1788"/>
                <a:gd name="T4" fmla="*/ 316 w 1540"/>
                <a:gd name="T5" fmla="*/ 1416 h 1788"/>
                <a:gd name="T6" fmla="*/ 91 w 1540"/>
                <a:gd name="T7" fmla="*/ 922 h 1788"/>
                <a:gd name="T8" fmla="*/ 1 w 1540"/>
                <a:gd name="T9" fmla="*/ 304 h 1788"/>
                <a:gd name="T10" fmla="*/ 23 w 1540"/>
                <a:gd name="T11" fmla="*/ 282 h 1788"/>
                <a:gd name="T12" fmla="*/ 220 w 1540"/>
                <a:gd name="T13" fmla="*/ 181 h 1788"/>
                <a:gd name="T14" fmla="*/ 252 w 1540"/>
                <a:gd name="T15" fmla="*/ 82 h 1788"/>
                <a:gd name="T16" fmla="*/ 268 w 1540"/>
                <a:gd name="T17" fmla="*/ 62 h 1788"/>
                <a:gd name="T18" fmla="*/ 770 w 1540"/>
                <a:gd name="T19" fmla="*/ 0 h 1788"/>
                <a:gd name="T20" fmla="*/ 1272 w 1540"/>
                <a:gd name="T21" fmla="*/ 62 h 1788"/>
                <a:gd name="T22" fmla="*/ 1288 w 1540"/>
                <a:gd name="T23" fmla="*/ 82 h 1788"/>
                <a:gd name="T24" fmla="*/ 1517 w 1540"/>
                <a:gd name="T25" fmla="*/ 282 h 1788"/>
                <a:gd name="T26" fmla="*/ 1539 w 1540"/>
                <a:gd name="T27" fmla="*/ 304 h 1788"/>
                <a:gd name="T28" fmla="*/ 1449 w 1540"/>
                <a:gd name="T29" fmla="*/ 922 h 1788"/>
                <a:gd name="T30" fmla="*/ 1224 w 1540"/>
                <a:gd name="T31" fmla="*/ 1416 h 1788"/>
                <a:gd name="T32" fmla="*/ 779 w 1540"/>
                <a:gd name="T33" fmla="*/ 1786 h 1788"/>
                <a:gd name="T34" fmla="*/ 770 w 1540"/>
                <a:gd name="T35" fmla="*/ 1788 h 1788"/>
                <a:gd name="T36" fmla="*/ 46 w 1540"/>
                <a:gd name="T37" fmla="*/ 325 h 1788"/>
                <a:gd name="T38" fmla="*/ 134 w 1540"/>
                <a:gd name="T39" fmla="*/ 911 h 1788"/>
                <a:gd name="T40" fmla="*/ 770 w 1540"/>
                <a:gd name="T41" fmla="*/ 1742 h 1788"/>
                <a:gd name="T42" fmla="*/ 1406 w 1540"/>
                <a:gd name="T43" fmla="*/ 911 h 1788"/>
                <a:gd name="T44" fmla="*/ 1494 w 1540"/>
                <a:gd name="T45" fmla="*/ 325 h 1788"/>
                <a:gd name="T46" fmla="*/ 1282 w 1540"/>
                <a:gd name="T47" fmla="*/ 203 h 1788"/>
                <a:gd name="T48" fmla="*/ 1246 w 1540"/>
                <a:gd name="T49" fmla="*/ 100 h 1788"/>
                <a:gd name="T50" fmla="*/ 770 w 1540"/>
                <a:gd name="T51" fmla="*/ 44 h 1788"/>
                <a:gd name="T52" fmla="*/ 770 w 1540"/>
                <a:gd name="T53" fmla="*/ 44 h 1788"/>
                <a:gd name="T54" fmla="*/ 294 w 1540"/>
                <a:gd name="T55" fmla="*/ 100 h 1788"/>
                <a:gd name="T56" fmla="*/ 258 w 1540"/>
                <a:gd name="T57" fmla="*/ 203 h 1788"/>
                <a:gd name="T58" fmla="*/ 46 w 1540"/>
                <a:gd name="T59" fmla="*/ 325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40" h="1788">
                  <a:moveTo>
                    <a:pt x="770" y="1788"/>
                  </a:moveTo>
                  <a:cubicBezTo>
                    <a:pt x="767" y="1788"/>
                    <a:pt x="764" y="1787"/>
                    <a:pt x="761" y="1786"/>
                  </a:cubicBezTo>
                  <a:cubicBezTo>
                    <a:pt x="585" y="1712"/>
                    <a:pt x="435" y="1588"/>
                    <a:pt x="316" y="1416"/>
                  </a:cubicBezTo>
                  <a:cubicBezTo>
                    <a:pt x="221" y="1280"/>
                    <a:pt x="146" y="1114"/>
                    <a:pt x="91" y="922"/>
                  </a:cubicBezTo>
                  <a:cubicBezTo>
                    <a:pt x="0" y="597"/>
                    <a:pt x="1" y="307"/>
                    <a:pt x="1" y="304"/>
                  </a:cubicBezTo>
                  <a:cubicBezTo>
                    <a:pt x="1" y="292"/>
                    <a:pt x="11" y="283"/>
                    <a:pt x="23" y="282"/>
                  </a:cubicBezTo>
                  <a:cubicBezTo>
                    <a:pt x="114" y="280"/>
                    <a:pt x="181" y="246"/>
                    <a:pt x="220" y="181"/>
                  </a:cubicBezTo>
                  <a:cubicBezTo>
                    <a:pt x="249" y="131"/>
                    <a:pt x="252" y="83"/>
                    <a:pt x="252" y="82"/>
                  </a:cubicBezTo>
                  <a:cubicBezTo>
                    <a:pt x="252" y="73"/>
                    <a:pt x="259" y="65"/>
                    <a:pt x="268" y="62"/>
                  </a:cubicBezTo>
                  <a:cubicBezTo>
                    <a:pt x="474" y="0"/>
                    <a:pt x="758" y="0"/>
                    <a:pt x="770" y="0"/>
                  </a:cubicBezTo>
                  <a:cubicBezTo>
                    <a:pt x="782" y="0"/>
                    <a:pt x="1066" y="0"/>
                    <a:pt x="1272" y="62"/>
                  </a:cubicBezTo>
                  <a:cubicBezTo>
                    <a:pt x="1281" y="65"/>
                    <a:pt x="1288" y="73"/>
                    <a:pt x="1288" y="82"/>
                  </a:cubicBezTo>
                  <a:cubicBezTo>
                    <a:pt x="1288" y="90"/>
                    <a:pt x="1301" y="278"/>
                    <a:pt x="1517" y="282"/>
                  </a:cubicBezTo>
                  <a:cubicBezTo>
                    <a:pt x="1529" y="283"/>
                    <a:pt x="1539" y="292"/>
                    <a:pt x="1539" y="304"/>
                  </a:cubicBezTo>
                  <a:cubicBezTo>
                    <a:pt x="1539" y="307"/>
                    <a:pt x="1540" y="597"/>
                    <a:pt x="1449" y="922"/>
                  </a:cubicBezTo>
                  <a:cubicBezTo>
                    <a:pt x="1394" y="1114"/>
                    <a:pt x="1319" y="1280"/>
                    <a:pt x="1224" y="1416"/>
                  </a:cubicBezTo>
                  <a:cubicBezTo>
                    <a:pt x="1105" y="1588"/>
                    <a:pt x="955" y="1712"/>
                    <a:pt x="779" y="1786"/>
                  </a:cubicBezTo>
                  <a:cubicBezTo>
                    <a:pt x="776" y="1787"/>
                    <a:pt x="773" y="1788"/>
                    <a:pt x="770" y="1788"/>
                  </a:cubicBezTo>
                  <a:close/>
                  <a:moveTo>
                    <a:pt x="46" y="325"/>
                  </a:moveTo>
                  <a:cubicBezTo>
                    <a:pt x="47" y="397"/>
                    <a:pt x="58" y="642"/>
                    <a:pt x="134" y="911"/>
                  </a:cubicBezTo>
                  <a:cubicBezTo>
                    <a:pt x="216" y="1201"/>
                    <a:pt x="393" y="1579"/>
                    <a:pt x="770" y="1742"/>
                  </a:cubicBezTo>
                  <a:cubicBezTo>
                    <a:pt x="1147" y="1579"/>
                    <a:pt x="1324" y="1201"/>
                    <a:pt x="1406" y="911"/>
                  </a:cubicBezTo>
                  <a:cubicBezTo>
                    <a:pt x="1482" y="642"/>
                    <a:pt x="1493" y="397"/>
                    <a:pt x="1494" y="325"/>
                  </a:cubicBezTo>
                  <a:cubicBezTo>
                    <a:pt x="1375" y="316"/>
                    <a:pt x="1313" y="255"/>
                    <a:pt x="1282" y="203"/>
                  </a:cubicBezTo>
                  <a:cubicBezTo>
                    <a:pt x="1258" y="162"/>
                    <a:pt x="1249" y="122"/>
                    <a:pt x="1246" y="100"/>
                  </a:cubicBezTo>
                  <a:cubicBezTo>
                    <a:pt x="1048" y="45"/>
                    <a:pt x="776" y="44"/>
                    <a:pt x="770" y="44"/>
                  </a:cubicBezTo>
                  <a:cubicBezTo>
                    <a:pt x="770" y="44"/>
                    <a:pt x="770" y="44"/>
                    <a:pt x="770" y="44"/>
                  </a:cubicBezTo>
                  <a:cubicBezTo>
                    <a:pt x="765" y="44"/>
                    <a:pt x="492" y="45"/>
                    <a:pt x="294" y="100"/>
                  </a:cubicBezTo>
                  <a:cubicBezTo>
                    <a:pt x="291" y="122"/>
                    <a:pt x="282" y="162"/>
                    <a:pt x="258" y="203"/>
                  </a:cubicBezTo>
                  <a:cubicBezTo>
                    <a:pt x="227" y="255"/>
                    <a:pt x="165" y="316"/>
                    <a:pt x="46" y="3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 name="Freeform 37">
              <a:extLst>
                <a:ext uri="{FF2B5EF4-FFF2-40B4-BE49-F238E27FC236}">
                  <a16:creationId xmlns:a16="http://schemas.microsoft.com/office/drawing/2014/main" id="{CCE2ACD7-0230-4D39-B99F-D65091E95A63}"/>
                </a:ext>
              </a:extLst>
            </p:cNvPr>
            <p:cNvSpPr>
              <a:spLocks noEditPoints="1"/>
            </p:cNvSpPr>
            <p:nvPr/>
          </p:nvSpPr>
          <p:spPr bwMode="auto">
            <a:xfrm>
              <a:off x="2570" y="649"/>
              <a:ext cx="2544" cy="3009"/>
            </a:xfrm>
            <a:custGeom>
              <a:avLst/>
              <a:gdLst>
                <a:gd name="T0" fmla="*/ 1350 w 1358"/>
                <a:gd name="T1" fmla="*/ 274 h 1605"/>
                <a:gd name="T2" fmla="*/ 1154 w 1358"/>
                <a:gd name="T3" fmla="*/ 138 h 1605"/>
                <a:gd name="T4" fmla="*/ 1118 w 1358"/>
                <a:gd name="T5" fmla="*/ 53 h 1605"/>
                <a:gd name="T6" fmla="*/ 1111 w 1358"/>
                <a:gd name="T7" fmla="*/ 46 h 1605"/>
                <a:gd name="T8" fmla="*/ 679 w 1358"/>
                <a:gd name="T9" fmla="*/ 0 h 1605"/>
                <a:gd name="T10" fmla="*/ 247 w 1358"/>
                <a:gd name="T11" fmla="*/ 46 h 1605"/>
                <a:gd name="T12" fmla="*/ 240 w 1358"/>
                <a:gd name="T13" fmla="*/ 53 h 1605"/>
                <a:gd name="T14" fmla="*/ 204 w 1358"/>
                <a:gd name="T15" fmla="*/ 138 h 1605"/>
                <a:gd name="T16" fmla="*/ 8 w 1358"/>
                <a:gd name="T17" fmla="*/ 274 h 1605"/>
                <a:gd name="T18" fmla="*/ 0 w 1358"/>
                <a:gd name="T19" fmla="*/ 285 h 1605"/>
                <a:gd name="T20" fmla="*/ 86 w 1358"/>
                <a:gd name="T21" fmla="*/ 813 h 1605"/>
                <a:gd name="T22" fmla="*/ 298 w 1358"/>
                <a:gd name="T23" fmla="*/ 1279 h 1605"/>
                <a:gd name="T24" fmla="*/ 675 w 1358"/>
                <a:gd name="T25" fmla="*/ 1604 h 1605"/>
                <a:gd name="T26" fmla="*/ 683 w 1358"/>
                <a:gd name="T27" fmla="*/ 1604 h 1605"/>
                <a:gd name="T28" fmla="*/ 1060 w 1358"/>
                <a:gd name="T29" fmla="*/ 1279 h 1605"/>
                <a:gd name="T30" fmla="*/ 1272 w 1358"/>
                <a:gd name="T31" fmla="*/ 813 h 1605"/>
                <a:gd name="T32" fmla="*/ 1358 w 1358"/>
                <a:gd name="T33" fmla="*/ 285 h 1605"/>
                <a:gd name="T34" fmla="*/ 1350 w 1358"/>
                <a:gd name="T35" fmla="*/ 274 h 1605"/>
                <a:gd name="T36" fmla="*/ 943 w 1358"/>
                <a:gd name="T37" fmla="*/ 641 h 1605"/>
                <a:gd name="T38" fmla="*/ 823 w 1358"/>
                <a:gd name="T39" fmla="*/ 757 h 1605"/>
                <a:gd name="T40" fmla="*/ 820 w 1358"/>
                <a:gd name="T41" fmla="*/ 767 h 1605"/>
                <a:gd name="T42" fmla="*/ 847 w 1358"/>
                <a:gd name="T43" fmla="*/ 932 h 1605"/>
                <a:gd name="T44" fmla="*/ 829 w 1358"/>
                <a:gd name="T45" fmla="*/ 943 h 1605"/>
                <a:gd name="T46" fmla="*/ 684 w 1358"/>
                <a:gd name="T47" fmla="*/ 865 h 1605"/>
                <a:gd name="T48" fmla="*/ 673 w 1358"/>
                <a:gd name="T49" fmla="*/ 864 h 1605"/>
                <a:gd name="T50" fmla="*/ 525 w 1358"/>
                <a:gd name="T51" fmla="*/ 940 h 1605"/>
                <a:gd name="T52" fmla="*/ 508 w 1358"/>
                <a:gd name="T53" fmla="*/ 928 h 1605"/>
                <a:gd name="T54" fmla="*/ 538 w 1358"/>
                <a:gd name="T55" fmla="*/ 764 h 1605"/>
                <a:gd name="T56" fmla="*/ 534 w 1358"/>
                <a:gd name="T57" fmla="*/ 754 h 1605"/>
                <a:gd name="T58" fmla="*/ 417 w 1358"/>
                <a:gd name="T59" fmla="*/ 636 h 1605"/>
                <a:gd name="T60" fmla="*/ 424 w 1358"/>
                <a:gd name="T61" fmla="*/ 616 h 1605"/>
                <a:gd name="T62" fmla="*/ 588 w 1358"/>
                <a:gd name="T63" fmla="*/ 594 h 1605"/>
                <a:gd name="T64" fmla="*/ 597 w 1358"/>
                <a:gd name="T65" fmla="*/ 587 h 1605"/>
                <a:gd name="T66" fmla="*/ 672 w 1358"/>
                <a:gd name="T67" fmla="*/ 439 h 1605"/>
                <a:gd name="T68" fmla="*/ 693 w 1358"/>
                <a:gd name="T69" fmla="*/ 439 h 1605"/>
                <a:gd name="T70" fmla="*/ 765 w 1358"/>
                <a:gd name="T71" fmla="*/ 589 h 1605"/>
                <a:gd name="T72" fmla="*/ 773 w 1358"/>
                <a:gd name="T73" fmla="*/ 596 h 1605"/>
                <a:gd name="T74" fmla="*/ 937 w 1358"/>
                <a:gd name="T75" fmla="*/ 621 h 1605"/>
                <a:gd name="T76" fmla="*/ 943 w 1358"/>
                <a:gd name="T77" fmla="*/ 641 h 1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8" h="1605">
                  <a:moveTo>
                    <a:pt x="1350" y="274"/>
                  </a:moveTo>
                  <a:cubicBezTo>
                    <a:pt x="1244" y="252"/>
                    <a:pt x="1185" y="191"/>
                    <a:pt x="1154" y="138"/>
                  </a:cubicBezTo>
                  <a:cubicBezTo>
                    <a:pt x="1136" y="107"/>
                    <a:pt x="1125" y="78"/>
                    <a:pt x="1118" y="53"/>
                  </a:cubicBezTo>
                  <a:cubicBezTo>
                    <a:pt x="1118" y="50"/>
                    <a:pt x="1115" y="47"/>
                    <a:pt x="1111" y="46"/>
                  </a:cubicBezTo>
                  <a:cubicBezTo>
                    <a:pt x="923" y="1"/>
                    <a:pt x="682" y="0"/>
                    <a:pt x="679" y="0"/>
                  </a:cubicBezTo>
                  <a:cubicBezTo>
                    <a:pt x="676" y="0"/>
                    <a:pt x="435" y="1"/>
                    <a:pt x="247" y="46"/>
                  </a:cubicBezTo>
                  <a:cubicBezTo>
                    <a:pt x="243" y="47"/>
                    <a:pt x="240" y="50"/>
                    <a:pt x="240" y="53"/>
                  </a:cubicBezTo>
                  <a:cubicBezTo>
                    <a:pt x="233" y="78"/>
                    <a:pt x="222" y="107"/>
                    <a:pt x="204" y="138"/>
                  </a:cubicBezTo>
                  <a:cubicBezTo>
                    <a:pt x="173" y="191"/>
                    <a:pt x="114" y="252"/>
                    <a:pt x="8" y="274"/>
                  </a:cubicBezTo>
                  <a:cubicBezTo>
                    <a:pt x="3" y="275"/>
                    <a:pt x="0" y="280"/>
                    <a:pt x="0" y="285"/>
                  </a:cubicBezTo>
                  <a:cubicBezTo>
                    <a:pt x="5" y="386"/>
                    <a:pt x="23" y="592"/>
                    <a:pt x="86" y="813"/>
                  </a:cubicBezTo>
                  <a:cubicBezTo>
                    <a:pt x="138" y="995"/>
                    <a:pt x="209" y="1151"/>
                    <a:pt x="298" y="1279"/>
                  </a:cubicBezTo>
                  <a:cubicBezTo>
                    <a:pt x="400" y="1426"/>
                    <a:pt x="527" y="1535"/>
                    <a:pt x="675" y="1604"/>
                  </a:cubicBezTo>
                  <a:cubicBezTo>
                    <a:pt x="677" y="1605"/>
                    <a:pt x="681" y="1605"/>
                    <a:pt x="683" y="1604"/>
                  </a:cubicBezTo>
                  <a:cubicBezTo>
                    <a:pt x="831" y="1535"/>
                    <a:pt x="958" y="1426"/>
                    <a:pt x="1060" y="1279"/>
                  </a:cubicBezTo>
                  <a:cubicBezTo>
                    <a:pt x="1149" y="1151"/>
                    <a:pt x="1220" y="995"/>
                    <a:pt x="1272" y="813"/>
                  </a:cubicBezTo>
                  <a:cubicBezTo>
                    <a:pt x="1335" y="592"/>
                    <a:pt x="1353" y="386"/>
                    <a:pt x="1358" y="285"/>
                  </a:cubicBezTo>
                  <a:cubicBezTo>
                    <a:pt x="1358" y="280"/>
                    <a:pt x="1355" y="275"/>
                    <a:pt x="1350" y="274"/>
                  </a:cubicBezTo>
                  <a:close/>
                  <a:moveTo>
                    <a:pt x="943" y="641"/>
                  </a:moveTo>
                  <a:cubicBezTo>
                    <a:pt x="823" y="757"/>
                    <a:pt x="823" y="757"/>
                    <a:pt x="823" y="757"/>
                  </a:cubicBezTo>
                  <a:cubicBezTo>
                    <a:pt x="821" y="759"/>
                    <a:pt x="819" y="763"/>
                    <a:pt x="820" y="767"/>
                  </a:cubicBezTo>
                  <a:cubicBezTo>
                    <a:pt x="847" y="932"/>
                    <a:pt x="847" y="932"/>
                    <a:pt x="847" y="932"/>
                  </a:cubicBezTo>
                  <a:cubicBezTo>
                    <a:pt x="848" y="941"/>
                    <a:pt x="838" y="948"/>
                    <a:pt x="829" y="943"/>
                  </a:cubicBezTo>
                  <a:cubicBezTo>
                    <a:pt x="684" y="865"/>
                    <a:pt x="684" y="865"/>
                    <a:pt x="684" y="865"/>
                  </a:cubicBezTo>
                  <a:cubicBezTo>
                    <a:pt x="680" y="863"/>
                    <a:pt x="676" y="863"/>
                    <a:pt x="673" y="864"/>
                  </a:cubicBezTo>
                  <a:cubicBezTo>
                    <a:pt x="525" y="940"/>
                    <a:pt x="525" y="940"/>
                    <a:pt x="525" y="940"/>
                  </a:cubicBezTo>
                  <a:cubicBezTo>
                    <a:pt x="517" y="945"/>
                    <a:pt x="506" y="937"/>
                    <a:pt x="508" y="928"/>
                  </a:cubicBezTo>
                  <a:cubicBezTo>
                    <a:pt x="538" y="764"/>
                    <a:pt x="538" y="764"/>
                    <a:pt x="538" y="764"/>
                  </a:cubicBezTo>
                  <a:cubicBezTo>
                    <a:pt x="538" y="760"/>
                    <a:pt x="538" y="756"/>
                    <a:pt x="534" y="754"/>
                  </a:cubicBezTo>
                  <a:cubicBezTo>
                    <a:pt x="417" y="636"/>
                    <a:pt x="417" y="636"/>
                    <a:pt x="417" y="636"/>
                  </a:cubicBezTo>
                  <a:cubicBezTo>
                    <a:pt x="410" y="629"/>
                    <a:pt x="414" y="617"/>
                    <a:pt x="424" y="616"/>
                  </a:cubicBezTo>
                  <a:cubicBezTo>
                    <a:pt x="588" y="594"/>
                    <a:pt x="588" y="594"/>
                    <a:pt x="588" y="594"/>
                  </a:cubicBezTo>
                  <a:cubicBezTo>
                    <a:pt x="591" y="594"/>
                    <a:pt x="595" y="591"/>
                    <a:pt x="597" y="587"/>
                  </a:cubicBezTo>
                  <a:cubicBezTo>
                    <a:pt x="672" y="439"/>
                    <a:pt x="672" y="439"/>
                    <a:pt x="672" y="439"/>
                  </a:cubicBezTo>
                  <a:cubicBezTo>
                    <a:pt x="676" y="430"/>
                    <a:pt x="688" y="430"/>
                    <a:pt x="693" y="439"/>
                  </a:cubicBezTo>
                  <a:cubicBezTo>
                    <a:pt x="765" y="589"/>
                    <a:pt x="765" y="589"/>
                    <a:pt x="765" y="589"/>
                  </a:cubicBezTo>
                  <a:cubicBezTo>
                    <a:pt x="766" y="593"/>
                    <a:pt x="769" y="595"/>
                    <a:pt x="773" y="596"/>
                  </a:cubicBezTo>
                  <a:cubicBezTo>
                    <a:pt x="937" y="621"/>
                    <a:pt x="937" y="621"/>
                    <a:pt x="937" y="621"/>
                  </a:cubicBezTo>
                  <a:cubicBezTo>
                    <a:pt x="946" y="623"/>
                    <a:pt x="950" y="635"/>
                    <a:pt x="943" y="64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9" name="Group 18">
            <a:extLst>
              <a:ext uri="{FF2B5EF4-FFF2-40B4-BE49-F238E27FC236}">
                <a16:creationId xmlns:a16="http://schemas.microsoft.com/office/drawing/2014/main" id="{3984CEF4-04B2-466C-ADB5-F236DF62C044}"/>
              </a:ext>
            </a:extLst>
          </p:cNvPr>
          <p:cNvGrpSpPr>
            <a:grpSpLocks noChangeAspect="1"/>
          </p:cNvGrpSpPr>
          <p:nvPr/>
        </p:nvGrpSpPr>
        <p:grpSpPr>
          <a:xfrm>
            <a:off x="4345097" y="3678513"/>
            <a:ext cx="685800" cy="685800"/>
            <a:chOff x="5273675" y="2514600"/>
            <a:chExt cx="1646238" cy="1646238"/>
          </a:xfrm>
        </p:grpSpPr>
        <p:sp>
          <p:nvSpPr>
            <p:cNvPr id="20" name="AutoShape 9">
              <a:extLst>
                <a:ext uri="{FF2B5EF4-FFF2-40B4-BE49-F238E27FC236}">
                  <a16:creationId xmlns:a16="http://schemas.microsoft.com/office/drawing/2014/main" id="{4560E909-0A36-472C-BA61-B993A76413D1}"/>
                </a:ext>
              </a:extLst>
            </p:cNvPr>
            <p:cNvSpPr>
              <a:spLocks noChangeAspect="1" noChangeArrowheads="1" noTextEdit="1"/>
            </p:cNvSpPr>
            <p:nvPr/>
          </p:nvSpPr>
          <p:spPr bwMode="auto">
            <a:xfrm>
              <a:off x="5273675" y="2514600"/>
              <a:ext cx="1646238"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21" name="Group 20">
              <a:extLst>
                <a:ext uri="{FF2B5EF4-FFF2-40B4-BE49-F238E27FC236}">
                  <a16:creationId xmlns:a16="http://schemas.microsoft.com/office/drawing/2014/main" id="{B95FC438-6D2A-4C45-AC7C-DAC175138F0A}"/>
                </a:ext>
              </a:extLst>
            </p:cNvPr>
            <p:cNvGrpSpPr/>
            <p:nvPr/>
          </p:nvGrpSpPr>
          <p:grpSpPr>
            <a:xfrm>
              <a:off x="5466557" y="2735263"/>
              <a:ext cx="1260475" cy="1204913"/>
              <a:chOff x="5468938" y="2735263"/>
              <a:chExt cx="1260475" cy="1204913"/>
            </a:xfrm>
          </p:grpSpPr>
          <p:sp>
            <p:nvSpPr>
              <p:cNvPr id="22" name="Freeform 5">
                <a:extLst>
                  <a:ext uri="{FF2B5EF4-FFF2-40B4-BE49-F238E27FC236}">
                    <a16:creationId xmlns:a16="http://schemas.microsoft.com/office/drawing/2014/main" id="{2257E4D1-084E-4E01-8BC9-E71027F266CA}"/>
                  </a:ext>
                </a:extLst>
              </p:cNvPr>
              <p:cNvSpPr>
                <a:spLocks/>
              </p:cNvSpPr>
              <p:nvPr/>
            </p:nvSpPr>
            <p:spPr bwMode="auto">
              <a:xfrm>
                <a:off x="5530850" y="2797175"/>
                <a:ext cx="1135063" cy="1081088"/>
              </a:xfrm>
              <a:custGeom>
                <a:avLst/>
                <a:gdLst>
                  <a:gd name="connsiteX0" fmla="*/ 559594 w 1135063"/>
                  <a:gd name="connsiteY0" fmla="*/ 141288 h 1081088"/>
                  <a:gd name="connsiteX1" fmla="*/ 264894 w 1135063"/>
                  <a:gd name="connsiteY1" fmla="*/ 263562 h 1081088"/>
                  <a:gd name="connsiteX2" fmla="*/ 142875 w 1135063"/>
                  <a:gd name="connsiteY2" fmla="*/ 559595 h 1081088"/>
                  <a:gd name="connsiteX3" fmla="*/ 264894 w 1135063"/>
                  <a:gd name="connsiteY3" fmla="*/ 855627 h 1081088"/>
                  <a:gd name="connsiteX4" fmla="*/ 559594 w 1135063"/>
                  <a:gd name="connsiteY4" fmla="*/ 977901 h 1081088"/>
                  <a:gd name="connsiteX5" fmla="*/ 854294 w 1135063"/>
                  <a:gd name="connsiteY5" fmla="*/ 855627 h 1081088"/>
                  <a:gd name="connsiteX6" fmla="*/ 976313 w 1135063"/>
                  <a:gd name="connsiteY6" fmla="*/ 559595 h 1081088"/>
                  <a:gd name="connsiteX7" fmla="*/ 854294 w 1135063"/>
                  <a:gd name="connsiteY7" fmla="*/ 263562 h 1081088"/>
                  <a:gd name="connsiteX8" fmla="*/ 559594 w 1135063"/>
                  <a:gd name="connsiteY8" fmla="*/ 141288 h 1081088"/>
                  <a:gd name="connsiteX9" fmla="*/ 332371 w 1135063"/>
                  <a:gd name="connsiteY9" fmla="*/ 0 h 1081088"/>
                  <a:gd name="connsiteX10" fmla="*/ 333800 w 1135063"/>
                  <a:gd name="connsiteY10" fmla="*/ 0 h 1081088"/>
                  <a:gd name="connsiteX11" fmla="*/ 349525 w 1135063"/>
                  <a:gd name="connsiteY11" fmla="*/ 14281 h 1081088"/>
                  <a:gd name="connsiteX12" fmla="*/ 356673 w 1135063"/>
                  <a:gd name="connsiteY12" fmla="*/ 117820 h 1081088"/>
                  <a:gd name="connsiteX13" fmla="*/ 356673 w 1135063"/>
                  <a:gd name="connsiteY13" fmla="*/ 118534 h 1081088"/>
                  <a:gd name="connsiteX14" fmla="*/ 356673 w 1135063"/>
                  <a:gd name="connsiteY14" fmla="*/ 119248 h 1081088"/>
                  <a:gd name="connsiteX15" fmla="*/ 356673 w 1135063"/>
                  <a:gd name="connsiteY15" fmla="*/ 119962 h 1081088"/>
                  <a:gd name="connsiteX16" fmla="*/ 356673 w 1135063"/>
                  <a:gd name="connsiteY16" fmla="*/ 120676 h 1081088"/>
                  <a:gd name="connsiteX17" fmla="*/ 356673 w 1135063"/>
                  <a:gd name="connsiteY17" fmla="*/ 121390 h 1081088"/>
                  <a:gd name="connsiteX18" fmla="*/ 356673 w 1135063"/>
                  <a:gd name="connsiteY18" fmla="*/ 122105 h 1081088"/>
                  <a:gd name="connsiteX19" fmla="*/ 356673 w 1135063"/>
                  <a:gd name="connsiteY19" fmla="*/ 122819 h 1081088"/>
                  <a:gd name="connsiteX20" fmla="*/ 355958 w 1135063"/>
                  <a:gd name="connsiteY20" fmla="*/ 123533 h 1081088"/>
                  <a:gd name="connsiteX21" fmla="*/ 355958 w 1135063"/>
                  <a:gd name="connsiteY21" fmla="*/ 124247 h 1081088"/>
                  <a:gd name="connsiteX22" fmla="*/ 355958 w 1135063"/>
                  <a:gd name="connsiteY22" fmla="*/ 124961 h 1081088"/>
                  <a:gd name="connsiteX23" fmla="*/ 355244 w 1135063"/>
                  <a:gd name="connsiteY23" fmla="*/ 124961 h 1081088"/>
                  <a:gd name="connsiteX24" fmla="*/ 355244 w 1135063"/>
                  <a:gd name="connsiteY24" fmla="*/ 125675 h 1081088"/>
                  <a:gd name="connsiteX25" fmla="*/ 355244 w 1135063"/>
                  <a:gd name="connsiteY25" fmla="*/ 126389 h 1081088"/>
                  <a:gd name="connsiteX26" fmla="*/ 354529 w 1135063"/>
                  <a:gd name="connsiteY26" fmla="*/ 127103 h 1081088"/>
                  <a:gd name="connsiteX27" fmla="*/ 354529 w 1135063"/>
                  <a:gd name="connsiteY27" fmla="*/ 127817 h 1081088"/>
                  <a:gd name="connsiteX28" fmla="*/ 353814 w 1135063"/>
                  <a:gd name="connsiteY28" fmla="*/ 127817 h 1081088"/>
                  <a:gd name="connsiteX29" fmla="*/ 353814 w 1135063"/>
                  <a:gd name="connsiteY29" fmla="*/ 128531 h 1081088"/>
                  <a:gd name="connsiteX30" fmla="*/ 353099 w 1135063"/>
                  <a:gd name="connsiteY30" fmla="*/ 129245 h 1081088"/>
                  <a:gd name="connsiteX31" fmla="*/ 352384 w 1135063"/>
                  <a:gd name="connsiteY31" fmla="*/ 129245 h 1081088"/>
                  <a:gd name="connsiteX32" fmla="*/ 352384 w 1135063"/>
                  <a:gd name="connsiteY32" fmla="*/ 129959 h 1081088"/>
                  <a:gd name="connsiteX33" fmla="*/ 351670 w 1135063"/>
                  <a:gd name="connsiteY33" fmla="*/ 130673 h 1081088"/>
                  <a:gd name="connsiteX34" fmla="*/ 350955 w 1135063"/>
                  <a:gd name="connsiteY34" fmla="*/ 131387 h 1081088"/>
                  <a:gd name="connsiteX35" fmla="*/ 350240 w 1135063"/>
                  <a:gd name="connsiteY35" fmla="*/ 131387 h 1081088"/>
                  <a:gd name="connsiteX36" fmla="*/ 349525 w 1135063"/>
                  <a:gd name="connsiteY36" fmla="*/ 132101 h 1081088"/>
                  <a:gd name="connsiteX37" fmla="*/ 348811 w 1135063"/>
                  <a:gd name="connsiteY37" fmla="*/ 132101 h 1081088"/>
                  <a:gd name="connsiteX38" fmla="*/ 348096 w 1135063"/>
                  <a:gd name="connsiteY38" fmla="*/ 132815 h 1081088"/>
                  <a:gd name="connsiteX39" fmla="*/ 347381 w 1135063"/>
                  <a:gd name="connsiteY39" fmla="*/ 133529 h 1081088"/>
                  <a:gd name="connsiteX40" fmla="*/ 346666 w 1135063"/>
                  <a:gd name="connsiteY40" fmla="*/ 133529 h 1081088"/>
                  <a:gd name="connsiteX41" fmla="*/ 345237 w 1135063"/>
                  <a:gd name="connsiteY41" fmla="*/ 133529 h 1081088"/>
                  <a:gd name="connsiteX42" fmla="*/ 345237 w 1135063"/>
                  <a:gd name="connsiteY42" fmla="*/ 134244 h 1081088"/>
                  <a:gd name="connsiteX43" fmla="*/ 343807 w 1135063"/>
                  <a:gd name="connsiteY43" fmla="*/ 134244 h 1081088"/>
                  <a:gd name="connsiteX44" fmla="*/ 342378 w 1135063"/>
                  <a:gd name="connsiteY44" fmla="*/ 134244 h 1081088"/>
                  <a:gd name="connsiteX45" fmla="*/ 247312 w 1135063"/>
                  <a:gd name="connsiteY45" fmla="*/ 142098 h 1081088"/>
                  <a:gd name="connsiteX46" fmla="*/ 245883 w 1135063"/>
                  <a:gd name="connsiteY46" fmla="*/ 142098 h 1081088"/>
                  <a:gd name="connsiteX47" fmla="*/ 230158 w 1135063"/>
                  <a:gd name="connsiteY47" fmla="*/ 127817 h 1081088"/>
                  <a:gd name="connsiteX48" fmla="*/ 244453 w 1135063"/>
                  <a:gd name="connsiteY48" fmla="*/ 110680 h 1081088"/>
                  <a:gd name="connsiteX49" fmla="*/ 311642 w 1135063"/>
                  <a:gd name="connsiteY49" fmla="*/ 105681 h 1081088"/>
                  <a:gd name="connsiteX50" fmla="*/ 192275 w 1135063"/>
                  <a:gd name="connsiteY50" fmla="*/ 52841 h 1081088"/>
                  <a:gd name="connsiteX51" fmla="*/ 32165 w 1135063"/>
                  <a:gd name="connsiteY51" fmla="*/ 212790 h 1081088"/>
                  <a:gd name="connsiteX52" fmla="*/ 146529 w 1135063"/>
                  <a:gd name="connsiteY52" fmla="*/ 367027 h 1081088"/>
                  <a:gd name="connsiteX53" fmla="*/ 153677 w 1135063"/>
                  <a:gd name="connsiteY53" fmla="*/ 369170 h 1081088"/>
                  <a:gd name="connsiteX54" fmla="*/ 559669 w 1135063"/>
                  <a:gd name="connsiteY54" fmla="*/ 109965 h 1081088"/>
                  <a:gd name="connsiteX55" fmla="*/ 1008548 w 1135063"/>
                  <a:gd name="connsiteY55" fmla="*/ 559110 h 1081088"/>
                  <a:gd name="connsiteX56" fmla="*/ 724782 w 1135063"/>
                  <a:gd name="connsiteY56" fmla="*/ 977549 h 1081088"/>
                  <a:gd name="connsiteX57" fmla="*/ 725497 w 1135063"/>
                  <a:gd name="connsiteY57" fmla="*/ 977549 h 1081088"/>
                  <a:gd name="connsiteX58" fmla="*/ 1083599 w 1135063"/>
                  <a:gd name="connsiteY58" fmla="*/ 977549 h 1081088"/>
                  <a:gd name="connsiteX59" fmla="*/ 1041428 w 1135063"/>
                  <a:gd name="connsiteY59" fmla="*/ 931135 h 1081088"/>
                  <a:gd name="connsiteX60" fmla="*/ 1042857 w 1135063"/>
                  <a:gd name="connsiteY60" fmla="*/ 909000 h 1081088"/>
                  <a:gd name="connsiteX61" fmla="*/ 1052864 w 1135063"/>
                  <a:gd name="connsiteY61" fmla="*/ 904715 h 1081088"/>
                  <a:gd name="connsiteX62" fmla="*/ 1065015 w 1135063"/>
                  <a:gd name="connsiteY62" fmla="*/ 909714 h 1081088"/>
                  <a:gd name="connsiteX63" fmla="*/ 1130775 w 1135063"/>
                  <a:gd name="connsiteY63" fmla="*/ 982548 h 1081088"/>
                  <a:gd name="connsiteX64" fmla="*/ 1131489 w 1135063"/>
                  <a:gd name="connsiteY64" fmla="*/ 983976 h 1081088"/>
                  <a:gd name="connsiteX65" fmla="*/ 1132204 w 1135063"/>
                  <a:gd name="connsiteY65" fmla="*/ 983976 h 1081088"/>
                  <a:gd name="connsiteX66" fmla="*/ 1132204 w 1135063"/>
                  <a:gd name="connsiteY66" fmla="*/ 984690 h 1081088"/>
                  <a:gd name="connsiteX67" fmla="*/ 1132919 w 1135063"/>
                  <a:gd name="connsiteY67" fmla="*/ 985404 h 1081088"/>
                  <a:gd name="connsiteX68" fmla="*/ 1133634 w 1135063"/>
                  <a:gd name="connsiteY68" fmla="*/ 986118 h 1081088"/>
                  <a:gd name="connsiteX69" fmla="*/ 1133634 w 1135063"/>
                  <a:gd name="connsiteY69" fmla="*/ 986832 h 1081088"/>
                  <a:gd name="connsiteX70" fmla="*/ 1133634 w 1135063"/>
                  <a:gd name="connsiteY70" fmla="*/ 987546 h 1081088"/>
                  <a:gd name="connsiteX71" fmla="*/ 1134348 w 1135063"/>
                  <a:gd name="connsiteY71" fmla="*/ 988260 h 1081088"/>
                  <a:gd name="connsiteX72" fmla="*/ 1134348 w 1135063"/>
                  <a:gd name="connsiteY72" fmla="*/ 988974 h 1081088"/>
                  <a:gd name="connsiteX73" fmla="*/ 1134348 w 1135063"/>
                  <a:gd name="connsiteY73" fmla="*/ 989688 h 1081088"/>
                  <a:gd name="connsiteX74" fmla="*/ 1134348 w 1135063"/>
                  <a:gd name="connsiteY74" fmla="*/ 990402 h 1081088"/>
                  <a:gd name="connsiteX75" fmla="*/ 1135063 w 1135063"/>
                  <a:gd name="connsiteY75" fmla="*/ 991116 h 1081088"/>
                  <a:gd name="connsiteX76" fmla="*/ 1135063 w 1135063"/>
                  <a:gd name="connsiteY76" fmla="*/ 991831 h 1081088"/>
                  <a:gd name="connsiteX77" fmla="*/ 1135063 w 1135063"/>
                  <a:gd name="connsiteY77" fmla="*/ 992545 h 1081088"/>
                  <a:gd name="connsiteX78" fmla="*/ 1135063 w 1135063"/>
                  <a:gd name="connsiteY78" fmla="*/ 993259 h 1081088"/>
                  <a:gd name="connsiteX79" fmla="*/ 1135063 w 1135063"/>
                  <a:gd name="connsiteY79" fmla="*/ 993973 h 1081088"/>
                  <a:gd name="connsiteX80" fmla="*/ 1135063 w 1135063"/>
                  <a:gd name="connsiteY80" fmla="*/ 995401 h 1081088"/>
                  <a:gd name="connsiteX81" fmla="*/ 1134348 w 1135063"/>
                  <a:gd name="connsiteY81" fmla="*/ 995401 h 1081088"/>
                  <a:gd name="connsiteX82" fmla="*/ 1134348 w 1135063"/>
                  <a:gd name="connsiteY82" fmla="*/ 996829 h 1081088"/>
                  <a:gd name="connsiteX83" fmla="*/ 1134348 w 1135063"/>
                  <a:gd name="connsiteY83" fmla="*/ 998257 h 1081088"/>
                  <a:gd name="connsiteX84" fmla="*/ 1133634 w 1135063"/>
                  <a:gd name="connsiteY84" fmla="*/ 998257 h 1081088"/>
                  <a:gd name="connsiteX85" fmla="*/ 1133634 w 1135063"/>
                  <a:gd name="connsiteY85" fmla="*/ 999685 h 1081088"/>
                  <a:gd name="connsiteX86" fmla="*/ 1132919 w 1135063"/>
                  <a:gd name="connsiteY86" fmla="*/ 1001113 h 1081088"/>
                  <a:gd name="connsiteX87" fmla="*/ 1132204 w 1135063"/>
                  <a:gd name="connsiteY87" fmla="*/ 1001113 h 1081088"/>
                  <a:gd name="connsiteX88" fmla="*/ 1132204 w 1135063"/>
                  <a:gd name="connsiteY88" fmla="*/ 1001827 h 1081088"/>
                  <a:gd name="connsiteX89" fmla="*/ 1131489 w 1135063"/>
                  <a:gd name="connsiteY89" fmla="*/ 1002541 h 1081088"/>
                  <a:gd name="connsiteX90" fmla="*/ 1130775 w 1135063"/>
                  <a:gd name="connsiteY90" fmla="*/ 1003256 h 1081088"/>
                  <a:gd name="connsiteX91" fmla="*/ 1130775 w 1135063"/>
                  <a:gd name="connsiteY91" fmla="*/ 1003970 h 1081088"/>
                  <a:gd name="connsiteX92" fmla="*/ 1065015 w 1135063"/>
                  <a:gd name="connsiteY92" fmla="*/ 1076090 h 1081088"/>
                  <a:gd name="connsiteX93" fmla="*/ 1052864 w 1135063"/>
                  <a:gd name="connsiteY93" fmla="*/ 1081088 h 1081088"/>
                  <a:gd name="connsiteX94" fmla="*/ 1042857 w 1135063"/>
                  <a:gd name="connsiteY94" fmla="*/ 1076804 h 1081088"/>
                  <a:gd name="connsiteX95" fmla="*/ 1041428 w 1135063"/>
                  <a:gd name="connsiteY95" fmla="*/ 1054668 h 1081088"/>
                  <a:gd name="connsiteX96" fmla="*/ 1083599 w 1135063"/>
                  <a:gd name="connsiteY96" fmla="*/ 1008968 h 1081088"/>
                  <a:gd name="connsiteX97" fmla="*/ 15725 w 1135063"/>
                  <a:gd name="connsiteY97" fmla="*/ 1008968 h 1081088"/>
                  <a:gd name="connsiteX98" fmla="*/ 0 w 1135063"/>
                  <a:gd name="connsiteY98" fmla="*/ 993259 h 1081088"/>
                  <a:gd name="connsiteX99" fmla="*/ 15725 w 1135063"/>
                  <a:gd name="connsiteY99" fmla="*/ 977549 h 1081088"/>
                  <a:gd name="connsiteX100" fmla="*/ 395271 w 1135063"/>
                  <a:gd name="connsiteY100" fmla="*/ 977549 h 1081088"/>
                  <a:gd name="connsiteX101" fmla="*/ 110790 w 1135063"/>
                  <a:gd name="connsiteY101" fmla="*/ 559110 h 1081088"/>
                  <a:gd name="connsiteX102" fmla="*/ 140811 w 1135063"/>
                  <a:gd name="connsiteY102" fmla="*/ 398446 h 1081088"/>
                  <a:gd name="connsiteX103" fmla="*/ 137952 w 1135063"/>
                  <a:gd name="connsiteY103" fmla="*/ 397018 h 1081088"/>
                  <a:gd name="connsiteX104" fmla="*/ 715 w 1135063"/>
                  <a:gd name="connsiteY104" fmla="*/ 212790 h 1081088"/>
                  <a:gd name="connsiteX105" fmla="*/ 192275 w 1135063"/>
                  <a:gd name="connsiteY105" fmla="*/ 21422 h 1081088"/>
                  <a:gd name="connsiteX106" fmla="*/ 322364 w 1135063"/>
                  <a:gd name="connsiteY106" fmla="*/ 71406 h 1081088"/>
                  <a:gd name="connsiteX107" fmla="*/ 318075 w 1135063"/>
                  <a:gd name="connsiteY107" fmla="*/ 16424 h 1081088"/>
                  <a:gd name="connsiteX108" fmla="*/ 332371 w 1135063"/>
                  <a:gd name="connsiteY108" fmla="*/ 0 h 108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135063" h="1081088">
                    <a:moveTo>
                      <a:pt x="559594" y="141288"/>
                    </a:moveTo>
                    <a:cubicBezTo>
                      <a:pt x="448279" y="141288"/>
                      <a:pt x="344099" y="184906"/>
                      <a:pt x="264894" y="263562"/>
                    </a:cubicBezTo>
                    <a:cubicBezTo>
                      <a:pt x="186402" y="343648"/>
                      <a:pt x="142875" y="448046"/>
                      <a:pt x="142875" y="559595"/>
                    </a:cubicBezTo>
                    <a:cubicBezTo>
                      <a:pt x="142875" y="671143"/>
                      <a:pt x="186402" y="776971"/>
                      <a:pt x="264894" y="855627"/>
                    </a:cubicBezTo>
                    <a:cubicBezTo>
                      <a:pt x="344099" y="934998"/>
                      <a:pt x="448279" y="977901"/>
                      <a:pt x="559594" y="977901"/>
                    </a:cubicBezTo>
                    <a:cubicBezTo>
                      <a:pt x="670910" y="977901"/>
                      <a:pt x="775803" y="934998"/>
                      <a:pt x="854294" y="855627"/>
                    </a:cubicBezTo>
                    <a:cubicBezTo>
                      <a:pt x="933500" y="776971"/>
                      <a:pt x="976313" y="671143"/>
                      <a:pt x="976313" y="559595"/>
                    </a:cubicBezTo>
                    <a:cubicBezTo>
                      <a:pt x="976313" y="448046"/>
                      <a:pt x="933500" y="343648"/>
                      <a:pt x="854294" y="263562"/>
                    </a:cubicBezTo>
                    <a:cubicBezTo>
                      <a:pt x="775803" y="184906"/>
                      <a:pt x="670910" y="141288"/>
                      <a:pt x="559594" y="141288"/>
                    </a:cubicBezTo>
                    <a:close/>
                    <a:moveTo>
                      <a:pt x="332371" y="0"/>
                    </a:moveTo>
                    <a:cubicBezTo>
                      <a:pt x="333085" y="0"/>
                      <a:pt x="333085" y="0"/>
                      <a:pt x="333800" y="0"/>
                    </a:cubicBezTo>
                    <a:cubicBezTo>
                      <a:pt x="341663" y="0"/>
                      <a:pt x="348811" y="6427"/>
                      <a:pt x="349525" y="14281"/>
                    </a:cubicBezTo>
                    <a:cubicBezTo>
                      <a:pt x="349525" y="14281"/>
                      <a:pt x="349525" y="14281"/>
                      <a:pt x="356673" y="117820"/>
                    </a:cubicBezTo>
                    <a:cubicBezTo>
                      <a:pt x="356673" y="117820"/>
                      <a:pt x="356673" y="117820"/>
                      <a:pt x="356673" y="118534"/>
                    </a:cubicBezTo>
                    <a:cubicBezTo>
                      <a:pt x="356673" y="118534"/>
                      <a:pt x="356673" y="118534"/>
                      <a:pt x="356673" y="119248"/>
                    </a:cubicBezTo>
                    <a:cubicBezTo>
                      <a:pt x="356673" y="119248"/>
                      <a:pt x="356673" y="119248"/>
                      <a:pt x="356673" y="119962"/>
                    </a:cubicBezTo>
                    <a:cubicBezTo>
                      <a:pt x="356673" y="119962"/>
                      <a:pt x="356673" y="119962"/>
                      <a:pt x="356673" y="120676"/>
                    </a:cubicBezTo>
                    <a:cubicBezTo>
                      <a:pt x="356673" y="120676"/>
                      <a:pt x="356673" y="120676"/>
                      <a:pt x="356673" y="121390"/>
                    </a:cubicBezTo>
                    <a:cubicBezTo>
                      <a:pt x="356673" y="122105"/>
                      <a:pt x="356673" y="122105"/>
                      <a:pt x="356673" y="122105"/>
                    </a:cubicBezTo>
                    <a:cubicBezTo>
                      <a:pt x="356673" y="122819"/>
                      <a:pt x="356673" y="122819"/>
                      <a:pt x="356673" y="122819"/>
                    </a:cubicBezTo>
                    <a:cubicBezTo>
                      <a:pt x="355958" y="123533"/>
                      <a:pt x="355958" y="123533"/>
                      <a:pt x="355958" y="123533"/>
                    </a:cubicBezTo>
                    <a:cubicBezTo>
                      <a:pt x="355958" y="124247"/>
                      <a:pt x="355958" y="124247"/>
                      <a:pt x="355958" y="124247"/>
                    </a:cubicBezTo>
                    <a:cubicBezTo>
                      <a:pt x="355958" y="124961"/>
                      <a:pt x="355958" y="124961"/>
                      <a:pt x="355958" y="124961"/>
                    </a:cubicBezTo>
                    <a:cubicBezTo>
                      <a:pt x="355958" y="124961"/>
                      <a:pt x="355958" y="124961"/>
                      <a:pt x="355244" y="124961"/>
                    </a:cubicBezTo>
                    <a:cubicBezTo>
                      <a:pt x="355244" y="125675"/>
                      <a:pt x="355244" y="125675"/>
                      <a:pt x="355244" y="125675"/>
                    </a:cubicBezTo>
                    <a:cubicBezTo>
                      <a:pt x="355244" y="126389"/>
                      <a:pt x="355244" y="126389"/>
                      <a:pt x="355244" y="126389"/>
                    </a:cubicBezTo>
                    <a:cubicBezTo>
                      <a:pt x="354529" y="127103"/>
                      <a:pt x="354529" y="127103"/>
                      <a:pt x="354529" y="127103"/>
                    </a:cubicBezTo>
                    <a:cubicBezTo>
                      <a:pt x="354529" y="127103"/>
                      <a:pt x="354529" y="127103"/>
                      <a:pt x="354529" y="127817"/>
                    </a:cubicBezTo>
                    <a:cubicBezTo>
                      <a:pt x="354529" y="127817"/>
                      <a:pt x="354529" y="127817"/>
                      <a:pt x="353814" y="127817"/>
                    </a:cubicBezTo>
                    <a:cubicBezTo>
                      <a:pt x="353814" y="127817"/>
                      <a:pt x="353814" y="127817"/>
                      <a:pt x="353814" y="128531"/>
                    </a:cubicBezTo>
                    <a:cubicBezTo>
                      <a:pt x="353099" y="128531"/>
                      <a:pt x="353099" y="128531"/>
                      <a:pt x="353099" y="129245"/>
                    </a:cubicBezTo>
                    <a:cubicBezTo>
                      <a:pt x="353099" y="129245"/>
                      <a:pt x="353099" y="129245"/>
                      <a:pt x="352384" y="129245"/>
                    </a:cubicBezTo>
                    <a:cubicBezTo>
                      <a:pt x="352384" y="129959"/>
                      <a:pt x="352384" y="129959"/>
                      <a:pt x="352384" y="129959"/>
                    </a:cubicBezTo>
                    <a:cubicBezTo>
                      <a:pt x="351670" y="129959"/>
                      <a:pt x="351670" y="130673"/>
                      <a:pt x="351670" y="130673"/>
                    </a:cubicBezTo>
                    <a:cubicBezTo>
                      <a:pt x="351670" y="130673"/>
                      <a:pt x="350955" y="130673"/>
                      <a:pt x="350955" y="131387"/>
                    </a:cubicBezTo>
                    <a:cubicBezTo>
                      <a:pt x="350955" y="131387"/>
                      <a:pt x="350955" y="131387"/>
                      <a:pt x="350240" y="131387"/>
                    </a:cubicBezTo>
                    <a:cubicBezTo>
                      <a:pt x="350240" y="131387"/>
                      <a:pt x="350240" y="132101"/>
                      <a:pt x="349525" y="132101"/>
                    </a:cubicBezTo>
                    <a:cubicBezTo>
                      <a:pt x="349525" y="132101"/>
                      <a:pt x="349525" y="132101"/>
                      <a:pt x="348811" y="132101"/>
                    </a:cubicBezTo>
                    <a:cubicBezTo>
                      <a:pt x="348811" y="132815"/>
                      <a:pt x="348811" y="132815"/>
                      <a:pt x="348096" y="132815"/>
                    </a:cubicBezTo>
                    <a:cubicBezTo>
                      <a:pt x="347381" y="132815"/>
                      <a:pt x="347381" y="133529"/>
                      <a:pt x="347381" y="133529"/>
                    </a:cubicBezTo>
                    <a:cubicBezTo>
                      <a:pt x="346666" y="133529"/>
                      <a:pt x="346666" y="133529"/>
                      <a:pt x="346666" y="133529"/>
                    </a:cubicBezTo>
                    <a:cubicBezTo>
                      <a:pt x="345951" y="133529"/>
                      <a:pt x="345951" y="133529"/>
                      <a:pt x="345237" y="133529"/>
                    </a:cubicBezTo>
                    <a:cubicBezTo>
                      <a:pt x="345237" y="134244"/>
                      <a:pt x="345237" y="134244"/>
                      <a:pt x="345237" y="134244"/>
                    </a:cubicBezTo>
                    <a:cubicBezTo>
                      <a:pt x="344522" y="134244"/>
                      <a:pt x="344522" y="134244"/>
                      <a:pt x="343807" y="134244"/>
                    </a:cubicBezTo>
                    <a:cubicBezTo>
                      <a:pt x="343092" y="134244"/>
                      <a:pt x="343092" y="134244"/>
                      <a:pt x="342378" y="134244"/>
                    </a:cubicBezTo>
                    <a:cubicBezTo>
                      <a:pt x="342378" y="134244"/>
                      <a:pt x="342378" y="134244"/>
                      <a:pt x="247312" y="142098"/>
                    </a:cubicBezTo>
                    <a:cubicBezTo>
                      <a:pt x="246598" y="142098"/>
                      <a:pt x="246598" y="142098"/>
                      <a:pt x="245883" y="142098"/>
                    </a:cubicBezTo>
                    <a:cubicBezTo>
                      <a:pt x="238020" y="142098"/>
                      <a:pt x="230873" y="135672"/>
                      <a:pt x="230158" y="127817"/>
                    </a:cubicBezTo>
                    <a:cubicBezTo>
                      <a:pt x="229443" y="118534"/>
                      <a:pt x="235876" y="111394"/>
                      <a:pt x="244453" y="110680"/>
                    </a:cubicBezTo>
                    <a:cubicBezTo>
                      <a:pt x="244453" y="110680"/>
                      <a:pt x="244453" y="110680"/>
                      <a:pt x="311642" y="105681"/>
                    </a:cubicBezTo>
                    <a:cubicBezTo>
                      <a:pt x="280907" y="72120"/>
                      <a:pt x="238735" y="52841"/>
                      <a:pt x="192275" y="52841"/>
                    </a:cubicBezTo>
                    <a:cubicBezTo>
                      <a:pt x="104357" y="52841"/>
                      <a:pt x="32165" y="124961"/>
                      <a:pt x="32165" y="212790"/>
                    </a:cubicBezTo>
                    <a:cubicBezTo>
                      <a:pt x="32165" y="283482"/>
                      <a:pt x="79340" y="347034"/>
                      <a:pt x="146529" y="367027"/>
                    </a:cubicBezTo>
                    <a:cubicBezTo>
                      <a:pt x="147959" y="367741"/>
                      <a:pt x="150818" y="368455"/>
                      <a:pt x="153677" y="369170"/>
                    </a:cubicBezTo>
                    <a:cubicBezTo>
                      <a:pt x="225154" y="215646"/>
                      <a:pt x="380261" y="109965"/>
                      <a:pt x="559669" y="109965"/>
                    </a:cubicBezTo>
                    <a:cubicBezTo>
                      <a:pt x="807696" y="109965"/>
                      <a:pt x="1008548" y="310617"/>
                      <a:pt x="1008548" y="559110"/>
                    </a:cubicBezTo>
                    <a:cubicBezTo>
                      <a:pt x="1008548" y="749764"/>
                      <a:pt x="891325" y="911856"/>
                      <a:pt x="724782" y="977549"/>
                    </a:cubicBezTo>
                    <a:cubicBezTo>
                      <a:pt x="724782" y="977549"/>
                      <a:pt x="724782" y="977549"/>
                      <a:pt x="725497" y="977549"/>
                    </a:cubicBezTo>
                    <a:cubicBezTo>
                      <a:pt x="725497" y="977549"/>
                      <a:pt x="725497" y="977549"/>
                      <a:pt x="1083599" y="977549"/>
                    </a:cubicBezTo>
                    <a:cubicBezTo>
                      <a:pt x="1083599" y="977549"/>
                      <a:pt x="1083599" y="977549"/>
                      <a:pt x="1041428" y="931135"/>
                    </a:cubicBezTo>
                    <a:cubicBezTo>
                      <a:pt x="1035709" y="924709"/>
                      <a:pt x="1036424" y="914712"/>
                      <a:pt x="1042857" y="909000"/>
                    </a:cubicBezTo>
                    <a:cubicBezTo>
                      <a:pt x="1045716" y="906143"/>
                      <a:pt x="1049290" y="904715"/>
                      <a:pt x="1052864" y="904715"/>
                    </a:cubicBezTo>
                    <a:cubicBezTo>
                      <a:pt x="1057153" y="904715"/>
                      <a:pt x="1061441" y="906857"/>
                      <a:pt x="1065015" y="909714"/>
                    </a:cubicBezTo>
                    <a:cubicBezTo>
                      <a:pt x="1065015" y="909714"/>
                      <a:pt x="1065015" y="909714"/>
                      <a:pt x="1130775" y="982548"/>
                    </a:cubicBezTo>
                    <a:cubicBezTo>
                      <a:pt x="1131489" y="983262"/>
                      <a:pt x="1131489" y="983262"/>
                      <a:pt x="1131489" y="983976"/>
                    </a:cubicBezTo>
                    <a:cubicBezTo>
                      <a:pt x="1131489" y="983976"/>
                      <a:pt x="1131489" y="983976"/>
                      <a:pt x="1132204" y="983976"/>
                    </a:cubicBezTo>
                    <a:cubicBezTo>
                      <a:pt x="1132204" y="983976"/>
                      <a:pt x="1132204" y="983976"/>
                      <a:pt x="1132204" y="984690"/>
                    </a:cubicBezTo>
                    <a:cubicBezTo>
                      <a:pt x="1132919" y="984690"/>
                      <a:pt x="1132919" y="985404"/>
                      <a:pt x="1132919" y="985404"/>
                    </a:cubicBezTo>
                    <a:cubicBezTo>
                      <a:pt x="1132919" y="985404"/>
                      <a:pt x="1132919" y="986118"/>
                      <a:pt x="1133634" y="986118"/>
                    </a:cubicBezTo>
                    <a:cubicBezTo>
                      <a:pt x="1133634" y="986118"/>
                      <a:pt x="1133634" y="986118"/>
                      <a:pt x="1133634" y="986832"/>
                    </a:cubicBezTo>
                    <a:cubicBezTo>
                      <a:pt x="1133634" y="986832"/>
                      <a:pt x="1133634" y="986832"/>
                      <a:pt x="1133634" y="987546"/>
                    </a:cubicBezTo>
                    <a:cubicBezTo>
                      <a:pt x="1133634" y="987546"/>
                      <a:pt x="1133634" y="987546"/>
                      <a:pt x="1134348" y="988260"/>
                    </a:cubicBezTo>
                    <a:cubicBezTo>
                      <a:pt x="1134348" y="988260"/>
                      <a:pt x="1134348" y="988260"/>
                      <a:pt x="1134348" y="988974"/>
                    </a:cubicBezTo>
                    <a:cubicBezTo>
                      <a:pt x="1134348" y="988974"/>
                      <a:pt x="1134348" y="988974"/>
                      <a:pt x="1134348" y="989688"/>
                    </a:cubicBezTo>
                    <a:cubicBezTo>
                      <a:pt x="1134348" y="989688"/>
                      <a:pt x="1134348" y="989688"/>
                      <a:pt x="1134348" y="990402"/>
                    </a:cubicBezTo>
                    <a:cubicBezTo>
                      <a:pt x="1134348" y="990402"/>
                      <a:pt x="1134348" y="991116"/>
                      <a:pt x="1135063" y="991116"/>
                    </a:cubicBezTo>
                    <a:cubicBezTo>
                      <a:pt x="1135063" y="991116"/>
                      <a:pt x="1135063" y="991116"/>
                      <a:pt x="1135063" y="991831"/>
                    </a:cubicBezTo>
                    <a:cubicBezTo>
                      <a:pt x="1135063" y="992545"/>
                      <a:pt x="1135063" y="992545"/>
                      <a:pt x="1135063" y="992545"/>
                    </a:cubicBezTo>
                    <a:cubicBezTo>
                      <a:pt x="1135063" y="992545"/>
                      <a:pt x="1135063" y="992545"/>
                      <a:pt x="1135063" y="993259"/>
                    </a:cubicBezTo>
                    <a:cubicBezTo>
                      <a:pt x="1135063" y="993973"/>
                      <a:pt x="1135063" y="993973"/>
                      <a:pt x="1135063" y="993973"/>
                    </a:cubicBezTo>
                    <a:cubicBezTo>
                      <a:pt x="1135063" y="994687"/>
                      <a:pt x="1135063" y="994687"/>
                      <a:pt x="1135063" y="995401"/>
                    </a:cubicBezTo>
                    <a:cubicBezTo>
                      <a:pt x="1134348" y="995401"/>
                      <a:pt x="1134348" y="995401"/>
                      <a:pt x="1134348" y="995401"/>
                    </a:cubicBezTo>
                    <a:cubicBezTo>
                      <a:pt x="1134348" y="996115"/>
                      <a:pt x="1134348" y="996115"/>
                      <a:pt x="1134348" y="996829"/>
                    </a:cubicBezTo>
                    <a:cubicBezTo>
                      <a:pt x="1134348" y="997543"/>
                      <a:pt x="1134348" y="997543"/>
                      <a:pt x="1134348" y="998257"/>
                    </a:cubicBezTo>
                    <a:cubicBezTo>
                      <a:pt x="1133634" y="998257"/>
                      <a:pt x="1133634" y="998257"/>
                      <a:pt x="1133634" y="998257"/>
                    </a:cubicBezTo>
                    <a:cubicBezTo>
                      <a:pt x="1133634" y="998971"/>
                      <a:pt x="1133634" y="998971"/>
                      <a:pt x="1133634" y="999685"/>
                    </a:cubicBezTo>
                    <a:cubicBezTo>
                      <a:pt x="1132919" y="1000399"/>
                      <a:pt x="1132919" y="1000399"/>
                      <a:pt x="1132919" y="1001113"/>
                    </a:cubicBezTo>
                    <a:cubicBezTo>
                      <a:pt x="1132919" y="1001113"/>
                      <a:pt x="1132919" y="1001113"/>
                      <a:pt x="1132204" y="1001113"/>
                    </a:cubicBezTo>
                    <a:cubicBezTo>
                      <a:pt x="1132204" y="1001827"/>
                      <a:pt x="1132204" y="1001827"/>
                      <a:pt x="1132204" y="1001827"/>
                    </a:cubicBezTo>
                    <a:cubicBezTo>
                      <a:pt x="1132204" y="1002541"/>
                      <a:pt x="1131489" y="1002541"/>
                      <a:pt x="1131489" y="1002541"/>
                    </a:cubicBezTo>
                    <a:cubicBezTo>
                      <a:pt x="1131489" y="1002541"/>
                      <a:pt x="1131489" y="1003256"/>
                      <a:pt x="1130775" y="1003256"/>
                    </a:cubicBezTo>
                    <a:cubicBezTo>
                      <a:pt x="1130775" y="1003256"/>
                      <a:pt x="1130775" y="1003256"/>
                      <a:pt x="1130775" y="1003970"/>
                    </a:cubicBezTo>
                    <a:cubicBezTo>
                      <a:pt x="1130775" y="1003970"/>
                      <a:pt x="1130775" y="1003970"/>
                      <a:pt x="1065015" y="1076090"/>
                    </a:cubicBezTo>
                    <a:cubicBezTo>
                      <a:pt x="1061441" y="1079660"/>
                      <a:pt x="1057153" y="1081088"/>
                      <a:pt x="1052864" y="1081088"/>
                    </a:cubicBezTo>
                    <a:cubicBezTo>
                      <a:pt x="1049290" y="1081088"/>
                      <a:pt x="1045716" y="1079660"/>
                      <a:pt x="1042857" y="1076804"/>
                    </a:cubicBezTo>
                    <a:cubicBezTo>
                      <a:pt x="1036424" y="1071091"/>
                      <a:pt x="1035709" y="1061094"/>
                      <a:pt x="1041428" y="1054668"/>
                    </a:cubicBezTo>
                    <a:cubicBezTo>
                      <a:pt x="1041428" y="1054668"/>
                      <a:pt x="1041428" y="1054668"/>
                      <a:pt x="1083599" y="1008968"/>
                    </a:cubicBezTo>
                    <a:cubicBezTo>
                      <a:pt x="1083599" y="1008968"/>
                      <a:pt x="1083599" y="1008968"/>
                      <a:pt x="15725" y="1008968"/>
                    </a:cubicBezTo>
                    <a:cubicBezTo>
                      <a:pt x="7148" y="1008968"/>
                      <a:pt x="0" y="1001827"/>
                      <a:pt x="0" y="993259"/>
                    </a:cubicBezTo>
                    <a:cubicBezTo>
                      <a:pt x="0" y="984690"/>
                      <a:pt x="7148" y="977549"/>
                      <a:pt x="15725" y="977549"/>
                    </a:cubicBezTo>
                    <a:cubicBezTo>
                      <a:pt x="15725" y="977549"/>
                      <a:pt x="15725" y="977549"/>
                      <a:pt x="395271" y="977549"/>
                    </a:cubicBezTo>
                    <a:cubicBezTo>
                      <a:pt x="228728" y="911856"/>
                      <a:pt x="110790" y="749764"/>
                      <a:pt x="110790" y="559110"/>
                    </a:cubicBezTo>
                    <a:cubicBezTo>
                      <a:pt x="110790" y="502699"/>
                      <a:pt x="121512" y="448430"/>
                      <a:pt x="140811" y="398446"/>
                    </a:cubicBezTo>
                    <a:cubicBezTo>
                      <a:pt x="139381" y="397732"/>
                      <a:pt x="138667" y="397018"/>
                      <a:pt x="137952" y="397018"/>
                    </a:cubicBezTo>
                    <a:cubicBezTo>
                      <a:pt x="57182" y="373454"/>
                      <a:pt x="715" y="297049"/>
                      <a:pt x="715" y="212790"/>
                    </a:cubicBezTo>
                    <a:cubicBezTo>
                      <a:pt x="715" y="107109"/>
                      <a:pt x="87203" y="21422"/>
                      <a:pt x="192275" y="21422"/>
                    </a:cubicBezTo>
                    <a:cubicBezTo>
                      <a:pt x="241594" y="21422"/>
                      <a:pt x="287340" y="39273"/>
                      <a:pt x="322364" y="71406"/>
                    </a:cubicBezTo>
                    <a:cubicBezTo>
                      <a:pt x="322364" y="71406"/>
                      <a:pt x="322364" y="71406"/>
                      <a:pt x="318075" y="16424"/>
                    </a:cubicBezTo>
                    <a:cubicBezTo>
                      <a:pt x="317360" y="7855"/>
                      <a:pt x="323793" y="714"/>
                      <a:pt x="332371"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sp>
            <p:nvSpPr>
              <p:cNvPr id="23" name="Freeform 6">
                <a:extLst>
                  <a:ext uri="{FF2B5EF4-FFF2-40B4-BE49-F238E27FC236}">
                    <a16:creationId xmlns:a16="http://schemas.microsoft.com/office/drawing/2014/main" id="{95C8DACE-22B5-471B-8C13-8CB9F4F6D2D8}"/>
                  </a:ext>
                </a:extLst>
              </p:cNvPr>
              <p:cNvSpPr>
                <a:spLocks/>
              </p:cNvSpPr>
              <p:nvPr/>
            </p:nvSpPr>
            <p:spPr bwMode="auto">
              <a:xfrm>
                <a:off x="5468938" y="2735263"/>
                <a:ext cx="1260475" cy="1204913"/>
              </a:xfrm>
              <a:custGeom>
                <a:avLst/>
                <a:gdLst>
                  <a:gd name="connsiteX0" fmla="*/ 229849 w 1260475"/>
                  <a:gd name="connsiteY0" fmla="*/ 180975 h 1204913"/>
                  <a:gd name="connsiteX1" fmla="*/ 157162 w 1260475"/>
                  <a:gd name="connsiteY1" fmla="*/ 275004 h 1204913"/>
                  <a:gd name="connsiteX2" fmla="*/ 189547 w 1260475"/>
                  <a:gd name="connsiteY2" fmla="*/ 347663 h 1204913"/>
                  <a:gd name="connsiteX3" fmla="*/ 265112 w 1260475"/>
                  <a:gd name="connsiteY3" fmla="*/ 254346 h 1204913"/>
                  <a:gd name="connsiteX4" fmla="*/ 229849 w 1260475"/>
                  <a:gd name="connsiteY4" fmla="*/ 194510 h 1204913"/>
                  <a:gd name="connsiteX5" fmla="*/ 229849 w 1260475"/>
                  <a:gd name="connsiteY5" fmla="*/ 180975 h 1204913"/>
                  <a:gd name="connsiteX6" fmla="*/ 254252 w 1260475"/>
                  <a:gd name="connsiteY6" fmla="*/ 146050 h 1204913"/>
                  <a:gd name="connsiteX7" fmla="*/ 275579 w 1260475"/>
                  <a:gd name="connsiteY7" fmla="*/ 147481 h 1204913"/>
                  <a:gd name="connsiteX8" fmla="*/ 281266 w 1260475"/>
                  <a:gd name="connsiteY8" fmla="*/ 148911 h 1204913"/>
                  <a:gd name="connsiteX9" fmla="*/ 262072 w 1260475"/>
                  <a:gd name="connsiteY9" fmla="*/ 177523 h 1204913"/>
                  <a:gd name="connsiteX10" fmla="*/ 260650 w 1260475"/>
                  <a:gd name="connsiteY10" fmla="*/ 191829 h 1204913"/>
                  <a:gd name="connsiteX11" fmla="*/ 265626 w 1260475"/>
                  <a:gd name="connsiteY11" fmla="*/ 208281 h 1204913"/>
                  <a:gd name="connsiteX12" fmla="*/ 267759 w 1260475"/>
                  <a:gd name="connsiteY12" fmla="*/ 213288 h 1204913"/>
                  <a:gd name="connsiteX13" fmla="*/ 278422 w 1260475"/>
                  <a:gd name="connsiteY13" fmla="*/ 224733 h 1204913"/>
                  <a:gd name="connsiteX14" fmla="*/ 280555 w 1260475"/>
                  <a:gd name="connsiteY14" fmla="*/ 226879 h 1204913"/>
                  <a:gd name="connsiteX15" fmla="*/ 283399 w 1260475"/>
                  <a:gd name="connsiteY15" fmla="*/ 228310 h 1204913"/>
                  <a:gd name="connsiteX16" fmla="*/ 288375 w 1260475"/>
                  <a:gd name="connsiteY16" fmla="*/ 231171 h 1204913"/>
                  <a:gd name="connsiteX17" fmla="*/ 291930 w 1260475"/>
                  <a:gd name="connsiteY17" fmla="*/ 232601 h 1204913"/>
                  <a:gd name="connsiteX18" fmla="*/ 299039 w 1260475"/>
                  <a:gd name="connsiteY18" fmla="*/ 234747 h 1204913"/>
                  <a:gd name="connsiteX19" fmla="*/ 307569 w 1260475"/>
                  <a:gd name="connsiteY19" fmla="*/ 235463 h 1204913"/>
                  <a:gd name="connsiteX20" fmla="*/ 311124 w 1260475"/>
                  <a:gd name="connsiteY20" fmla="*/ 235463 h 1204913"/>
                  <a:gd name="connsiteX21" fmla="*/ 311835 w 1260475"/>
                  <a:gd name="connsiteY21" fmla="*/ 235463 h 1204913"/>
                  <a:gd name="connsiteX22" fmla="*/ 338138 w 1260475"/>
                  <a:gd name="connsiteY22" fmla="*/ 233317 h 1204913"/>
                  <a:gd name="connsiteX23" fmla="*/ 316100 w 1260475"/>
                  <a:gd name="connsiteY23" fmla="*/ 250484 h 1204913"/>
                  <a:gd name="connsiteX24" fmla="*/ 286953 w 1260475"/>
                  <a:gd name="connsiteY24" fmla="*/ 276235 h 1204913"/>
                  <a:gd name="connsiteX25" fmla="*/ 259939 w 1260475"/>
                  <a:gd name="connsiteY25" fmla="*/ 304847 h 1204913"/>
                  <a:gd name="connsiteX26" fmla="*/ 251408 w 1260475"/>
                  <a:gd name="connsiteY26" fmla="*/ 314861 h 1204913"/>
                  <a:gd name="connsiteX27" fmla="*/ 249986 w 1260475"/>
                  <a:gd name="connsiteY27" fmla="*/ 317007 h 1204913"/>
                  <a:gd name="connsiteX28" fmla="*/ 243588 w 1260475"/>
                  <a:gd name="connsiteY28" fmla="*/ 324875 h 1204913"/>
                  <a:gd name="connsiteX29" fmla="*/ 242166 w 1260475"/>
                  <a:gd name="connsiteY29" fmla="*/ 326306 h 1204913"/>
                  <a:gd name="connsiteX30" fmla="*/ 227948 w 1260475"/>
                  <a:gd name="connsiteY30" fmla="*/ 347049 h 1204913"/>
                  <a:gd name="connsiteX31" fmla="*/ 200934 w 1260475"/>
                  <a:gd name="connsiteY31" fmla="*/ 392113 h 1204913"/>
                  <a:gd name="connsiteX32" fmla="*/ 134109 w 1260475"/>
                  <a:gd name="connsiteY32" fmla="*/ 315576 h 1204913"/>
                  <a:gd name="connsiteX33" fmla="*/ 133398 w 1260475"/>
                  <a:gd name="connsiteY33" fmla="*/ 314145 h 1204913"/>
                  <a:gd name="connsiteX34" fmla="*/ 132687 w 1260475"/>
                  <a:gd name="connsiteY34" fmla="*/ 311284 h 1204913"/>
                  <a:gd name="connsiteX35" fmla="*/ 131977 w 1260475"/>
                  <a:gd name="connsiteY35" fmla="*/ 309854 h 1204913"/>
                  <a:gd name="connsiteX36" fmla="*/ 131266 w 1260475"/>
                  <a:gd name="connsiteY36" fmla="*/ 306993 h 1204913"/>
                  <a:gd name="connsiteX37" fmla="*/ 130555 w 1260475"/>
                  <a:gd name="connsiteY37" fmla="*/ 303416 h 1204913"/>
                  <a:gd name="connsiteX38" fmla="*/ 129844 w 1260475"/>
                  <a:gd name="connsiteY38" fmla="*/ 302701 h 1204913"/>
                  <a:gd name="connsiteX39" fmla="*/ 129133 w 1260475"/>
                  <a:gd name="connsiteY39" fmla="*/ 298409 h 1204913"/>
                  <a:gd name="connsiteX40" fmla="*/ 129133 w 1260475"/>
                  <a:gd name="connsiteY40" fmla="*/ 297694 h 1204913"/>
                  <a:gd name="connsiteX41" fmla="*/ 128422 w 1260475"/>
                  <a:gd name="connsiteY41" fmla="*/ 294117 h 1204913"/>
                  <a:gd name="connsiteX42" fmla="*/ 128422 w 1260475"/>
                  <a:gd name="connsiteY42" fmla="*/ 293402 h 1204913"/>
                  <a:gd name="connsiteX43" fmla="*/ 127711 w 1260475"/>
                  <a:gd name="connsiteY43" fmla="*/ 284818 h 1204913"/>
                  <a:gd name="connsiteX44" fmla="*/ 127711 w 1260475"/>
                  <a:gd name="connsiteY44" fmla="*/ 284103 h 1204913"/>
                  <a:gd name="connsiteX45" fmla="*/ 127000 w 1260475"/>
                  <a:gd name="connsiteY45" fmla="*/ 274804 h 1204913"/>
                  <a:gd name="connsiteX46" fmla="*/ 129133 w 1260475"/>
                  <a:gd name="connsiteY46" fmla="*/ 253345 h 1204913"/>
                  <a:gd name="connsiteX47" fmla="*/ 131266 w 1260475"/>
                  <a:gd name="connsiteY47" fmla="*/ 241900 h 1204913"/>
                  <a:gd name="connsiteX48" fmla="*/ 166811 w 1260475"/>
                  <a:gd name="connsiteY48" fmla="*/ 181815 h 1204913"/>
                  <a:gd name="connsiteX49" fmla="*/ 185294 w 1260475"/>
                  <a:gd name="connsiteY49" fmla="*/ 166794 h 1204913"/>
                  <a:gd name="connsiteX50" fmla="*/ 198801 w 1260475"/>
                  <a:gd name="connsiteY50" fmla="*/ 158926 h 1204913"/>
                  <a:gd name="connsiteX51" fmla="*/ 213019 w 1260475"/>
                  <a:gd name="connsiteY51" fmla="*/ 153203 h 1204913"/>
                  <a:gd name="connsiteX52" fmla="*/ 220839 w 1260475"/>
                  <a:gd name="connsiteY52" fmla="*/ 150342 h 1204913"/>
                  <a:gd name="connsiteX53" fmla="*/ 228659 w 1260475"/>
                  <a:gd name="connsiteY53" fmla="*/ 148911 h 1204913"/>
                  <a:gd name="connsiteX54" fmla="*/ 254252 w 1260475"/>
                  <a:gd name="connsiteY54" fmla="*/ 146050 h 1204913"/>
                  <a:gd name="connsiteX55" fmla="*/ 393128 w 1260475"/>
                  <a:gd name="connsiteY55" fmla="*/ 31750 h 1204913"/>
                  <a:gd name="connsiteX56" fmla="*/ 367417 w 1260475"/>
                  <a:gd name="connsiteY56" fmla="*/ 41750 h 1204913"/>
                  <a:gd name="connsiteX57" fmla="*/ 363847 w 1260475"/>
                  <a:gd name="connsiteY57" fmla="*/ 44607 h 1204913"/>
                  <a:gd name="connsiteX58" fmla="*/ 360990 w 1260475"/>
                  <a:gd name="connsiteY58" fmla="*/ 48178 h 1204913"/>
                  <a:gd name="connsiteX59" fmla="*/ 351705 w 1260475"/>
                  <a:gd name="connsiteY59" fmla="*/ 63178 h 1204913"/>
                  <a:gd name="connsiteX60" fmla="*/ 350991 w 1260475"/>
                  <a:gd name="connsiteY60" fmla="*/ 68178 h 1204913"/>
                  <a:gd name="connsiteX61" fmla="*/ 349563 w 1260475"/>
                  <a:gd name="connsiteY61" fmla="*/ 73892 h 1204913"/>
                  <a:gd name="connsiteX62" fmla="*/ 344564 w 1260475"/>
                  <a:gd name="connsiteY62" fmla="*/ 71750 h 1204913"/>
                  <a:gd name="connsiteX63" fmla="*/ 261718 w 1260475"/>
                  <a:gd name="connsiteY63" fmla="*/ 53178 h 1204913"/>
                  <a:gd name="connsiteX64" fmla="*/ 255290 w 1260475"/>
                  <a:gd name="connsiteY64" fmla="*/ 53178 h 1204913"/>
                  <a:gd name="connsiteX65" fmla="*/ 221724 w 1260475"/>
                  <a:gd name="connsiteY65" fmla="*/ 56036 h 1204913"/>
                  <a:gd name="connsiteX66" fmla="*/ 192442 w 1260475"/>
                  <a:gd name="connsiteY66" fmla="*/ 62464 h 1204913"/>
                  <a:gd name="connsiteX67" fmla="*/ 176016 w 1260475"/>
                  <a:gd name="connsiteY67" fmla="*/ 68178 h 1204913"/>
                  <a:gd name="connsiteX68" fmla="*/ 168874 w 1260475"/>
                  <a:gd name="connsiteY68" fmla="*/ 71035 h 1204913"/>
                  <a:gd name="connsiteX69" fmla="*/ 147448 w 1260475"/>
                  <a:gd name="connsiteY69" fmla="*/ 81035 h 1204913"/>
                  <a:gd name="connsiteX70" fmla="*/ 91028 w 1260475"/>
                  <a:gd name="connsiteY70" fmla="*/ 126035 h 1204913"/>
                  <a:gd name="connsiteX71" fmla="*/ 75316 w 1260475"/>
                  <a:gd name="connsiteY71" fmla="*/ 145320 h 1204913"/>
                  <a:gd name="connsiteX72" fmla="*/ 43891 w 1260475"/>
                  <a:gd name="connsiteY72" fmla="*/ 206748 h 1204913"/>
                  <a:gd name="connsiteX73" fmla="*/ 41035 w 1260475"/>
                  <a:gd name="connsiteY73" fmla="*/ 214605 h 1204913"/>
                  <a:gd name="connsiteX74" fmla="*/ 33893 w 1260475"/>
                  <a:gd name="connsiteY74" fmla="*/ 253176 h 1204913"/>
                  <a:gd name="connsiteX75" fmla="*/ 32464 w 1260475"/>
                  <a:gd name="connsiteY75" fmla="*/ 276033 h 1204913"/>
                  <a:gd name="connsiteX76" fmla="*/ 32464 w 1260475"/>
                  <a:gd name="connsiteY76" fmla="*/ 284604 h 1204913"/>
                  <a:gd name="connsiteX77" fmla="*/ 33179 w 1260475"/>
                  <a:gd name="connsiteY77" fmla="*/ 289604 h 1204913"/>
                  <a:gd name="connsiteX78" fmla="*/ 33179 w 1260475"/>
                  <a:gd name="connsiteY78" fmla="*/ 292461 h 1204913"/>
                  <a:gd name="connsiteX79" fmla="*/ 33893 w 1260475"/>
                  <a:gd name="connsiteY79" fmla="*/ 297461 h 1204913"/>
                  <a:gd name="connsiteX80" fmla="*/ 33893 w 1260475"/>
                  <a:gd name="connsiteY80" fmla="*/ 300318 h 1204913"/>
                  <a:gd name="connsiteX81" fmla="*/ 34607 w 1260475"/>
                  <a:gd name="connsiteY81" fmla="*/ 305318 h 1204913"/>
                  <a:gd name="connsiteX82" fmla="*/ 35321 w 1260475"/>
                  <a:gd name="connsiteY82" fmla="*/ 308889 h 1204913"/>
                  <a:gd name="connsiteX83" fmla="*/ 36035 w 1260475"/>
                  <a:gd name="connsiteY83" fmla="*/ 315318 h 1204913"/>
                  <a:gd name="connsiteX84" fmla="*/ 36035 w 1260475"/>
                  <a:gd name="connsiteY84" fmla="*/ 316746 h 1204913"/>
                  <a:gd name="connsiteX85" fmla="*/ 163875 w 1260475"/>
                  <a:gd name="connsiteY85" fmla="*/ 478887 h 1204913"/>
                  <a:gd name="connsiteX86" fmla="*/ 154590 w 1260475"/>
                  <a:gd name="connsiteY86" fmla="*/ 514601 h 1204913"/>
                  <a:gd name="connsiteX87" fmla="*/ 142449 w 1260475"/>
                  <a:gd name="connsiteY87" fmla="*/ 621028 h 1204913"/>
                  <a:gd name="connsiteX88" fmla="*/ 142449 w 1260475"/>
                  <a:gd name="connsiteY88" fmla="*/ 630313 h 1204913"/>
                  <a:gd name="connsiteX89" fmla="*/ 149591 w 1260475"/>
                  <a:gd name="connsiteY89" fmla="*/ 701741 h 1204913"/>
                  <a:gd name="connsiteX90" fmla="*/ 151019 w 1260475"/>
                  <a:gd name="connsiteY90" fmla="*/ 711741 h 1204913"/>
                  <a:gd name="connsiteX91" fmla="*/ 156733 w 1260475"/>
                  <a:gd name="connsiteY91" fmla="*/ 738169 h 1204913"/>
                  <a:gd name="connsiteX92" fmla="*/ 164589 w 1260475"/>
                  <a:gd name="connsiteY92" fmla="*/ 764597 h 1204913"/>
                  <a:gd name="connsiteX93" fmla="*/ 166731 w 1260475"/>
                  <a:gd name="connsiteY93" fmla="*/ 773169 h 1204913"/>
                  <a:gd name="connsiteX94" fmla="*/ 173159 w 1260475"/>
                  <a:gd name="connsiteY94" fmla="*/ 790311 h 1204913"/>
                  <a:gd name="connsiteX95" fmla="*/ 179587 w 1260475"/>
                  <a:gd name="connsiteY95" fmla="*/ 806740 h 1204913"/>
                  <a:gd name="connsiteX96" fmla="*/ 187443 w 1260475"/>
                  <a:gd name="connsiteY96" fmla="*/ 823168 h 1204913"/>
                  <a:gd name="connsiteX97" fmla="*/ 199584 w 1260475"/>
                  <a:gd name="connsiteY97" fmla="*/ 846739 h 1204913"/>
                  <a:gd name="connsiteX98" fmla="*/ 203869 w 1260475"/>
                  <a:gd name="connsiteY98" fmla="*/ 855310 h 1204913"/>
                  <a:gd name="connsiteX99" fmla="*/ 209582 w 1260475"/>
                  <a:gd name="connsiteY99" fmla="*/ 864596 h 1204913"/>
                  <a:gd name="connsiteX100" fmla="*/ 218153 w 1260475"/>
                  <a:gd name="connsiteY100" fmla="*/ 879596 h 1204913"/>
                  <a:gd name="connsiteX101" fmla="*/ 228151 w 1260475"/>
                  <a:gd name="connsiteY101" fmla="*/ 893881 h 1204913"/>
                  <a:gd name="connsiteX102" fmla="*/ 236721 w 1260475"/>
                  <a:gd name="connsiteY102" fmla="*/ 905310 h 1204913"/>
                  <a:gd name="connsiteX103" fmla="*/ 336707 w 1260475"/>
                  <a:gd name="connsiteY103" fmla="*/ 1006737 h 1204913"/>
                  <a:gd name="connsiteX104" fmla="*/ 78886 w 1260475"/>
                  <a:gd name="connsiteY104" fmla="*/ 1006737 h 1204913"/>
                  <a:gd name="connsiteX105" fmla="*/ 69602 w 1260475"/>
                  <a:gd name="connsiteY105" fmla="*/ 1007451 h 1204913"/>
                  <a:gd name="connsiteX106" fmla="*/ 61746 w 1260475"/>
                  <a:gd name="connsiteY106" fmla="*/ 1009594 h 1204913"/>
                  <a:gd name="connsiteX107" fmla="*/ 31750 w 1260475"/>
                  <a:gd name="connsiteY107" fmla="*/ 1053879 h 1204913"/>
                  <a:gd name="connsiteX108" fmla="*/ 61746 w 1260475"/>
                  <a:gd name="connsiteY108" fmla="*/ 1097450 h 1204913"/>
                  <a:gd name="connsiteX109" fmla="*/ 69602 w 1260475"/>
                  <a:gd name="connsiteY109" fmla="*/ 1099593 h 1204913"/>
                  <a:gd name="connsiteX110" fmla="*/ 78886 w 1260475"/>
                  <a:gd name="connsiteY110" fmla="*/ 1101021 h 1204913"/>
                  <a:gd name="connsiteX111" fmla="*/ 1075890 w 1260475"/>
                  <a:gd name="connsiteY111" fmla="*/ 1101021 h 1204913"/>
                  <a:gd name="connsiteX112" fmla="*/ 1083746 w 1260475"/>
                  <a:gd name="connsiteY112" fmla="*/ 1161020 h 1204913"/>
                  <a:gd name="connsiteX113" fmla="*/ 1110885 w 1260475"/>
                  <a:gd name="connsiteY113" fmla="*/ 1173163 h 1204913"/>
                  <a:gd name="connsiteX114" fmla="*/ 1115170 w 1260475"/>
                  <a:gd name="connsiteY114" fmla="*/ 1173163 h 1204913"/>
                  <a:gd name="connsiteX115" fmla="*/ 1122312 w 1260475"/>
                  <a:gd name="connsiteY115" fmla="*/ 1172449 h 1204913"/>
                  <a:gd name="connsiteX116" fmla="*/ 1128739 w 1260475"/>
                  <a:gd name="connsiteY116" fmla="*/ 1171020 h 1204913"/>
                  <a:gd name="connsiteX117" fmla="*/ 1150165 w 1260475"/>
                  <a:gd name="connsiteY117" fmla="*/ 1158163 h 1204913"/>
                  <a:gd name="connsiteX118" fmla="*/ 1216584 w 1260475"/>
                  <a:gd name="connsiteY118" fmla="*/ 1085307 h 1204913"/>
                  <a:gd name="connsiteX119" fmla="*/ 1218012 w 1260475"/>
                  <a:gd name="connsiteY119" fmla="*/ 1083879 h 1204913"/>
                  <a:gd name="connsiteX120" fmla="*/ 1218012 w 1260475"/>
                  <a:gd name="connsiteY120" fmla="*/ 1083164 h 1204913"/>
                  <a:gd name="connsiteX121" fmla="*/ 1218727 w 1260475"/>
                  <a:gd name="connsiteY121" fmla="*/ 1083164 h 1204913"/>
                  <a:gd name="connsiteX122" fmla="*/ 1218727 w 1260475"/>
                  <a:gd name="connsiteY122" fmla="*/ 1082450 h 1204913"/>
                  <a:gd name="connsiteX123" fmla="*/ 1219441 w 1260475"/>
                  <a:gd name="connsiteY123" fmla="*/ 1081736 h 1204913"/>
                  <a:gd name="connsiteX124" fmla="*/ 1219441 w 1260475"/>
                  <a:gd name="connsiteY124" fmla="*/ 1081022 h 1204913"/>
                  <a:gd name="connsiteX125" fmla="*/ 1220155 w 1260475"/>
                  <a:gd name="connsiteY125" fmla="*/ 1081022 h 1204913"/>
                  <a:gd name="connsiteX126" fmla="*/ 1221583 w 1260475"/>
                  <a:gd name="connsiteY126" fmla="*/ 1078164 h 1204913"/>
                  <a:gd name="connsiteX127" fmla="*/ 1222298 w 1260475"/>
                  <a:gd name="connsiteY127" fmla="*/ 1077450 h 1204913"/>
                  <a:gd name="connsiteX128" fmla="*/ 1223726 w 1260475"/>
                  <a:gd name="connsiteY128" fmla="*/ 1073879 h 1204913"/>
                  <a:gd name="connsiteX129" fmla="*/ 1224440 w 1260475"/>
                  <a:gd name="connsiteY129" fmla="*/ 1073879 h 1204913"/>
                  <a:gd name="connsiteX130" fmla="*/ 1224440 w 1260475"/>
                  <a:gd name="connsiteY130" fmla="*/ 1073165 h 1204913"/>
                  <a:gd name="connsiteX131" fmla="*/ 1225154 w 1260475"/>
                  <a:gd name="connsiteY131" fmla="*/ 1071022 h 1204913"/>
                  <a:gd name="connsiteX132" fmla="*/ 1225868 w 1260475"/>
                  <a:gd name="connsiteY132" fmla="*/ 1070307 h 1204913"/>
                  <a:gd name="connsiteX133" fmla="*/ 1225868 w 1260475"/>
                  <a:gd name="connsiteY133" fmla="*/ 1068879 h 1204913"/>
                  <a:gd name="connsiteX134" fmla="*/ 1227297 w 1260475"/>
                  <a:gd name="connsiteY134" fmla="*/ 1065307 h 1204913"/>
                  <a:gd name="connsiteX135" fmla="*/ 1227297 w 1260475"/>
                  <a:gd name="connsiteY135" fmla="*/ 1064593 h 1204913"/>
                  <a:gd name="connsiteX136" fmla="*/ 1228011 w 1260475"/>
                  <a:gd name="connsiteY136" fmla="*/ 1061022 h 1204913"/>
                  <a:gd name="connsiteX137" fmla="*/ 1228011 w 1260475"/>
                  <a:gd name="connsiteY137" fmla="*/ 1059593 h 1204913"/>
                  <a:gd name="connsiteX138" fmla="*/ 1228011 w 1260475"/>
                  <a:gd name="connsiteY138" fmla="*/ 1058879 h 1204913"/>
                  <a:gd name="connsiteX139" fmla="*/ 1228725 w 1260475"/>
                  <a:gd name="connsiteY139" fmla="*/ 1056736 h 1204913"/>
                  <a:gd name="connsiteX140" fmla="*/ 1228725 w 1260475"/>
                  <a:gd name="connsiteY140" fmla="*/ 1056022 h 1204913"/>
                  <a:gd name="connsiteX141" fmla="*/ 1228725 w 1260475"/>
                  <a:gd name="connsiteY141" fmla="*/ 1053879 h 1204913"/>
                  <a:gd name="connsiteX142" fmla="*/ 1228725 w 1260475"/>
                  <a:gd name="connsiteY142" fmla="*/ 1051736 h 1204913"/>
                  <a:gd name="connsiteX143" fmla="*/ 1228725 w 1260475"/>
                  <a:gd name="connsiteY143" fmla="*/ 1051022 h 1204913"/>
                  <a:gd name="connsiteX144" fmla="*/ 1228011 w 1260475"/>
                  <a:gd name="connsiteY144" fmla="*/ 1047451 h 1204913"/>
                  <a:gd name="connsiteX145" fmla="*/ 1228011 w 1260475"/>
                  <a:gd name="connsiteY145" fmla="*/ 1046022 h 1204913"/>
                  <a:gd name="connsiteX146" fmla="*/ 1227297 w 1260475"/>
                  <a:gd name="connsiteY146" fmla="*/ 1044593 h 1204913"/>
                  <a:gd name="connsiteX147" fmla="*/ 1227297 w 1260475"/>
                  <a:gd name="connsiteY147" fmla="*/ 1043165 h 1204913"/>
                  <a:gd name="connsiteX148" fmla="*/ 1227297 w 1260475"/>
                  <a:gd name="connsiteY148" fmla="*/ 1041736 h 1204913"/>
                  <a:gd name="connsiteX149" fmla="*/ 1225868 w 1260475"/>
                  <a:gd name="connsiteY149" fmla="*/ 1038165 h 1204913"/>
                  <a:gd name="connsiteX150" fmla="*/ 1225868 w 1260475"/>
                  <a:gd name="connsiteY150" fmla="*/ 1037451 h 1204913"/>
                  <a:gd name="connsiteX151" fmla="*/ 1224440 w 1260475"/>
                  <a:gd name="connsiteY151" fmla="*/ 1034594 h 1204913"/>
                  <a:gd name="connsiteX152" fmla="*/ 1223726 w 1260475"/>
                  <a:gd name="connsiteY152" fmla="*/ 1033165 h 1204913"/>
                  <a:gd name="connsiteX153" fmla="*/ 1222298 w 1260475"/>
                  <a:gd name="connsiteY153" fmla="*/ 1030308 h 1204913"/>
                  <a:gd name="connsiteX154" fmla="*/ 1221583 w 1260475"/>
                  <a:gd name="connsiteY154" fmla="*/ 1028879 h 1204913"/>
                  <a:gd name="connsiteX155" fmla="*/ 1219441 w 1260475"/>
                  <a:gd name="connsiteY155" fmla="*/ 1026022 h 1204913"/>
                  <a:gd name="connsiteX156" fmla="*/ 1218727 w 1260475"/>
                  <a:gd name="connsiteY156" fmla="*/ 1025308 h 1204913"/>
                  <a:gd name="connsiteX157" fmla="*/ 1218727 w 1260475"/>
                  <a:gd name="connsiteY157" fmla="*/ 1024594 h 1204913"/>
                  <a:gd name="connsiteX158" fmla="*/ 1218012 w 1260475"/>
                  <a:gd name="connsiteY158" fmla="*/ 1023879 h 1204913"/>
                  <a:gd name="connsiteX159" fmla="*/ 1216584 w 1260475"/>
                  <a:gd name="connsiteY159" fmla="*/ 1022451 h 1204913"/>
                  <a:gd name="connsiteX160" fmla="*/ 1216584 w 1260475"/>
                  <a:gd name="connsiteY160" fmla="*/ 1021737 h 1204913"/>
                  <a:gd name="connsiteX161" fmla="*/ 1150165 w 1260475"/>
                  <a:gd name="connsiteY161" fmla="*/ 949595 h 1204913"/>
                  <a:gd name="connsiteX162" fmla="*/ 1143023 w 1260475"/>
                  <a:gd name="connsiteY162" fmla="*/ 943166 h 1204913"/>
                  <a:gd name="connsiteX163" fmla="*/ 1137309 w 1260475"/>
                  <a:gd name="connsiteY163" fmla="*/ 939595 h 1204913"/>
                  <a:gd name="connsiteX164" fmla="*/ 1134453 w 1260475"/>
                  <a:gd name="connsiteY164" fmla="*/ 938166 h 1204913"/>
                  <a:gd name="connsiteX165" fmla="*/ 1131596 w 1260475"/>
                  <a:gd name="connsiteY165" fmla="*/ 936738 h 1204913"/>
                  <a:gd name="connsiteX166" fmla="*/ 1115170 w 1260475"/>
                  <a:gd name="connsiteY166" fmla="*/ 933881 h 1204913"/>
                  <a:gd name="connsiteX167" fmla="*/ 1087316 w 1260475"/>
                  <a:gd name="connsiteY167" fmla="*/ 943881 h 1204913"/>
                  <a:gd name="connsiteX168" fmla="*/ 1083746 w 1260475"/>
                  <a:gd name="connsiteY168" fmla="*/ 946023 h 1204913"/>
                  <a:gd name="connsiteX169" fmla="*/ 1080175 w 1260475"/>
                  <a:gd name="connsiteY169" fmla="*/ 949595 h 1204913"/>
                  <a:gd name="connsiteX170" fmla="*/ 1079460 w 1260475"/>
                  <a:gd name="connsiteY170" fmla="*/ 951023 h 1204913"/>
                  <a:gd name="connsiteX171" fmla="*/ 1078032 w 1260475"/>
                  <a:gd name="connsiteY171" fmla="*/ 953166 h 1204913"/>
                  <a:gd name="connsiteX172" fmla="*/ 1076604 w 1260475"/>
                  <a:gd name="connsiteY172" fmla="*/ 954595 h 1204913"/>
                  <a:gd name="connsiteX173" fmla="*/ 1075175 w 1260475"/>
                  <a:gd name="connsiteY173" fmla="*/ 956738 h 1204913"/>
                  <a:gd name="connsiteX174" fmla="*/ 1073747 w 1260475"/>
                  <a:gd name="connsiteY174" fmla="*/ 958880 h 1204913"/>
                  <a:gd name="connsiteX175" fmla="*/ 1073033 w 1260475"/>
                  <a:gd name="connsiteY175" fmla="*/ 960309 h 1204913"/>
                  <a:gd name="connsiteX176" fmla="*/ 1072319 w 1260475"/>
                  <a:gd name="connsiteY176" fmla="*/ 962452 h 1204913"/>
                  <a:gd name="connsiteX177" fmla="*/ 1071604 w 1260475"/>
                  <a:gd name="connsiteY177" fmla="*/ 963880 h 1204913"/>
                  <a:gd name="connsiteX178" fmla="*/ 1070890 w 1260475"/>
                  <a:gd name="connsiteY178" fmla="*/ 966737 h 1204913"/>
                  <a:gd name="connsiteX179" fmla="*/ 1070176 w 1260475"/>
                  <a:gd name="connsiteY179" fmla="*/ 968166 h 1204913"/>
                  <a:gd name="connsiteX180" fmla="*/ 1069462 w 1260475"/>
                  <a:gd name="connsiteY180" fmla="*/ 971023 h 1204913"/>
                  <a:gd name="connsiteX181" fmla="*/ 1069462 w 1260475"/>
                  <a:gd name="connsiteY181" fmla="*/ 971737 h 1204913"/>
                  <a:gd name="connsiteX182" fmla="*/ 1068748 w 1260475"/>
                  <a:gd name="connsiteY182" fmla="*/ 975309 h 1204913"/>
                  <a:gd name="connsiteX183" fmla="*/ 1068748 w 1260475"/>
                  <a:gd name="connsiteY183" fmla="*/ 976023 h 1204913"/>
                  <a:gd name="connsiteX184" fmla="*/ 1068033 w 1260475"/>
                  <a:gd name="connsiteY184" fmla="*/ 978880 h 1204913"/>
                  <a:gd name="connsiteX185" fmla="*/ 1068033 w 1260475"/>
                  <a:gd name="connsiteY185" fmla="*/ 981737 h 1204913"/>
                  <a:gd name="connsiteX186" fmla="*/ 1068748 w 1260475"/>
                  <a:gd name="connsiteY186" fmla="*/ 983880 h 1204913"/>
                  <a:gd name="connsiteX187" fmla="*/ 1068748 w 1260475"/>
                  <a:gd name="connsiteY187" fmla="*/ 987451 h 1204913"/>
                  <a:gd name="connsiteX188" fmla="*/ 1069462 w 1260475"/>
                  <a:gd name="connsiteY188" fmla="*/ 991023 h 1204913"/>
                  <a:gd name="connsiteX189" fmla="*/ 1069462 w 1260475"/>
                  <a:gd name="connsiteY189" fmla="*/ 991737 h 1204913"/>
                  <a:gd name="connsiteX190" fmla="*/ 1070176 w 1260475"/>
                  <a:gd name="connsiteY190" fmla="*/ 995308 h 1204913"/>
                  <a:gd name="connsiteX191" fmla="*/ 1071604 w 1260475"/>
                  <a:gd name="connsiteY191" fmla="*/ 998880 h 1204913"/>
                  <a:gd name="connsiteX192" fmla="*/ 1071604 w 1260475"/>
                  <a:gd name="connsiteY192" fmla="*/ 999594 h 1204913"/>
                  <a:gd name="connsiteX193" fmla="*/ 1073747 w 1260475"/>
                  <a:gd name="connsiteY193" fmla="*/ 1002451 h 1204913"/>
                  <a:gd name="connsiteX194" fmla="*/ 1073747 w 1260475"/>
                  <a:gd name="connsiteY194" fmla="*/ 1003165 h 1204913"/>
                  <a:gd name="connsiteX195" fmla="*/ 1075890 w 1260475"/>
                  <a:gd name="connsiteY195" fmla="*/ 1006737 h 1204913"/>
                  <a:gd name="connsiteX196" fmla="*/ 908056 w 1260475"/>
                  <a:gd name="connsiteY196" fmla="*/ 1006737 h 1204913"/>
                  <a:gd name="connsiteX197" fmla="*/ 1014470 w 1260475"/>
                  <a:gd name="connsiteY197" fmla="*/ 897453 h 1204913"/>
                  <a:gd name="connsiteX198" fmla="*/ 1017326 w 1260475"/>
                  <a:gd name="connsiteY198" fmla="*/ 893881 h 1204913"/>
                  <a:gd name="connsiteX199" fmla="*/ 1022326 w 1260475"/>
                  <a:gd name="connsiteY199" fmla="*/ 886024 h 1204913"/>
                  <a:gd name="connsiteX200" fmla="*/ 1102314 w 1260475"/>
                  <a:gd name="connsiteY200" fmla="*/ 621028 h 1204913"/>
                  <a:gd name="connsiteX201" fmla="*/ 1102314 w 1260475"/>
                  <a:gd name="connsiteY201" fmla="*/ 608885 h 1204913"/>
                  <a:gd name="connsiteX202" fmla="*/ 1102314 w 1260475"/>
                  <a:gd name="connsiteY202" fmla="*/ 596742 h 1204913"/>
                  <a:gd name="connsiteX203" fmla="*/ 1101600 w 1260475"/>
                  <a:gd name="connsiteY203" fmla="*/ 596028 h 1204913"/>
                  <a:gd name="connsiteX204" fmla="*/ 1100886 w 1260475"/>
                  <a:gd name="connsiteY204" fmla="*/ 584600 h 1204913"/>
                  <a:gd name="connsiteX205" fmla="*/ 1100172 w 1260475"/>
                  <a:gd name="connsiteY205" fmla="*/ 573171 h 1204913"/>
                  <a:gd name="connsiteX206" fmla="*/ 1100172 w 1260475"/>
                  <a:gd name="connsiteY206" fmla="*/ 571743 h 1204913"/>
                  <a:gd name="connsiteX207" fmla="*/ 1098743 w 1260475"/>
                  <a:gd name="connsiteY207" fmla="*/ 561029 h 1204913"/>
                  <a:gd name="connsiteX208" fmla="*/ 1096601 w 1260475"/>
                  <a:gd name="connsiteY208" fmla="*/ 547457 h 1204913"/>
                  <a:gd name="connsiteX209" fmla="*/ 1095887 w 1260475"/>
                  <a:gd name="connsiteY209" fmla="*/ 541743 h 1204913"/>
                  <a:gd name="connsiteX210" fmla="*/ 1094458 w 1260475"/>
                  <a:gd name="connsiteY210" fmla="*/ 533886 h 1204913"/>
                  <a:gd name="connsiteX211" fmla="*/ 1092316 w 1260475"/>
                  <a:gd name="connsiteY211" fmla="*/ 521029 h 1204913"/>
                  <a:gd name="connsiteX212" fmla="*/ 1091602 w 1260475"/>
                  <a:gd name="connsiteY212" fmla="*/ 517458 h 1204913"/>
                  <a:gd name="connsiteX213" fmla="*/ 1088745 w 1260475"/>
                  <a:gd name="connsiteY213" fmla="*/ 507458 h 1204913"/>
                  <a:gd name="connsiteX214" fmla="*/ 1065177 w 1260475"/>
                  <a:gd name="connsiteY214" fmla="*/ 434602 h 1204913"/>
                  <a:gd name="connsiteX215" fmla="*/ 962334 w 1260475"/>
                  <a:gd name="connsiteY215" fmla="*/ 282461 h 1204913"/>
                  <a:gd name="connsiteX216" fmla="*/ 809498 w 1260475"/>
                  <a:gd name="connsiteY216" fmla="*/ 179605 h 1204913"/>
                  <a:gd name="connsiteX217" fmla="*/ 634523 w 1260475"/>
                  <a:gd name="connsiteY217" fmla="*/ 141749 h 1204913"/>
                  <a:gd name="connsiteX218" fmla="*/ 626667 w 1260475"/>
                  <a:gd name="connsiteY218" fmla="*/ 141749 h 1204913"/>
                  <a:gd name="connsiteX219" fmla="*/ 622382 w 1260475"/>
                  <a:gd name="connsiteY219" fmla="*/ 141749 h 1204913"/>
                  <a:gd name="connsiteX220" fmla="*/ 450977 w 1260475"/>
                  <a:gd name="connsiteY220" fmla="*/ 173891 h 1204913"/>
                  <a:gd name="connsiteX221" fmla="*/ 443835 w 1260475"/>
                  <a:gd name="connsiteY221" fmla="*/ 75321 h 1204913"/>
                  <a:gd name="connsiteX222" fmla="*/ 396699 w 1260475"/>
                  <a:gd name="connsiteY222" fmla="*/ 31750 h 1204913"/>
                  <a:gd name="connsiteX223" fmla="*/ 395271 w 1260475"/>
                  <a:gd name="connsiteY223" fmla="*/ 31750 h 1204913"/>
                  <a:gd name="connsiteX224" fmla="*/ 393128 w 1260475"/>
                  <a:gd name="connsiteY224" fmla="*/ 31750 h 1204913"/>
                  <a:gd name="connsiteX225" fmla="*/ 390862 w 1260475"/>
                  <a:gd name="connsiteY225" fmla="*/ 0 h 1204913"/>
                  <a:gd name="connsiteX226" fmla="*/ 396578 w 1260475"/>
                  <a:gd name="connsiteY226" fmla="*/ 0 h 1204913"/>
                  <a:gd name="connsiteX227" fmla="*/ 475179 w 1260475"/>
                  <a:gd name="connsiteY227" fmla="*/ 72895 h 1204913"/>
                  <a:gd name="connsiteX228" fmla="*/ 479467 w 1260475"/>
                  <a:gd name="connsiteY228" fmla="*/ 130783 h 1204913"/>
                  <a:gd name="connsiteX229" fmla="*/ 622378 w 1260475"/>
                  <a:gd name="connsiteY229" fmla="*/ 110057 h 1204913"/>
                  <a:gd name="connsiteX230" fmla="*/ 1133999 w 1260475"/>
                  <a:gd name="connsiteY230" fmla="*/ 621038 h 1204913"/>
                  <a:gd name="connsiteX231" fmla="*/ 1043251 w 1260475"/>
                  <a:gd name="connsiteY231" fmla="*/ 911903 h 1204913"/>
                  <a:gd name="connsiteX232" fmla="*/ 991803 w 1260475"/>
                  <a:gd name="connsiteY232" fmla="*/ 975508 h 1204913"/>
                  <a:gd name="connsiteX233" fmla="*/ 1037534 w 1260475"/>
                  <a:gd name="connsiteY233" fmla="*/ 975508 h 1204913"/>
                  <a:gd name="connsiteX234" fmla="*/ 1062543 w 1260475"/>
                  <a:gd name="connsiteY234" fmla="*/ 923338 h 1204913"/>
                  <a:gd name="connsiteX235" fmla="*/ 1115421 w 1260475"/>
                  <a:gd name="connsiteY235" fmla="*/ 902613 h 1204913"/>
                  <a:gd name="connsiteX236" fmla="*/ 1174014 w 1260475"/>
                  <a:gd name="connsiteY236" fmla="*/ 928341 h 1204913"/>
                  <a:gd name="connsiteX237" fmla="*/ 1240468 w 1260475"/>
                  <a:gd name="connsiteY237" fmla="*/ 1001236 h 1204913"/>
                  <a:gd name="connsiteX238" fmla="*/ 1240468 w 1260475"/>
                  <a:gd name="connsiteY238" fmla="*/ 1001950 h 1204913"/>
                  <a:gd name="connsiteX239" fmla="*/ 1241897 w 1260475"/>
                  <a:gd name="connsiteY239" fmla="*/ 1003380 h 1204913"/>
                  <a:gd name="connsiteX240" fmla="*/ 1243326 w 1260475"/>
                  <a:gd name="connsiteY240" fmla="*/ 1004809 h 1204913"/>
                  <a:gd name="connsiteX241" fmla="*/ 1244040 w 1260475"/>
                  <a:gd name="connsiteY241" fmla="*/ 1006238 h 1204913"/>
                  <a:gd name="connsiteX242" fmla="*/ 1244755 w 1260475"/>
                  <a:gd name="connsiteY242" fmla="*/ 1006953 h 1204913"/>
                  <a:gd name="connsiteX243" fmla="*/ 1245470 w 1260475"/>
                  <a:gd name="connsiteY243" fmla="*/ 1008382 h 1204913"/>
                  <a:gd name="connsiteX244" fmla="*/ 1248328 w 1260475"/>
                  <a:gd name="connsiteY244" fmla="*/ 1012670 h 1204913"/>
                  <a:gd name="connsiteX245" fmla="*/ 1249757 w 1260475"/>
                  <a:gd name="connsiteY245" fmla="*/ 1014814 h 1204913"/>
                  <a:gd name="connsiteX246" fmla="*/ 1252615 w 1260475"/>
                  <a:gd name="connsiteY246" fmla="*/ 1019817 h 1204913"/>
                  <a:gd name="connsiteX247" fmla="*/ 1253330 w 1260475"/>
                  <a:gd name="connsiteY247" fmla="*/ 1021961 h 1204913"/>
                  <a:gd name="connsiteX248" fmla="*/ 1255473 w 1260475"/>
                  <a:gd name="connsiteY248" fmla="*/ 1026963 h 1204913"/>
                  <a:gd name="connsiteX249" fmla="*/ 1256188 w 1260475"/>
                  <a:gd name="connsiteY249" fmla="*/ 1028393 h 1204913"/>
                  <a:gd name="connsiteX250" fmla="*/ 1257617 w 1260475"/>
                  <a:gd name="connsiteY250" fmla="*/ 1034110 h 1204913"/>
                  <a:gd name="connsiteX251" fmla="*/ 1257617 w 1260475"/>
                  <a:gd name="connsiteY251" fmla="*/ 1034825 h 1204913"/>
                  <a:gd name="connsiteX252" fmla="*/ 1258332 w 1260475"/>
                  <a:gd name="connsiteY252" fmla="*/ 1035539 h 1204913"/>
                  <a:gd name="connsiteX253" fmla="*/ 1258332 w 1260475"/>
                  <a:gd name="connsiteY253" fmla="*/ 1036254 h 1204913"/>
                  <a:gd name="connsiteX254" fmla="*/ 1259046 w 1260475"/>
                  <a:gd name="connsiteY254" fmla="*/ 1041257 h 1204913"/>
                  <a:gd name="connsiteX255" fmla="*/ 1259761 w 1260475"/>
                  <a:gd name="connsiteY255" fmla="*/ 1044115 h 1204913"/>
                  <a:gd name="connsiteX256" fmla="*/ 1260475 w 1260475"/>
                  <a:gd name="connsiteY256" fmla="*/ 1049118 h 1204913"/>
                  <a:gd name="connsiteX257" fmla="*/ 1260475 w 1260475"/>
                  <a:gd name="connsiteY257" fmla="*/ 1049832 h 1204913"/>
                  <a:gd name="connsiteX258" fmla="*/ 1260475 w 1260475"/>
                  <a:gd name="connsiteY258" fmla="*/ 1054120 h 1204913"/>
                  <a:gd name="connsiteX259" fmla="*/ 1260475 w 1260475"/>
                  <a:gd name="connsiteY259" fmla="*/ 1058408 h 1204913"/>
                  <a:gd name="connsiteX260" fmla="*/ 1259761 w 1260475"/>
                  <a:gd name="connsiteY260" fmla="*/ 1064126 h 1204913"/>
                  <a:gd name="connsiteX261" fmla="*/ 1259761 w 1260475"/>
                  <a:gd name="connsiteY261" fmla="*/ 1064840 h 1204913"/>
                  <a:gd name="connsiteX262" fmla="*/ 1259046 w 1260475"/>
                  <a:gd name="connsiteY262" fmla="*/ 1065555 h 1204913"/>
                  <a:gd name="connsiteX263" fmla="*/ 1259046 w 1260475"/>
                  <a:gd name="connsiteY263" fmla="*/ 1066270 h 1204913"/>
                  <a:gd name="connsiteX264" fmla="*/ 1258332 w 1260475"/>
                  <a:gd name="connsiteY264" fmla="*/ 1071987 h 1204913"/>
                  <a:gd name="connsiteX265" fmla="*/ 1257617 w 1260475"/>
                  <a:gd name="connsiteY265" fmla="*/ 1073416 h 1204913"/>
                  <a:gd name="connsiteX266" fmla="*/ 1256188 w 1260475"/>
                  <a:gd name="connsiteY266" fmla="*/ 1079133 h 1204913"/>
                  <a:gd name="connsiteX267" fmla="*/ 1256188 w 1260475"/>
                  <a:gd name="connsiteY267" fmla="*/ 1079848 h 1204913"/>
                  <a:gd name="connsiteX268" fmla="*/ 1255473 w 1260475"/>
                  <a:gd name="connsiteY268" fmla="*/ 1080563 h 1204913"/>
                  <a:gd name="connsiteX269" fmla="*/ 1255473 w 1260475"/>
                  <a:gd name="connsiteY269" fmla="*/ 1081277 h 1204913"/>
                  <a:gd name="connsiteX270" fmla="*/ 1253330 w 1260475"/>
                  <a:gd name="connsiteY270" fmla="*/ 1086280 h 1204913"/>
                  <a:gd name="connsiteX271" fmla="*/ 1253330 w 1260475"/>
                  <a:gd name="connsiteY271" fmla="*/ 1086995 h 1204913"/>
                  <a:gd name="connsiteX272" fmla="*/ 1252615 w 1260475"/>
                  <a:gd name="connsiteY272" fmla="*/ 1086995 h 1204913"/>
                  <a:gd name="connsiteX273" fmla="*/ 1252615 w 1260475"/>
                  <a:gd name="connsiteY273" fmla="*/ 1087709 h 1204913"/>
                  <a:gd name="connsiteX274" fmla="*/ 1252615 w 1260475"/>
                  <a:gd name="connsiteY274" fmla="*/ 1088424 h 1204913"/>
                  <a:gd name="connsiteX275" fmla="*/ 1249757 w 1260475"/>
                  <a:gd name="connsiteY275" fmla="*/ 1093427 h 1204913"/>
                  <a:gd name="connsiteX276" fmla="*/ 1249042 w 1260475"/>
                  <a:gd name="connsiteY276" fmla="*/ 1094856 h 1204913"/>
                  <a:gd name="connsiteX277" fmla="*/ 1246184 w 1260475"/>
                  <a:gd name="connsiteY277" fmla="*/ 1099144 h 1204913"/>
                  <a:gd name="connsiteX278" fmla="*/ 1245470 w 1260475"/>
                  <a:gd name="connsiteY278" fmla="*/ 1099144 h 1204913"/>
                  <a:gd name="connsiteX279" fmla="*/ 1245470 w 1260475"/>
                  <a:gd name="connsiteY279" fmla="*/ 1099858 h 1204913"/>
                  <a:gd name="connsiteX280" fmla="*/ 1244755 w 1260475"/>
                  <a:gd name="connsiteY280" fmla="*/ 1100573 h 1204913"/>
                  <a:gd name="connsiteX281" fmla="*/ 1244040 w 1260475"/>
                  <a:gd name="connsiteY281" fmla="*/ 1101288 h 1204913"/>
                  <a:gd name="connsiteX282" fmla="*/ 1243326 w 1260475"/>
                  <a:gd name="connsiteY282" fmla="*/ 1102717 h 1204913"/>
                  <a:gd name="connsiteX283" fmla="*/ 1241897 w 1260475"/>
                  <a:gd name="connsiteY283" fmla="*/ 1104146 h 1204913"/>
                  <a:gd name="connsiteX284" fmla="*/ 1240468 w 1260475"/>
                  <a:gd name="connsiteY284" fmla="*/ 1106290 h 1204913"/>
                  <a:gd name="connsiteX285" fmla="*/ 1239753 w 1260475"/>
                  <a:gd name="connsiteY285" fmla="*/ 1106290 h 1204913"/>
                  <a:gd name="connsiteX286" fmla="*/ 1239753 w 1260475"/>
                  <a:gd name="connsiteY286" fmla="*/ 1107005 h 1204913"/>
                  <a:gd name="connsiteX287" fmla="*/ 1174014 w 1260475"/>
                  <a:gd name="connsiteY287" fmla="*/ 1179186 h 1204913"/>
                  <a:gd name="connsiteX288" fmla="*/ 1115421 w 1260475"/>
                  <a:gd name="connsiteY288" fmla="*/ 1204913 h 1204913"/>
                  <a:gd name="connsiteX289" fmla="*/ 1062543 w 1260475"/>
                  <a:gd name="connsiteY289" fmla="*/ 1184903 h 1204913"/>
                  <a:gd name="connsiteX290" fmla="*/ 1037534 w 1260475"/>
                  <a:gd name="connsiteY290" fmla="*/ 1132733 h 1204913"/>
                  <a:gd name="connsiteX291" fmla="*/ 78601 w 1260475"/>
                  <a:gd name="connsiteY291" fmla="*/ 1132733 h 1204913"/>
                  <a:gd name="connsiteX292" fmla="*/ 0 w 1260475"/>
                  <a:gd name="connsiteY292" fmla="*/ 1054120 h 1204913"/>
                  <a:gd name="connsiteX293" fmla="*/ 78601 w 1260475"/>
                  <a:gd name="connsiteY293" fmla="*/ 975508 h 1204913"/>
                  <a:gd name="connsiteX294" fmla="*/ 253667 w 1260475"/>
                  <a:gd name="connsiteY294" fmla="*/ 975508 h 1204913"/>
                  <a:gd name="connsiteX295" fmla="*/ 201505 w 1260475"/>
                  <a:gd name="connsiteY295" fmla="*/ 911903 h 1204913"/>
                  <a:gd name="connsiteX296" fmla="*/ 110756 w 1260475"/>
                  <a:gd name="connsiteY296" fmla="*/ 621038 h 1204913"/>
                  <a:gd name="connsiteX297" fmla="*/ 126476 w 1260475"/>
                  <a:gd name="connsiteY297" fmla="*/ 494543 h 1204913"/>
                  <a:gd name="connsiteX298" fmla="*/ 42159 w 1260475"/>
                  <a:gd name="connsiteY298" fmla="*/ 413787 h 1204913"/>
                  <a:gd name="connsiteX299" fmla="*/ 715 w 1260475"/>
                  <a:gd name="connsiteY299" fmla="*/ 275858 h 1204913"/>
                  <a:gd name="connsiteX300" fmla="*/ 255096 w 1260475"/>
                  <a:gd name="connsiteY300" fmla="*/ 21440 h 1204913"/>
                  <a:gd name="connsiteX301" fmla="*/ 332268 w 1260475"/>
                  <a:gd name="connsiteY301" fmla="*/ 32874 h 1204913"/>
                  <a:gd name="connsiteX302" fmla="*/ 337270 w 1260475"/>
                  <a:gd name="connsiteY302" fmla="*/ 27157 h 1204913"/>
                  <a:gd name="connsiteX303" fmla="*/ 390862 w 1260475"/>
                  <a:gd name="connsiteY303" fmla="*/ 0 h 120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1260475" h="1204913">
                    <a:moveTo>
                      <a:pt x="229849" y="180975"/>
                    </a:moveTo>
                    <a:cubicBezTo>
                      <a:pt x="188108" y="192373"/>
                      <a:pt x="157162" y="230127"/>
                      <a:pt x="157162" y="275004"/>
                    </a:cubicBezTo>
                    <a:cubicBezTo>
                      <a:pt x="157162" y="302786"/>
                      <a:pt x="169397" y="329142"/>
                      <a:pt x="189547" y="347663"/>
                    </a:cubicBezTo>
                    <a:cubicBezTo>
                      <a:pt x="210418" y="313471"/>
                      <a:pt x="236326" y="282128"/>
                      <a:pt x="265112" y="254346"/>
                    </a:cubicBezTo>
                    <a:cubicBezTo>
                      <a:pt x="245681" y="241524"/>
                      <a:pt x="231288" y="219442"/>
                      <a:pt x="229849" y="194510"/>
                    </a:cubicBezTo>
                    <a:cubicBezTo>
                      <a:pt x="229129" y="190236"/>
                      <a:pt x="229129" y="185962"/>
                      <a:pt x="229849" y="180975"/>
                    </a:cubicBezTo>
                    <a:close/>
                    <a:moveTo>
                      <a:pt x="254252" y="146050"/>
                    </a:moveTo>
                    <a:cubicBezTo>
                      <a:pt x="262072" y="146050"/>
                      <a:pt x="269181" y="146765"/>
                      <a:pt x="275579" y="147481"/>
                    </a:cubicBezTo>
                    <a:cubicBezTo>
                      <a:pt x="277712" y="148196"/>
                      <a:pt x="279844" y="148196"/>
                      <a:pt x="281266" y="148911"/>
                    </a:cubicBezTo>
                    <a:cubicBezTo>
                      <a:pt x="272024" y="155349"/>
                      <a:pt x="264915" y="165363"/>
                      <a:pt x="262072" y="177523"/>
                    </a:cubicBezTo>
                    <a:cubicBezTo>
                      <a:pt x="260650" y="181815"/>
                      <a:pt x="260650" y="186822"/>
                      <a:pt x="260650" y="191829"/>
                    </a:cubicBezTo>
                    <a:cubicBezTo>
                      <a:pt x="261361" y="197552"/>
                      <a:pt x="262783" y="203274"/>
                      <a:pt x="265626" y="208281"/>
                    </a:cubicBezTo>
                    <a:cubicBezTo>
                      <a:pt x="266337" y="209712"/>
                      <a:pt x="267048" y="211858"/>
                      <a:pt x="267759" y="213288"/>
                    </a:cubicBezTo>
                    <a:cubicBezTo>
                      <a:pt x="270603" y="217580"/>
                      <a:pt x="274157" y="221872"/>
                      <a:pt x="278422" y="224733"/>
                    </a:cubicBezTo>
                    <a:cubicBezTo>
                      <a:pt x="279133" y="225448"/>
                      <a:pt x="279844" y="226164"/>
                      <a:pt x="280555" y="226879"/>
                    </a:cubicBezTo>
                    <a:cubicBezTo>
                      <a:pt x="281977" y="227594"/>
                      <a:pt x="282688" y="227594"/>
                      <a:pt x="283399" y="228310"/>
                    </a:cubicBezTo>
                    <a:cubicBezTo>
                      <a:pt x="285531" y="229740"/>
                      <a:pt x="286953" y="230455"/>
                      <a:pt x="288375" y="231171"/>
                    </a:cubicBezTo>
                    <a:cubicBezTo>
                      <a:pt x="289797" y="231886"/>
                      <a:pt x="290508" y="231886"/>
                      <a:pt x="291930" y="232601"/>
                    </a:cubicBezTo>
                    <a:cubicBezTo>
                      <a:pt x="294062" y="233317"/>
                      <a:pt x="296195" y="234032"/>
                      <a:pt x="299039" y="234747"/>
                    </a:cubicBezTo>
                    <a:cubicBezTo>
                      <a:pt x="301882" y="234747"/>
                      <a:pt x="304726" y="235463"/>
                      <a:pt x="307569" y="235463"/>
                    </a:cubicBezTo>
                    <a:cubicBezTo>
                      <a:pt x="308991" y="235463"/>
                      <a:pt x="309702" y="235463"/>
                      <a:pt x="311124" y="235463"/>
                    </a:cubicBezTo>
                    <a:cubicBezTo>
                      <a:pt x="311124" y="235463"/>
                      <a:pt x="311124" y="235463"/>
                      <a:pt x="311835" y="235463"/>
                    </a:cubicBezTo>
                    <a:cubicBezTo>
                      <a:pt x="311835" y="235463"/>
                      <a:pt x="311835" y="235463"/>
                      <a:pt x="338138" y="233317"/>
                    </a:cubicBezTo>
                    <a:cubicBezTo>
                      <a:pt x="330318" y="238324"/>
                      <a:pt x="323209" y="244046"/>
                      <a:pt x="316100" y="250484"/>
                    </a:cubicBezTo>
                    <a:cubicBezTo>
                      <a:pt x="306148" y="258352"/>
                      <a:pt x="296195" y="267651"/>
                      <a:pt x="286953" y="276235"/>
                    </a:cubicBezTo>
                    <a:cubicBezTo>
                      <a:pt x="277712" y="285534"/>
                      <a:pt x="268470" y="294832"/>
                      <a:pt x="259939" y="304847"/>
                    </a:cubicBezTo>
                    <a:cubicBezTo>
                      <a:pt x="257095" y="308423"/>
                      <a:pt x="254252" y="311284"/>
                      <a:pt x="251408" y="314861"/>
                    </a:cubicBezTo>
                    <a:cubicBezTo>
                      <a:pt x="251408" y="315576"/>
                      <a:pt x="250697" y="316291"/>
                      <a:pt x="249986" y="317007"/>
                    </a:cubicBezTo>
                    <a:cubicBezTo>
                      <a:pt x="247854" y="319868"/>
                      <a:pt x="245721" y="322014"/>
                      <a:pt x="243588" y="324875"/>
                    </a:cubicBezTo>
                    <a:cubicBezTo>
                      <a:pt x="242877" y="325590"/>
                      <a:pt x="242877" y="326306"/>
                      <a:pt x="242166" y="326306"/>
                    </a:cubicBezTo>
                    <a:cubicBezTo>
                      <a:pt x="237190" y="332743"/>
                      <a:pt x="232214" y="340612"/>
                      <a:pt x="227948" y="347049"/>
                    </a:cubicBezTo>
                    <a:cubicBezTo>
                      <a:pt x="217996" y="361355"/>
                      <a:pt x="208754" y="377092"/>
                      <a:pt x="200934" y="392113"/>
                    </a:cubicBezTo>
                    <a:cubicBezTo>
                      <a:pt x="168943" y="377092"/>
                      <a:pt x="144773" y="349195"/>
                      <a:pt x="134109" y="315576"/>
                    </a:cubicBezTo>
                    <a:cubicBezTo>
                      <a:pt x="133398" y="315576"/>
                      <a:pt x="133398" y="314861"/>
                      <a:pt x="133398" y="314145"/>
                    </a:cubicBezTo>
                    <a:cubicBezTo>
                      <a:pt x="133398" y="313430"/>
                      <a:pt x="132687" y="312000"/>
                      <a:pt x="132687" y="311284"/>
                    </a:cubicBezTo>
                    <a:cubicBezTo>
                      <a:pt x="132687" y="311284"/>
                      <a:pt x="131977" y="310569"/>
                      <a:pt x="131977" y="309854"/>
                    </a:cubicBezTo>
                    <a:cubicBezTo>
                      <a:pt x="131977" y="309138"/>
                      <a:pt x="131266" y="307708"/>
                      <a:pt x="131266" y="306993"/>
                    </a:cubicBezTo>
                    <a:cubicBezTo>
                      <a:pt x="131266" y="305562"/>
                      <a:pt x="130555" y="304847"/>
                      <a:pt x="130555" y="303416"/>
                    </a:cubicBezTo>
                    <a:cubicBezTo>
                      <a:pt x="130555" y="303416"/>
                      <a:pt x="130555" y="302701"/>
                      <a:pt x="129844" y="302701"/>
                    </a:cubicBezTo>
                    <a:cubicBezTo>
                      <a:pt x="129844" y="301270"/>
                      <a:pt x="129844" y="299840"/>
                      <a:pt x="129133" y="298409"/>
                    </a:cubicBezTo>
                    <a:cubicBezTo>
                      <a:pt x="129133" y="298409"/>
                      <a:pt x="129133" y="298409"/>
                      <a:pt x="129133" y="297694"/>
                    </a:cubicBezTo>
                    <a:cubicBezTo>
                      <a:pt x="129133" y="296978"/>
                      <a:pt x="129133" y="295548"/>
                      <a:pt x="128422" y="294117"/>
                    </a:cubicBezTo>
                    <a:cubicBezTo>
                      <a:pt x="128422" y="294117"/>
                      <a:pt x="128422" y="294117"/>
                      <a:pt x="128422" y="293402"/>
                    </a:cubicBezTo>
                    <a:cubicBezTo>
                      <a:pt x="128422" y="290541"/>
                      <a:pt x="127711" y="287679"/>
                      <a:pt x="127711" y="284818"/>
                    </a:cubicBezTo>
                    <a:cubicBezTo>
                      <a:pt x="127711" y="284818"/>
                      <a:pt x="127711" y="284818"/>
                      <a:pt x="127711" y="284103"/>
                    </a:cubicBezTo>
                    <a:cubicBezTo>
                      <a:pt x="127000" y="281242"/>
                      <a:pt x="127000" y="278381"/>
                      <a:pt x="127000" y="274804"/>
                    </a:cubicBezTo>
                    <a:cubicBezTo>
                      <a:pt x="127000" y="267651"/>
                      <a:pt x="127711" y="260498"/>
                      <a:pt x="129133" y="253345"/>
                    </a:cubicBezTo>
                    <a:cubicBezTo>
                      <a:pt x="129844" y="249053"/>
                      <a:pt x="130555" y="245477"/>
                      <a:pt x="131266" y="241900"/>
                    </a:cubicBezTo>
                    <a:cubicBezTo>
                      <a:pt x="137664" y="218295"/>
                      <a:pt x="150460" y="197552"/>
                      <a:pt x="166811" y="181815"/>
                    </a:cubicBezTo>
                    <a:cubicBezTo>
                      <a:pt x="172498" y="176093"/>
                      <a:pt x="178896" y="171086"/>
                      <a:pt x="185294" y="166794"/>
                    </a:cubicBezTo>
                    <a:cubicBezTo>
                      <a:pt x="189560" y="163933"/>
                      <a:pt x="194536" y="161787"/>
                      <a:pt x="198801" y="158926"/>
                    </a:cubicBezTo>
                    <a:cubicBezTo>
                      <a:pt x="203778" y="156780"/>
                      <a:pt x="208754" y="154634"/>
                      <a:pt x="213019" y="153203"/>
                    </a:cubicBezTo>
                    <a:cubicBezTo>
                      <a:pt x="215152" y="152488"/>
                      <a:pt x="217996" y="151057"/>
                      <a:pt x="220839" y="150342"/>
                    </a:cubicBezTo>
                    <a:cubicBezTo>
                      <a:pt x="223683" y="149627"/>
                      <a:pt x="225816" y="148911"/>
                      <a:pt x="228659" y="148911"/>
                    </a:cubicBezTo>
                    <a:cubicBezTo>
                      <a:pt x="237190" y="146765"/>
                      <a:pt x="245721" y="146050"/>
                      <a:pt x="254252" y="146050"/>
                    </a:cubicBezTo>
                    <a:close/>
                    <a:moveTo>
                      <a:pt x="393128" y="31750"/>
                    </a:moveTo>
                    <a:cubicBezTo>
                      <a:pt x="383844" y="32464"/>
                      <a:pt x="375273" y="36036"/>
                      <a:pt x="367417" y="41750"/>
                    </a:cubicBezTo>
                    <a:cubicBezTo>
                      <a:pt x="365989" y="42464"/>
                      <a:pt x="365275" y="43893"/>
                      <a:pt x="363847" y="44607"/>
                    </a:cubicBezTo>
                    <a:cubicBezTo>
                      <a:pt x="363132" y="46036"/>
                      <a:pt x="361704" y="46750"/>
                      <a:pt x="360990" y="48178"/>
                    </a:cubicBezTo>
                    <a:cubicBezTo>
                      <a:pt x="356705" y="52464"/>
                      <a:pt x="353848" y="57464"/>
                      <a:pt x="351705" y="63178"/>
                    </a:cubicBezTo>
                    <a:cubicBezTo>
                      <a:pt x="351705" y="65321"/>
                      <a:pt x="350991" y="66750"/>
                      <a:pt x="350991" y="68178"/>
                    </a:cubicBezTo>
                    <a:cubicBezTo>
                      <a:pt x="350277" y="70321"/>
                      <a:pt x="350277" y="71750"/>
                      <a:pt x="349563" y="73892"/>
                    </a:cubicBezTo>
                    <a:cubicBezTo>
                      <a:pt x="348134" y="73178"/>
                      <a:pt x="345992" y="72464"/>
                      <a:pt x="344564" y="71750"/>
                    </a:cubicBezTo>
                    <a:cubicBezTo>
                      <a:pt x="318139" y="60321"/>
                      <a:pt x="290285" y="53893"/>
                      <a:pt x="261718" y="53178"/>
                    </a:cubicBezTo>
                    <a:cubicBezTo>
                      <a:pt x="259575" y="53178"/>
                      <a:pt x="257433" y="53178"/>
                      <a:pt x="255290" y="53178"/>
                    </a:cubicBezTo>
                    <a:cubicBezTo>
                      <a:pt x="243863" y="53178"/>
                      <a:pt x="232436" y="53893"/>
                      <a:pt x="221724" y="56036"/>
                    </a:cubicBezTo>
                    <a:cubicBezTo>
                      <a:pt x="211725" y="57464"/>
                      <a:pt x="201726" y="59607"/>
                      <a:pt x="192442" y="62464"/>
                    </a:cubicBezTo>
                    <a:cubicBezTo>
                      <a:pt x="186729" y="63893"/>
                      <a:pt x="181015" y="66035"/>
                      <a:pt x="176016" y="68178"/>
                    </a:cubicBezTo>
                    <a:cubicBezTo>
                      <a:pt x="173159" y="68892"/>
                      <a:pt x="171016" y="69607"/>
                      <a:pt x="168874" y="71035"/>
                    </a:cubicBezTo>
                    <a:cubicBezTo>
                      <a:pt x="161732" y="73892"/>
                      <a:pt x="153876" y="77464"/>
                      <a:pt x="147448" y="81035"/>
                    </a:cubicBezTo>
                    <a:cubicBezTo>
                      <a:pt x="126023" y="93178"/>
                      <a:pt x="107454" y="108178"/>
                      <a:pt x="91028" y="126035"/>
                    </a:cubicBezTo>
                    <a:cubicBezTo>
                      <a:pt x="85314" y="131749"/>
                      <a:pt x="80315" y="138892"/>
                      <a:pt x="75316" y="145320"/>
                    </a:cubicBezTo>
                    <a:cubicBezTo>
                      <a:pt x="61746" y="163891"/>
                      <a:pt x="51033" y="184605"/>
                      <a:pt x="43891" y="206748"/>
                    </a:cubicBezTo>
                    <a:cubicBezTo>
                      <a:pt x="43177" y="208891"/>
                      <a:pt x="42463" y="211748"/>
                      <a:pt x="41035" y="214605"/>
                    </a:cubicBezTo>
                    <a:cubicBezTo>
                      <a:pt x="37464" y="226747"/>
                      <a:pt x="35321" y="240319"/>
                      <a:pt x="33893" y="253176"/>
                    </a:cubicBezTo>
                    <a:cubicBezTo>
                      <a:pt x="33179" y="261033"/>
                      <a:pt x="32464" y="268175"/>
                      <a:pt x="32464" y="276033"/>
                    </a:cubicBezTo>
                    <a:cubicBezTo>
                      <a:pt x="32464" y="278890"/>
                      <a:pt x="32464" y="281747"/>
                      <a:pt x="32464" y="284604"/>
                    </a:cubicBezTo>
                    <a:cubicBezTo>
                      <a:pt x="33179" y="286032"/>
                      <a:pt x="33179" y="288175"/>
                      <a:pt x="33179" y="289604"/>
                    </a:cubicBezTo>
                    <a:cubicBezTo>
                      <a:pt x="33179" y="291032"/>
                      <a:pt x="33179" y="291747"/>
                      <a:pt x="33179" y="292461"/>
                    </a:cubicBezTo>
                    <a:cubicBezTo>
                      <a:pt x="33179" y="293889"/>
                      <a:pt x="33179" y="296032"/>
                      <a:pt x="33893" y="297461"/>
                    </a:cubicBezTo>
                    <a:cubicBezTo>
                      <a:pt x="33893" y="298889"/>
                      <a:pt x="33893" y="299604"/>
                      <a:pt x="33893" y="300318"/>
                    </a:cubicBezTo>
                    <a:cubicBezTo>
                      <a:pt x="33893" y="302461"/>
                      <a:pt x="34607" y="303889"/>
                      <a:pt x="34607" y="305318"/>
                    </a:cubicBezTo>
                    <a:cubicBezTo>
                      <a:pt x="34607" y="306032"/>
                      <a:pt x="34607" y="307461"/>
                      <a:pt x="35321" y="308889"/>
                    </a:cubicBezTo>
                    <a:cubicBezTo>
                      <a:pt x="35321" y="311032"/>
                      <a:pt x="36035" y="313175"/>
                      <a:pt x="36035" y="315318"/>
                    </a:cubicBezTo>
                    <a:cubicBezTo>
                      <a:pt x="36035" y="315318"/>
                      <a:pt x="36035" y="316032"/>
                      <a:pt x="36035" y="316746"/>
                    </a:cubicBezTo>
                    <a:cubicBezTo>
                      <a:pt x="49605" y="387460"/>
                      <a:pt x="97455" y="448887"/>
                      <a:pt x="163875" y="478887"/>
                    </a:cubicBezTo>
                    <a:cubicBezTo>
                      <a:pt x="160304" y="490315"/>
                      <a:pt x="157447" y="502458"/>
                      <a:pt x="154590" y="514601"/>
                    </a:cubicBezTo>
                    <a:cubicBezTo>
                      <a:pt x="146734" y="549600"/>
                      <a:pt x="142449" y="585314"/>
                      <a:pt x="142449" y="621028"/>
                    </a:cubicBezTo>
                    <a:cubicBezTo>
                      <a:pt x="142449" y="624599"/>
                      <a:pt x="142449" y="627456"/>
                      <a:pt x="142449" y="630313"/>
                    </a:cubicBezTo>
                    <a:cubicBezTo>
                      <a:pt x="143163" y="654599"/>
                      <a:pt x="145306" y="678170"/>
                      <a:pt x="149591" y="701741"/>
                    </a:cubicBezTo>
                    <a:cubicBezTo>
                      <a:pt x="149591" y="705312"/>
                      <a:pt x="150305" y="708884"/>
                      <a:pt x="151019" y="711741"/>
                    </a:cubicBezTo>
                    <a:cubicBezTo>
                      <a:pt x="153162" y="721026"/>
                      <a:pt x="154590" y="729598"/>
                      <a:pt x="156733" y="738169"/>
                    </a:cubicBezTo>
                    <a:cubicBezTo>
                      <a:pt x="158875" y="747455"/>
                      <a:pt x="161732" y="756026"/>
                      <a:pt x="164589" y="764597"/>
                    </a:cubicBezTo>
                    <a:cubicBezTo>
                      <a:pt x="165303" y="767454"/>
                      <a:pt x="166017" y="770312"/>
                      <a:pt x="166731" y="773169"/>
                    </a:cubicBezTo>
                    <a:cubicBezTo>
                      <a:pt x="168874" y="778883"/>
                      <a:pt x="171016" y="784597"/>
                      <a:pt x="173159" y="790311"/>
                    </a:cubicBezTo>
                    <a:cubicBezTo>
                      <a:pt x="175302" y="796025"/>
                      <a:pt x="177444" y="801025"/>
                      <a:pt x="179587" y="806740"/>
                    </a:cubicBezTo>
                    <a:cubicBezTo>
                      <a:pt x="182443" y="812454"/>
                      <a:pt x="184586" y="818168"/>
                      <a:pt x="187443" y="823168"/>
                    </a:cubicBezTo>
                    <a:cubicBezTo>
                      <a:pt x="191014" y="831025"/>
                      <a:pt x="195299" y="838882"/>
                      <a:pt x="199584" y="846739"/>
                    </a:cubicBezTo>
                    <a:cubicBezTo>
                      <a:pt x="201012" y="849596"/>
                      <a:pt x="202441" y="852453"/>
                      <a:pt x="203869" y="855310"/>
                    </a:cubicBezTo>
                    <a:cubicBezTo>
                      <a:pt x="205297" y="858167"/>
                      <a:pt x="207440" y="861739"/>
                      <a:pt x="209582" y="864596"/>
                    </a:cubicBezTo>
                    <a:cubicBezTo>
                      <a:pt x="212439" y="869596"/>
                      <a:pt x="215296" y="874596"/>
                      <a:pt x="218153" y="879596"/>
                    </a:cubicBezTo>
                    <a:cubicBezTo>
                      <a:pt x="221009" y="883881"/>
                      <a:pt x="224580" y="888881"/>
                      <a:pt x="228151" y="893881"/>
                    </a:cubicBezTo>
                    <a:cubicBezTo>
                      <a:pt x="230294" y="897453"/>
                      <a:pt x="233865" y="901738"/>
                      <a:pt x="236721" y="905310"/>
                    </a:cubicBezTo>
                    <a:cubicBezTo>
                      <a:pt x="265289" y="944595"/>
                      <a:pt x="298856" y="978166"/>
                      <a:pt x="336707" y="1006737"/>
                    </a:cubicBezTo>
                    <a:cubicBezTo>
                      <a:pt x="336707" y="1006737"/>
                      <a:pt x="336707" y="1006737"/>
                      <a:pt x="78886" y="1006737"/>
                    </a:cubicBezTo>
                    <a:cubicBezTo>
                      <a:pt x="76030" y="1006737"/>
                      <a:pt x="72459" y="1006737"/>
                      <a:pt x="69602" y="1007451"/>
                    </a:cubicBezTo>
                    <a:cubicBezTo>
                      <a:pt x="66745" y="1008165"/>
                      <a:pt x="64603" y="1008880"/>
                      <a:pt x="61746" y="1009594"/>
                    </a:cubicBezTo>
                    <a:cubicBezTo>
                      <a:pt x="44606" y="1016737"/>
                      <a:pt x="31750" y="1033879"/>
                      <a:pt x="31750" y="1053879"/>
                    </a:cubicBezTo>
                    <a:cubicBezTo>
                      <a:pt x="31750" y="1073879"/>
                      <a:pt x="44606" y="1090307"/>
                      <a:pt x="61746" y="1097450"/>
                    </a:cubicBezTo>
                    <a:cubicBezTo>
                      <a:pt x="64603" y="1098878"/>
                      <a:pt x="66745" y="1099593"/>
                      <a:pt x="69602" y="1099593"/>
                    </a:cubicBezTo>
                    <a:cubicBezTo>
                      <a:pt x="72459" y="1100307"/>
                      <a:pt x="76030" y="1101021"/>
                      <a:pt x="78886" y="1101021"/>
                    </a:cubicBezTo>
                    <a:cubicBezTo>
                      <a:pt x="78886" y="1101021"/>
                      <a:pt x="78886" y="1101021"/>
                      <a:pt x="1075890" y="1101021"/>
                    </a:cubicBezTo>
                    <a:cubicBezTo>
                      <a:pt x="1063748" y="1119592"/>
                      <a:pt x="1066605" y="1145306"/>
                      <a:pt x="1083746" y="1161020"/>
                    </a:cubicBezTo>
                    <a:cubicBezTo>
                      <a:pt x="1091602" y="1168163"/>
                      <a:pt x="1100886" y="1171735"/>
                      <a:pt x="1110885" y="1173163"/>
                    </a:cubicBezTo>
                    <a:cubicBezTo>
                      <a:pt x="1112313" y="1173163"/>
                      <a:pt x="1113741" y="1173163"/>
                      <a:pt x="1115170" y="1173163"/>
                    </a:cubicBezTo>
                    <a:cubicBezTo>
                      <a:pt x="1118026" y="1173163"/>
                      <a:pt x="1120169" y="1173163"/>
                      <a:pt x="1122312" y="1172449"/>
                    </a:cubicBezTo>
                    <a:cubicBezTo>
                      <a:pt x="1124454" y="1172449"/>
                      <a:pt x="1126597" y="1171735"/>
                      <a:pt x="1128739" y="1171020"/>
                    </a:cubicBezTo>
                    <a:cubicBezTo>
                      <a:pt x="1136595" y="1168878"/>
                      <a:pt x="1144451" y="1164592"/>
                      <a:pt x="1150165" y="1158163"/>
                    </a:cubicBezTo>
                    <a:cubicBezTo>
                      <a:pt x="1150165" y="1158163"/>
                      <a:pt x="1150165" y="1158163"/>
                      <a:pt x="1216584" y="1085307"/>
                    </a:cubicBezTo>
                    <a:cubicBezTo>
                      <a:pt x="1216584" y="1085307"/>
                      <a:pt x="1216584" y="1085307"/>
                      <a:pt x="1218012" y="1083879"/>
                    </a:cubicBezTo>
                    <a:cubicBezTo>
                      <a:pt x="1218012" y="1083879"/>
                      <a:pt x="1218012" y="1083879"/>
                      <a:pt x="1218012" y="1083164"/>
                    </a:cubicBezTo>
                    <a:cubicBezTo>
                      <a:pt x="1218012" y="1083164"/>
                      <a:pt x="1218012" y="1083164"/>
                      <a:pt x="1218727" y="1083164"/>
                    </a:cubicBezTo>
                    <a:cubicBezTo>
                      <a:pt x="1218727" y="1082450"/>
                      <a:pt x="1218727" y="1082450"/>
                      <a:pt x="1218727" y="1082450"/>
                    </a:cubicBezTo>
                    <a:cubicBezTo>
                      <a:pt x="1218727" y="1082450"/>
                      <a:pt x="1218727" y="1081736"/>
                      <a:pt x="1219441" y="1081736"/>
                    </a:cubicBezTo>
                    <a:cubicBezTo>
                      <a:pt x="1219441" y="1081736"/>
                      <a:pt x="1219441" y="1081736"/>
                      <a:pt x="1219441" y="1081022"/>
                    </a:cubicBezTo>
                    <a:cubicBezTo>
                      <a:pt x="1219441" y="1081022"/>
                      <a:pt x="1219441" y="1081022"/>
                      <a:pt x="1220155" y="1081022"/>
                    </a:cubicBezTo>
                    <a:cubicBezTo>
                      <a:pt x="1220155" y="1080307"/>
                      <a:pt x="1220869" y="1078879"/>
                      <a:pt x="1221583" y="1078164"/>
                    </a:cubicBezTo>
                    <a:cubicBezTo>
                      <a:pt x="1221583" y="1077450"/>
                      <a:pt x="1222298" y="1077450"/>
                      <a:pt x="1222298" y="1077450"/>
                    </a:cubicBezTo>
                    <a:cubicBezTo>
                      <a:pt x="1223012" y="1076022"/>
                      <a:pt x="1223012" y="1075307"/>
                      <a:pt x="1223726" y="1073879"/>
                    </a:cubicBezTo>
                    <a:cubicBezTo>
                      <a:pt x="1223726" y="1073879"/>
                      <a:pt x="1223726" y="1073879"/>
                      <a:pt x="1224440" y="1073879"/>
                    </a:cubicBezTo>
                    <a:cubicBezTo>
                      <a:pt x="1224440" y="1073879"/>
                      <a:pt x="1224440" y="1073879"/>
                      <a:pt x="1224440" y="1073165"/>
                    </a:cubicBezTo>
                    <a:cubicBezTo>
                      <a:pt x="1224440" y="1072450"/>
                      <a:pt x="1225154" y="1071736"/>
                      <a:pt x="1225154" y="1071022"/>
                    </a:cubicBezTo>
                    <a:cubicBezTo>
                      <a:pt x="1225154" y="1071022"/>
                      <a:pt x="1225154" y="1070307"/>
                      <a:pt x="1225868" y="1070307"/>
                    </a:cubicBezTo>
                    <a:cubicBezTo>
                      <a:pt x="1225868" y="1070307"/>
                      <a:pt x="1225868" y="1070307"/>
                      <a:pt x="1225868" y="1068879"/>
                    </a:cubicBezTo>
                    <a:cubicBezTo>
                      <a:pt x="1226583" y="1067450"/>
                      <a:pt x="1226583" y="1066736"/>
                      <a:pt x="1227297" y="1065307"/>
                    </a:cubicBezTo>
                    <a:cubicBezTo>
                      <a:pt x="1227297" y="1065307"/>
                      <a:pt x="1227297" y="1065307"/>
                      <a:pt x="1227297" y="1064593"/>
                    </a:cubicBezTo>
                    <a:cubicBezTo>
                      <a:pt x="1227297" y="1063165"/>
                      <a:pt x="1228011" y="1062450"/>
                      <a:pt x="1228011" y="1061022"/>
                    </a:cubicBezTo>
                    <a:cubicBezTo>
                      <a:pt x="1228011" y="1060308"/>
                      <a:pt x="1228011" y="1060308"/>
                      <a:pt x="1228011" y="1059593"/>
                    </a:cubicBezTo>
                    <a:cubicBezTo>
                      <a:pt x="1228011" y="1059593"/>
                      <a:pt x="1228011" y="1059593"/>
                      <a:pt x="1228011" y="1058879"/>
                    </a:cubicBezTo>
                    <a:cubicBezTo>
                      <a:pt x="1228011" y="1058165"/>
                      <a:pt x="1228725" y="1057450"/>
                      <a:pt x="1228725" y="1056736"/>
                    </a:cubicBezTo>
                    <a:cubicBezTo>
                      <a:pt x="1228725" y="1056022"/>
                      <a:pt x="1228725" y="1056022"/>
                      <a:pt x="1228725" y="1056022"/>
                    </a:cubicBezTo>
                    <a:cubicBezTo>
                      <a:pt x="1228725" y="1055308"/>
                      <a:pt x="1228725" y="1054593"/>
                      <a:pt x="1228725" y="1053879"/>
                    </a:cubicBezTo>
                    <a:cubicBezTo>
                      <a:pt x="1228725" y="1053165"/>
                      <a:pt x="1228725" y="1052451"/>
                      <a:pt x="1228725" y="1051736"/>
                    </a:cubicBezTo>
                    <a:cubicBezTo>
                      <a:pt x="1228725" y="1051022"/>
                      <a:pt x="1228725" y="1051022"/>
                      <a:pt x="1228725" y="1051022"/>
                    </a:cubicBezTo>
                    <a:cubicBezTo>
                      <a:pt x="1228011" y="1049593"/>
                      <a:pt x="1228011" y="1048879"/>
                      <a:pt x="1228011" y="1047451"/>
                    </a:cubicBezTo>
                    <a:cubicBezTo>
                      <a:pt x="1228011" y="1046736"/>
                      <a:pt x="1228011" y="1046736"/>
                      <a:pt x="1228011" y="1046022"/>
                    </a:cubicBezTo>
                    <a:cubicBezTo>
                      <a:pt x="1228011" y="1046022"/>
                      <a:pt x="1228011" y="1045308"/>
                      <a:pt x="1227297" y="1044593"/>
                    </a:cubicBezTo>
                    <a:cubicBezTo>
                      <a:pt x="1227297" y="1043879"/>
                      <a:pt x="1227297" y="1043165"/>
                      <a:pt x="1227297" y="1043165"/>
                    </a:cubicBezTo>
                    <a:cubicBezTo>
                      <a:pt x="1227297" y="1043165"/>
                      <a:pt x="1227297" y="1043165"/>
                      <a:pt x="1227297" y="1041736"/>
                    </a:cubicBezTo>
                    <a:cubicBezTo>
                      <a:pt x="1226583" y="1040308"/>
                      <a:pt x="1226583" y="1039594"/>
                      <a:pt x="1225868" y="1038165"/>
                    </a:cubicBezTo>
                    <a:cubicBezTo>
                      <a:pt x="1225868" y="1038165"/>
                      <a:pt x="1225868" y="1038165"/>
                      <a:pt x="1225868" y="1037451"/>
                    </a:cubicBezTo>
                    <a:cubicBezTo>
                      <a:pt x="1225154" y="1036022"/>
                      <a:pt x="1225154" y="1035308"/>
                      <a:pt x="1224440" y="1034594"/>
                    </a:cubicBezTo>
                    <a:cubicBezTo>
                      <a:pt x="1224440" y="1033879"/>
                      <a:pt x="1223726" y="1033879"/>
                      <a:pt x="1223726" y="1033165"/>
                    </a:cubicBezTo>
                    <a:cubicBezTo>
                      <a:pt x="1223012" y="1032451"/>
                      <a:pt x="1223012" y="1031022"/>
                      <a:pt x="1222298" y="1030308"/>
                    </a:cubicBezTo>
                    <a:cubicBezTo>
                      <a:pt x="1222298" y="1029594"/>
                      <a:pt x="1221583" y="1029594"/>
                      <a:pt x="1221583" y="1028879"/>
                    </a:cubicBezTo>
                    <a:cubicBezTo>
                      <a:pt x="1220869" y="1028165"/>
                      <a:pt x="1220155" y="1027451"/>
                      <a:pt x="1219441" y="1026022"/>
                    </a:cubicBezTo>
                    <a:cubicBezTo>
                      <a:pt x="1219441" y="1026022"/>
                      <a:pt x="1219441" y="1026022"/>
                      <a:pt x="1218727" y="1025308"/>
                    </a:cubicBezTo>
                    <a:cubicBezTo>
                      <a:pt x="1218727" y="1025308"/>
                      <a:pt x="1218727" y="1025308"/>
                      <a:pt x="1218727" y="1024594"/>
                    </a:cubicBezTo>
                    <a:cubicBezTo>
                      <a:pt x="1218727" y="1024594"/>
                      <a:pt x="1218727" y="1024594"/>
                      <a:pt x="1218012" y="1023879"/>
                    </a:cubicBezTo>
                    <a:cubicBezTo>
                      <a:pt x="1218012" y="1023879"/>
                      <a:pt x="1218012" y="1023879"/>
                      <a:pt x="1216584" y="1022451"/>
                    </a:cubicBezTo>
                    <a:cubicBezTo>
                      <a:pt x="1216584" y="1022451"/>
                      <a:pt x="1216584" y="1022451"/>
                      <a:pt x="1216584" y="1021737"/>
                    </a:cubicBezTo>
                    <a:cubicBezTo>
                      <a:pt x="1216584" y="1021737"/>
                      <a:pt x="1216584" y="1021737"/>
                      <a:pt x="1150165" y="949595"/>
                    </a:cubicBezTo>
                    <a:cubicBezTo>
                      <a:pt x="1148022" y="946738"/>
                      <a:pt x="1145880" y="944595"/>
                      <a:pt x="1143023" y="943166"/>
                    </a:cubicBezTo>
                    <a:cubicBezTo>
                      <a:pt x="1140880" y="941738"/>
                      <a:pt x="1139452" y="940309"/>
                      <a:pt x="1137309" y="939595"/>
                    </a:cubicBezTo>
                    <a:cubicBezTo>
                      <a:pt x="1136595" y="938881"/>
                      <a:pt x="1135167" y="938881"/>
                      <a:pt x="1134453" y="938166"/>
                    </a:cubicBezTo>
                    <a:cubicBezTo>
                      <a:pt x="1133739" y="937452"/>
                      <a:pt x="1132310" y="937452"/>
                      <a:pt x="1131596" y="936738"/>
                    </a:cubicBezTo>
                    <a:cubicBezTo>
                      <a:pt x="1126597" y="935309"/>
                      <a:pt x="1120883" y="933881"/>
                      <a:pt x="1115170" y="933881"/>
                    </a:cubicBezTo>
                    <a:cubicBezTo>
                      <a:pt x="1105171" y="933881"/>
                      <a:pt x="1095172" y="937452"/>
                      <a:pt x="1087316" y="943881"/>
                    </a:cubicBezTo>
                    <a:cubicBezTo>
                      <a:pt x="1085888" y="944595"/>
                      <a:pt x="1084460" y="945309"/>
                      <a:pt x="1083746" y="946023"/>
                    </a:cubicBezTo>
                    <a:cubicBezTo>
                      <a:pt x="1082317" y="947452"/>
                      <a:pt x="1081603" y="948166"/>
                      <a:pt x="1080175" y="949595"/>
                    </a:cubicBezTo>
                    <a:cubicBezTo>
                      <a:pt x="1080175" y="950309"/>
                      <a:pt x="1079460" y="950309"/>
                      <a:pt x="1079460" y="951023"/>
                    </a:cubicBezTo>
                    <a:cubicBezTo>
                      <a:pt x="1078746" y="951738"/>
                      <a:pt x="1078032" y="952452"/>
                      <a:pt x="1078032" y="953166"/>
                    </a:cubicBezTo>
                    <a:cubicBezTo>
                      <a:pt x="1077318" y="953880"/>
                      <a:pt x="1076604" y="953880"/>
                      <a:pt x="1076604" y="954595"/>
                    </a:cubicBezTo>
                    <a:cubicBezTo>
                      <a:pt x="1075890" y="955309"/>
                      <a:pt x="1075890" y="956023"/>
                      <a:pt x="1075175" y="956738"/>
                    </a:cubicBezTo>
                    <a:cubicBezTo>
                      <a:pt x="1075175" y="957452"/>
                      <a:pt x="1074461" y="958166"/>
                      <a:pt x="1073747" y="958880"/>
                    </a:cubicBezTo>
                    <a:cubicBezTo>
                      <a:pt x="1073747" y="959595"/>
                      <a:pt x="1073747" y="959595"/>
                      <a:pt x="1073033" y="960309"/>
                    </a:cubicBezTo>
                    <a:cubicBezTo>
                      <a:pt x="1073033" y="961023"/>
                      <a:pt x="1072319" y="961737"/>
                      <a:pt x="1072319" y="962452"/>
                    </a:cubicBezTo>
                    <a:cubicBezTo>
                      <a:pt x="1071604" y="963166"/>
                      <a:pt x="1071604" y="963880"/>
                      <a:pt x="1071604" y="963880"/>
                    </a:cubicBezTo>
                    <a:cubicBezTo>
                      <a:pt x="1070890" y="964595"/>
                      <a:pt x="1070890" y="966023"/>
                      <a:pt x="1070890" y="966737"/>
                    </a:cubicBezTo>
                    <a:cubicBezTo>
                      <a:pt x="1070176" y="967452"/>
                      <a:pt x="1070176" y="967452"/>
                      <a:pt x="1070176" y="968166"/>
                    </a:cubicBezTo>
                    <a:cubicBezTo>
                      <a:pt x="1070176" y="968880"/>
                      <a:pt x="1069462" y="969595"/>
                      <a:pt x="1069462" y="971023"/>
                    </a:cubicBezTo>
                    <a:cubicBezTo>
                      <a:pt x="1069462" y="971023"/>
                      <a:pt x="1069462" y="971023"/>
                      <a:pt x="1069462" y="971737"/>
                    </a:cubicBezTo>
                    <a:cubicBezTo>
                      <a:pt x="1068748" y="973166"/>
                      <a:pt x="1068748" y="973880"/>
                      <a:pt x="1068748" y="975309"/>
                    </a:cubicBezTo>
                    <a:cubicBezTo>
                      <a:pt x="1068748" y="975309"/>
                      <a:pt x="1068748" y="975309"/>
                      <a:pt x="1068748" y="976023"/>
                    </a:cubicBezTo>
                    <a:cubicBezTo>
                      <a:pt x="1068748" y="976737"/>
                      <a:pt x="1068748" y="978166"/>
                      <a:pt x="1068033" y="978880"/>
                    </a:cubicBezTo>
                    <a:cubicBezTo>
                      <a:pt x="1068033" y="979594"/>
                      <a:pt x="1068033" y="981023"/>
                      <a:pt x="1068033" y="981737"/>
                    </a:cubicBezTo>
                    <a:cubicBezTo>
                      <a:pt x="1068033" y="982451"/>
                      <a:pt x="1068033" y="983166"/>
                      <a:pt x="1068748" y="983880"/>
                    </a:cubicBezTo>
                    <a:cubicBezTo>
                      <a:pt x="1068748" y="985309"/>
                      <a:pt x="1068748" y="986023"/>
                      <a:pt x="1068748" y="987451"/>
                    </a:cubicBezTo>
                    <a:cubicBezTo>
                      <a:pt x="1068748" y="988880"/>
                      <a:pt x="1069462" y="990309"/>
                      <a:pt x="1069462" y="991023"/>
                    </a:cubicBezTo>
                    <a:cubicBezTo>
                      <a:pt x="1069462" y="991023"/>
                      <a:pt x="1069462" y="991023"/>
                      <a:pt x="1069462" y="991737"/>
                    </a:cubicBezTo>
                    <a:cubicBezTo>
                      <a:pt x="1069462" y="992451"/>
                      <a:pt x="1070176" y="993880"/>
                      <a:pt x="1070176" y="995308"/>
                    </a:cubicBezTo>
                    <a:cubicBezTo>
                      <a:pt x="1070890" y="996737"/>
                      <a:pt x="1071604" y="997451"/>
                      <a:pt x="1071604" y="998880"/>
                    </a:cubicBezTo>
                    <a:cubicBezTo>
                      <a:pt x="1071604" y="998880"/>
                      <a:pt x="1071604" y="998880"/>
                      <a:pt x="1071604" y="999594"/>
                    </a:cubicBezTo>
                    <a:cubicBezTo>
                      <a:pt x="1072319" y="1000308"/>
                      <a:pt x="1073033" y="1001737"/>
                      <a:pt x="1073747" y="1002451"/>
                    </a:cubicBezTo>
                    <a:cubicBezTo>
                      <a:pt x="1073747" y="1003165"/>
                      <a:pt x="1073747" y="1003165"/>
                      <a:pt x="1073747" y="1003165"/>
                    </a:cubicBezTo>
                    <a:cubicBezTo>
                      <a:pt x="1074461" y="1003880"/>
                      <a:pt x="1075175" y="1005308"/>
                      <a:pt x="1075890" y="1006737"/>
                    </a:cubicBezTo>
                    <a:cubicBezTo>
                      <a:pt x="1075890" y="1006737"/>
                      <a:pt x="1075890" y="1006737"/>
                      <a:pt x="908056" y="1006737"/>
                    </a:cubicBezTo>
                    <a:cubicBezTo>
                      <a:pt x="948764" y="976023"/>
                      <a:pt x="985188" y="939595"/>
                      <a:pt x="1014470" y="897453"/>
                    </a:cubicBezTo>
                    <a:cubicBezTo>
                      <a:pt x="1015898" y="896024"/>
                      <a:pt x="1016612" y="894596"/>
                      <a:pt x="1017326" y="893881"/>
                    </a:cubicBezTo>
                    <a:cubicBezTo>
                      <a:pt x="1019469" y="891024"/>
                      <a:pt x="1020897" y="888881"/>
                      <a:pt x="1022326" y="886024"/>
                    </a:cubicBezTo>
                    <a:cubicBezTo>
                      <a:pt x="1075175" y="808168"/>
                      <a:pt x="1102314" y="716741"/>
                      <a:pt x="1102314" y="621028"/>
                    </a:cubicBezTo>
                    <a:cubicBezTo>
                      <a:pt x="1102314" y="617456"/>
                      <a:pt x="1102314" y="613171"/>
                      <a:pt x="1102314" y="608885"/>
                    </a:cubicBezTo>
                    <a:cubicBezTo>
                      <a:pt x="1102314" y="604599"/>
                      <a:pt x="1102314" y="600314"/>
                      <a:pt x="1102314" y="596742"/>
                    </a:cubicBezTo>
                    <a:cubicBezTo>
                      <a:pt x="1101600" y="596028"/>
                      <a:pt x="1101600" y="596028"/>
                      <a:pt x="1101600" y="596028"/>
                    </a:cubicBezTo>
                    <a:cubicBezTo>
                      <a:pt x="1101600" y="591743"/>
                      <a:pt x="1101600" y="588171"/>
                      <a:pt x="1100886" y="584600"/>
                    </a:cubicBezTo>
                    <a:cubicBezTo>
                      <a:pt x="1100886" y="580314"/>
                      <a:pt x="1100886" y="576743"/>
                      <a:pt x="1100172" y="573171"/>
                    </a:cubicBezTo>
                    <a:cubicBezTo>
                      <a:pt x="1100172" y="572457"/>
                      <a:pt x="1100172" y="572457"/>
                      <a:pt x="1100172" y="571743"/>
                    </a:cubicBezTo>
                    <a:cubicBezTo>
                      <a:pt x="1099458" y="568171"/>
                      <a:pt x="1099458" y="564600"/>
                      <a:pt x="1098743" y="561029"/>
                    </a:cubicBezTo>
                    <a:cubicBezTo>
                      <a:pt x="1098029" y="556743"/>
                      <a:pt x="1097315" y="551743"/>
                      <a:pt x="1096601" y="547457"/>
                    </a:cubicBezTo>
                    <a:cubicBezTo>
                      <a:pt x="1096601" y="545315"/>
                      <a:pt x="1096601" y="543886"/>
                      <a:pt x="1095887" y="541743"/>
                    </a:cubicBezTo>
                    <a:cubicBezTo>
                      <a:pt x="1095887" y="538886"/>
                      <a:pt x="1095172" y="536743"/>
                      <a:pt x="1094458" y="533886"/>
                    </a:cubicBezTo>
                    <a:cubicBezTo>
                      <a:pt x="1093744" y="529600"/>
                      <a:pt x="1093030" y="525315"/>
                      <a:pt x="1092316" y="521029"/>
                    </a:cubicBezTo>
                    <a:cubicBezTo>
                      <a:pt x="1091602" y="519601"/>
                      <a:pt x="1091602" y="518886"/>
                      <a:pt x="1091602" y="517458"/>
                    </a:cubicBezTo>
                    <a:cubicBezTo>
                      <a:pt x="1090887" y="513886"/>
                      <a:pt x="1089459" y="511029"/>
                      <a:pt x="1088745" y="507458"/>
                    </a:cubicBezTo>
                    <a:cubicBezTo>
                      <a:pt x="1083031" y="482458"/>
                      <a:pt x="1075175" y="458173"/>
                      <a:pt x="1065177" y="434602"/>
                    </a:cubicBezTo>
                    <a:cubicBezTo>
                      <a:pt x="1040894" y="377460"/>
                      <a:pt x="1005899" y="326746"/>
                      <a:pt x="962334" y="282461"/>
                    </a:cubicBezTo>
                    <a:cubicBezTo>
                      <a:pt x="918054" y="238176"/>
                      <a:pt x="866633" y="203891"/>
                      <a:pt x="809498" y="179605"/>
                    </a:cubicBezTo>
                    <a:cubicBezTo>
                      <a:pt x="753792" y="156034"/>
                      <a:pt x="695229" y="143891"/>
                      <a:pt x="634523" y="141749"/>
                    </a:cubicBezTo>
                    <a:cubicBezTo>
                      <a:pt x="631666" y="141749"/>
                      <a:pt x="629524" y="141749"/>
                      <a:pt x="626667" y="141749"/>
                    </a:cubicBezTo>
                    <a:cubicBezTo>
                      <a:pt x="625238" y="141749"/>
                      <a:pt x="623810" y="141749"/>
                      <a:pt x="622382" y="141749"/>
                    </a:cubicBezTo>
                    <a:cubicBezTo>
                      <a:pt x="563104" y="141749"/>
                      <a:pt x="505255" y="152463"/>
                      <a:pt x="450977" y="173891"/>
                    </a:cubicBezTo>
                    <a:cubicBezTo>
                      <a:pt x="450977" y="173891"/>
                      <a:pt x="450977" y="173891"/>
                      <a:pt x="443835" y="75321"/>
                    </a:cubicBezTo>
                    <a:cubicBezTo>
                      <a:pt x="441693" y="51036"/>
                      <a:pt x="420981" y="31750"/>
                      <a:pt x="396699" y="31750"/>
                    </a:cubicBezTo>
                    <a:cubicBezTo>
                      <a:pt x="395985" y="31750"/>
                      <a:pt x="395985" y="31750"/>
                      <a:pt x="395271" y="31750"/>
                    </a:cubicBezTo>
                    <a:cubicBezTo>
                      <a:pt x="394556" y="31750"/>
                      <a:pt x="393842" y="31750"/>
                      <a:pt x="393128" y="31750"/>
                    </a:cubicBezTo>
                    <a:close/>
                    <a:moveTo>
                      <a:pt x="390862" y="0"/>
                    </a:moveTo>
                    <a:cubicBezTo>
                      <a:pt x="393005" y="0"/>
                      <a:pt x="394435" y="0"/>
                      <a:pt x="396578" y="0"/>
                    </a:cubicBezTo>
                    <a:cubicBezTo>
                      <a:pt x="437308" y="0"/>
                      <a:pt x="471607" y="32160"/>
                      <a:pt x="475179" y="72895"/>
                    </a:cubicBezTo>
                    <a:cubicBezTo>
                      <a:pt x="475179" y="72895"/>
                      <a:pt x="475179" y="72895"/>
                      <a:pt x="479467" y="130783"/>
                    </a:cubicBezTo>
                    <a:cubicBezTo>
                      <a:pt x="525198" y="117204"/>
                      <a:pt x="573788" y="110057"/>
                      <a:pt x="622378" y="110057"/>
                    </a:cubicBezTo>
                    <a:cubicBezTo>
                      <a:pt x="904627" y="110057"/>
                      <a:pt x="1133999" y="340177"/>
                      <a:pt x="1133999" y="621038"/>
                    </a:cubicBezTo>
                    <a:cubicBezTo>
                      <a:pt x="1133999" y="726092"/>
                      <a:pt x="1102559" y="826859"/>
                      <a:pt x="1043251" y="911903"/>
                    </a:cubicBezTo>
                    <a:cubicBezTo>
                      <a:pt x="1027530" y="934058"/>
                      <a:pt x="1010381" y="955498"/>
                      <a:pt x="991803" y="975508"/>
                    </a:cubicBezTo>
                    <a:cubicBezTo>
                      <a:pt x="991803" y="975508"/>
                      <a:pt x="991803" y="975508"/>
                      <a:pt x="1037534" y="975508"/>
                    </a:cubicBezTo>
                    <a:cubicBezTo>
                      <a:pt x="1038963" y="956212"/>
                      <a:pt x="1047538" y="936916"/>
                      <a:pt x="1062543" y="923338"/>
                    </a:cubicBezTo>
                    <a:cubicBezTo>
                      <a:pt x="1077549" y="909759"/>
                      <a:pt x="1096128" y="902613"/>
                      <a:pt x="1115421" y="902613"/>
                    </a:cubicBezTo>
                    <a:cubicBezTo>
                      <a:pt x="1137572" y="902613"/>
                      <a:pt x="1159008" y="911903"/>
                      <a:pt x="1174014" y="928341"/>
                    </a:cubicBezTo>
                    <a:cubicBezTo>
                      <a:pt x="1174014" y="928341"/>
                      <a:pt x="1174014" y="928341"/>
                      <a:pt x="1240468" y="1001236"/>
                    </a:cubicBezTo>
                    <a:cubicBezTo>
                      <a:pt x="1240468" y="1001236"/>
                      <a:pt x="1240468" y="1001236"/>
                      <a:pt x="1240468" y="1001950"/>
                    </a:cubicBezTo>
                    <a:cubicBezTo>
                      <a:pt x="1240468" y="1001950"/>
                      <a:pt x="1240468" y="1001950"/>
                      <a:pt x="1241897" y="1003380"/>
                    </a:cubicBezTo>
                    <a:cubicBezTo>
                      <a:pt x="1241897" y="1003380"/>
                      <a:pt x="1241897" y="1003380"/>
                      <a:pt x="1243326" y="1004809"/>
                    </a:cubicBezTo>
                    <a:cubicBezTo>
                      <a:pt x="1243326" y="1004809"/>
                      <a:pt x="1243326" y="1004809"/>
                      <a:pt x="1244040" y="1006238"/>
                    </a:cubicBezTo>
                    <a:cubicBezTo>
                      <a:pt x="1244040" y="1006238"/>
                      <a:pt x="1244040" y="1006238"/>
                      <a:pt x="1244755" y="1006953"/>
                    </a:cubicBezTo>
                    <a:cubicBezTo>
                      <a:pt x="1244755" y="1006953"/>
                      <a:pt x="1245470" y="1007668"/>
                      <a:pt x="1245470" y="1008382"/>
                    </a:cubicBezTo>
                    <a:cubicBezTo>
                      <a:pt x="1246899" y="1009812"/>
                      <a:pt x="1247613" y="1011241"/>
                      <a:pt x="1248328" y="1012670"/>
                    </a:cubicBezTo>
                    <a:cubicBezTo>
                      <a:pt x="1249042" y="1013385"/>
                      <a:pt x="1249757" y="1014100"/>
                      <a:pt x="1249757" y="1014814"/>
                    </a:cubicBezTo>
                    <a:cubicBezTo>
                      <a:pt x="1250471" y="1016244"/>
                      <a:pt x="1251901" y="1017673"/>
                      <a:pt x="1252615" y="1019817"/>
                    </a:cubicBezTo>
                    <a:cubicBezTo>
                      <a:pt x="1252615" y="1020531"/>
                      <a:pt x="1253330" y="1021246"/>
                      <a:pt x="1253330" y="1021961"/>
                    </a:cubicBezTo>
                    <a:cubicBezTo>
                      <a:pt x="1254044" y="1023390"/>
                      <a:pt x="1254759" y="1024819"/>
                      <a:pt x="1255473" y="1026963"/>
                    </a:cubicBezTo>
                    <a:cubicBezTo>
                      <a:pt x="1255473" y="1026963"/>
                      <a:pt x="1256188" y="1027678"/>
                      <a:pt x="1256188" y="1028393"/>
                    </a:cubicBezTo>
                    <a:cubicBezTo>
                      <a:pt x="1256902" y="1030537"/>
                      <a:pt x="1257617" y="1032681"/>
                      <a:pt x="1257617" y="1034110"/>
                    </a:cubicBezTo>
                    <a:cubicBezTo>
                      <a:pt x="1257617" y="1034110"/>
                      <a:pt x="1257617" y="1034110"/>
                      <a:pt x="1257617" y="1034825"/>
                    </a:cubicBezTo>
                    <a:cubicBezTo>
                      <a:pt x="1257617" y="1034825"/>
                      <a:pt x="1257617" y="1034825"/>
                      <a:pt x="1258332" y="1035539"/>
                    </a:cubicBezTo>
                    <a:cubicBezTo>
                      <a:pt x="1258332" y="1035539"/>
                      <a:pt x="1258332" y="1035539"/>
                      <a:pt x="1258332" y="1036254"/>
                    </a:cubicBezTo>
                    <a:cubicBezTo>
                      <a:pt x="1258332" y="1037683"/>
                      <a:pt x="1259046" y="1039827"/>
                      <a:pt x="1259046" y="1041257"/>
                    </a:cubicBezTo>
                    <a:cubicBezTo>
                      <a:pt x="1259761" y="1042686"/>
                      <a:pt x="1259761" y="1043401"/>
                      <a:pt x="1259761" y="1044115"/>
                    </a:cubicBezTo>
                    <a:cubicBezTo>
                      <a:pt x="1259761" y="1045544"/>
                      <a:pt x="1259761" y="1047688"/>
                      <a:pt x="1260475" y="1049118"/>
                    </a:cubicBezTo>
                    <a:cubicBezTo>
                      <a:pt x="1260475" y="1049118"/>
                      <a:pt x="1260475" y="1049118"/>
                      <a:pt x="1260475" y="1049832"/>
                    </a:cubicBezTo>
                    <a:cubicBezTo>
                      <a:pt x="1260475" y="1051262"/>
                      <a:pt x="1260475" y="1052691"/>
                      <a:pt x="1260475" y="1054120"/>
                    </a:cubicBezTo>
                    <a:cubicBezTo>
                      <a:pt x="1260475" y="1055550"/>
                      <a:pt x="1260475" y="1056979"/>
                      <a:pt x="1260475" y="1058408"/>
                    </a:cubicBezTo>
                    <a:cubicBezTo>
                      <a:pt x="1259761" y="1060552"/>
                      <a:pt x="1259761" y="1062696"/>
                      <a:pt x="1259761" y="1064126"/>
                    </a:cubicBezTo>
                    <a:cubicBezTo>
                      <a:pt x="1259761" y="1064126"/>
                      <a:pt x="1259761" y="1064126"/>
                      <a:pt x="1259761" y="1064840"/>
                    </a:cubicBezTo>
                    <a:cubicBezTo>
                      <a:pt x="1259761" y="1064840"/>
                      <a:pt x="1259761" y="1064840"/>
                      <a:pt x="1259046" y="1065555"/>
                    </a:cubicBezTo>
                    <a:cubicBezTo>
                      <a:pt x="1259046" y="1065555"/>
                      <a:pt x="1259046" y="1065555"/>
                      <a:pt x="1259046" y="1066270"/>
                    </a:cubicBezTo>
                    <a:cubicBezTo>
                      <a:pt x="1259046" y="1068414"/>
                      <a:pt x="1258332" y="1069843"/>
                      <a:pt x="1258332" y="1071987"/>
                    </a:cubicBezTo>
                    <a:cubicBezTo>
                      <a:pt x="1258332" y="1071987"/>
                      <a:pt x="1258332" y="1071987"/>
                      <a:pt x="1257617" y="1073416"/>
                    </a:cubicBezTo>
                    <a:cubicBezTo>
                      <a:pt x="1257617" y="1075560"/>
                      <a:pt x="1256902" y="1077704"/>
                      <a:pt x="1256188" y="1079133"/>
                    </a:cubicBezTo>
                    <a:cubicBezTo>
                      <a:pt x="1256188" y="1079133"/>
                      <a:pt x="1256188" y="1079133"/>
                      <a:pt x="1256188" y="1079848"/>
                    </a:cubicBezTo>
                    <a:cubicBezTo>
                      <a:pt x="1256188" y="1079848"/>
                      <a:pt x="1256188" y="1079848"/>
                      <a:pt x="1255473" y="1080563"/>
                    </a:cubicBezTo>
                    <a:cubicBezTo>
                      <a:pt x="1255473" y="1080563"/>
                      <a:pt x="1255473" y="1080563"/>
                      <a:pt x="1255473" y="1081277"/>
                    </a:cubicBezTo>
                    <a:cubicBezTo>
                      <a:pt x="1254759" y="1082707"/>
                      <a:pt x="1254044" y="1084851"/>
                      <a:pt x="1253330" y="1086280"/>
                    </a:cubicBezTo>
                    <a:cubicBezTo>
                      <a:pt x="1253330" y="1086280"/>
                      <a:pt x="1253330" y="1086280"/>
                      <a:pt x="1253330" y="1086995"/>
                    </a:cubicBezTo>
                    <a:cubicBezTo>
                      <a:pt x="1253330" y="1086995"/>
                      <a:pt x="1253330" y="1086995"/>
                      <a:pt x="1252615" y="1086995"/>
                    </a:cubicBezTo>
                    <a:cubicBezTo>
                      <a:pt x="1252615" y="1086995"/>
                      <a:pt x="1252615" y="1086995"/>
                      <a:pt x="1252615" y="1087709"/>
                    </a:cubicBezTo>
                    <a:cubicBezTo>
                      <a:pt x="1252615" y="1087709"/>
                      <a:pt x="1252615" y="1087709"/>
                      <a:pt x="1252615" y="1088424"/>
                    </a:cubicBezTo>
                    <a:cubicBezTo>
                      <a:pt x="1251901" y="1089853"/>
                      <a:pt x="1250471" y="1091997"/>
                      <a:pt x="1249757" y="1093427"/>
                    </a:cubicBezTo>
                    <a:cubicBezTo>
                      <a:pt x="1249757" y="1093427"/>
                      <a:pt x="1249757" y="1093427"/>
                      <a:pt x="1249042" y="1094856"/>
                    </a:cubicBezTo>
                    <a:cubicBezTo>
                      <a:pt x="1247613" y="1096285"/>
                      <a:pt x="1246899" y="1097715"/>
                      <a:pt x="1246184" y="1099144"/>
                    </a:cubicBezTo>
                    <a:cubicBezTo>
                      <a:pt x="1246184" y="1099144"/>
                      <a:pt x="1246184" y="1099144"/>
                      <a:pt x="1245470" y="1099144"/>
                    </a:cubicBezTo>
                    <a:cubicBezTo>
                      <a:pt x="1245470" y="1099144"/>
                      <a:pt x="1245470" y="1099144"/>
                      <a:pt x="1245470" y="1099858"/>
                    </a:cubicBezTo>
                    <a:cubicBezTo>
                      <a:pt x="1245470" y="1099858"/>
                      <a:pt x="1245470" y="1099858"/>
                      <a:pt x="1244755" y="1100573"/>
                    </a:cubicBezTo>
                    <a:cubicBezTo>
                      <a:pt x="1244755" y="1100573"/>
                      <a:pt x="1244755" y="1100573"/>
                      <a:pt x="1244040" y="1101288"/>
                    </a:cubicBezTo>
                    <a:cubicBezTo>
                      <a:pt x="1244040" y="1101288"/>
                      <a:pt x="1244040" y="1101288"/>
                      <a:pt x="1243326" y="1102717"/>
                    </a:cubicBezTo>
                    <a:cubicBezTo>
                      <a:pt x="1243326" y="1102717"/>
                      <a:pt x="1243326" y="1102717"/>
                      <a:pt x="1241897" y="1104146"/>
                    </a:cubicBezTo>
                    <a:cubicBezTo>
                      <a:pt x="1241897" y="1104146"/>
                      <a:pt x="1241897" y="1104146"/>
                      <a:pt x="1240468" y="1106290"/>
                    </a:cubicBezTo>
                    <a:cubicBezTo>
                      <a:pt x="1240468" y="1106290"/>
                      <a:pt x="1240468" y="1106290"/>
                      <a:pt x="1239753" y="1106290"/>
                    </a:cubicBezTo>
                    <a:cubicBezTo>
                      <a:pt x="1239753" y="1106290"/>
                      <a:pt x="1239753" y="1106290"/>
                      <a:pt x="1239753" y="1107005"/>
                    </a:cubicBezTo>
                    <a:cubicBezTo>
                      <a:pt x="1239753" y="1107005"/>
                      <a:pt x="1239753" y="1107005"/>
                      <a:pt x="1174014" y="1179186"/>
                    </a:cubicBezTo>
                    <a:cubicBezTo>
                      <a:pt x="1159008" y="1195623"/>
                      <a:pt x="1137572" y="1204913"/>
                      <a:pt x="1115421" y="1204913"/>
                    </a:cubicBezTo>
                    <a:cubicBezTo>
                      <a:pt x="1096128" y="1204913"/>
                      <a:pt x="1077549" y="1197767"/>
                      <a:pt x="1062543" y="1184903"/>
                    </a:cubicBezTo>
                    <a:cubicBezTo>
                      <a:pt x="1047538" y="1170610"/>
                      <a:pt x="1038963" y="1152029"/>
                      <a:pt x="1037534" y="1132733"/>
                    </a:cubicBezTo>
                    <a:cubicBezTo>
                      <a:pt x="1037534" y="1132733"/>
                      <a:pt x="1037534" y="1132733"/>
                      <a:pt x="78601" y="1132733"/>
                    </a:cubicBezTo>
                    <a:cubicBezTo>
                      <a:pt x="35728" y="1132733"/>
                      <a:pt x="0" y="1097000"/>
                      <a:pt x="0" y="1054120"/>
                    </a:cubicBezTo>
                    <a:cubicBezTo>
                      <a:pt x="0" y="1010526"/>
                      <a:pt x="35728" y="975508"/>
                      <a:pt x="78601" y="975508"/>
                    </a:cubicBezTo>
                    <a:cubicBezTo>
                      <a:pt x="78601" y="975508"/>
                      <a:pt x="78601" y="975508"/>
                      <a:pt x="253667" y="975508"/>
                    </a:cubicBezTo>
                    <a:cubicBezTo>
                      <a:pt x="235089" y="955498"/>
                      <a:pt x="217225" y="934058"/>
                      <a:pt x="201505" y="911903"/>
                    </a:cubicBezTo>
                    <a:cubicBezTo>
                      <a:pt x="142197" y="826859"/>
                      <a:pt x="110756" y="726092"/>
                      <a:pt x="110756" y="621038"/>
                    </a:cubicBezTo>
                    <a:cubicBezTo>
                      <a:pt x="110756" y="578158"/>
                      <a:pt x="116473" y="535993"/>
                      <a:pt x="126476" y="494543"/>
                    </a:cubicBezTo>
                    <a:cubicBezTo>
                      <a:pt x="92892" y="475248"/>
                      <a:pt x="64310" y="447376"/>
                      <a:pt x="42159" y="413787"/>
                    </a:cubicBezTo>
                    <a:cubicBezTo>
                      <a:pt x="15006" y="373051"/>
                      <a:pt x="715" y="325169"/>
                      <a:pt x="715" y="275858"/>
                    </a:cubicBezTo>
                    <a:cubicBezTo>
                      <a:pt x="715" y="135785"/>
                      <a:pt x="115044" y="21440"/>
                      <a:pt x="255096" y="21440"/>
                    </a:cubicBezTo>
                    <a:cubicBezTo>
                      <a:pt x="281535" y="21440"/>
                      <a:pt x="307259" y="25013"/>
                      <a:pt x="332268" y="32874"/>
                    </a:cubicBezTo>
                    <a:cubicBezTo>
                      <a:pt x="333697" y="30730"/>
                      <a:pt x="335127" y="29301"/>
                      <a:pt x="337270" y="27157"/>
                    </a:cubicBezTo>
                    <a:cubicBezTo>
                      <a:pt x="350847" y="11435"/>
                      <a:pt x="370140" y="1429"/>
                      <a:pt x="39086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grpSp>
      </p:grpSp>
    </p:spTree>
    <p:extLst>
      <p:ext uri="{BB962C8B-B14F-4D97-AF65-F5344CB8AC3E}">
        <p14:creationId xmlns:p14="http://schemas.microsoft.com/office/powerpoint/2010/main" val="339301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EEF6D7B-9664-494A-92E9-1BC69E1CDBB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4" name="Object 3" hidden="1">
                        <a:extLst>
                          <a:ext uri="{FF2B5EF4-FFF2-40B4-BE49-F238E27FC236}">
                            <a16:creationId xmlns:a16="http://schemas.microsoft.com/office/drawing/2014/main" id="{0EEF6D7B-9664-494A-92E9-1BC69E1CDBB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43F68BB-C851-48D7-9FC4-A5F172E39118}"/>
              </a:ext>
            </a:extLst>
          </p:cNvPr>
          <p:cNvSpPr>
            <a:spLocks noGrp="1"/>
          </p:cNvSpPr>
          <p:nvPr>
            <p:ph type="title"/>
          </p:nvPr>
        </p:nvSpPr>
        <p:spPr/>
        <p:txBody>
          <a:bodyPr vert="horz"/>
          <a:lstStyle/>
          <a:p>
            <a:r>
              <a:rPr lang="en-US"/>
              <a:t>Scenario &amp; Discussion</a:t>
            </a:r>
          </a:p>
        </p:txBody>
      </p:sp>
      <p:sp>
        <p:nvSpPr>
          <p:cNvPr id="12" name="TextBox 11">
            <a:extLst>
              <a:ext uri="{FF2B5EF4-FFF2-40B4-BE49-F238E27FC236}">
                <a16:creationId xmlns:a16="http://schemas.microsoft.com/office/drawing/2014/main" id="{057CB892-642D-4204-B04A-8BFA71BF41DF}"/>
              </a:ext>
            </a:extLst>
          </p:cNvPr>
          <p:cNvSpPr txBox="1"/>
          <p:nvPr/>
        </p:nvSpPr>
        <p:spPr>
          <a:xfrm>
            <a:off x="6418779" y="990548"/>
            <a:ext cx="2427271" cy="36090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nSpc>
                <a:spcPct val="90000"/>
              </a:lnSpc>
              <a:spcBef>
                <a:spcPts val="750"/>
              </a:spcBef>
            </a:pPr>
            <a:r>
              <a:rPr lang="en-US" sz="1500" b="1">
                <a:solidFill>
                  <a:schemeClr val="bg1"/>
                </a:solidFill>
              </a:rPr>
              <a:t>GROUP DISCUSSION </a:t>
            </a:r>
          </a:p>
          <a:p>
            <a:pPr>
              <a:lnSpc>
                <a:spcPct val="90000"/>
              </a:lnSpc>
              <a:spcBef>
                <a:spcPts val="750"/>
              </a:spcBef>
            </a:pPr>
            <a:r>
              <a:rPr lang="en-US" sz="1050" b="1" i="1">
                <a:solidFill>
                  <a:schemeClr val="bg1"/>
                </a:solidFill>
              </a:rPr>
              <a:t>10 minutes</a:t>
            </a:r>
          </a:p>
          <a:p>
            <a:pPr marL="257175" indent="-257175">
              <a:lnSpc>
                <a:spcPct val="90000"/>
              </a:lnSpc>
              <a:spcBef>
                <a:spcPts val="750"/>
              </a:spcBef>
              <a:buClr>
                <a:schemeClr val="bg1"/>
              </a:buClr>
              <a:buFont typeface="+mj-lt"/>
              <a:buAutoNum type="arabicPeriod"/>
            </a:pPr>
            <a:r>
              <a:rPr lang="en-US" sz="1500">
                <a:solidFill>
                  <a:schemeClr val="bg1"/>
                </a:solidFill>
              </a:rPr>
              <a:t>Quickly catalog and distill the set of foundational challenges this team is experiencing with the current process</a:t>
            </a:r>
          </a:p>
          <a:p>
            <a:pPr marL="257175" indent="-257175">
              <a:lnSpc>
                <a:spcPct val="90000"/>
              </a:lnSpc>
              <a:spcBef>
                <a:spcPts val="750"/>
              </a:spcBef>
              <a:buClr>
                <a:schemeClr val="bg1"/>
              </a:buClr>
              <a:buFont typeface="+mj-lt"/>
              <a:buAutoNum type="arabicPeriod"/>
            </a:pPr>
            <a:r>
              <a:rPr lang="en-US" sz="1500">
                <a:solidFill>
                  <a:schemeClr val="bg1"/>
                </a:solidFill>
              </a:rPr>
              <a:t>Discuss how test automation may help solve some of these issues</a:t>
            </a:r>
          </a:p>
        </p:txBody>
      </p:sp>
      <p:sp>
        <p:nvSpPr>
          <p:cNvPr id="6" name="TextBox 5">
            <a:extLst>
              <a:ext uri="{FF2B5EF4-FFF2-40B4-BE49-F238E27FC236}">
                <a16:creationId xmlns:a16="http://schemas.microsoft.com/office/drawing/2014/main" id="{817BB8BD-DC7E-4890-9490-0AFF0D94ABF6}"/>
              </a:ext>
            </a:extLst>
          </p:cNvPr>
          <p:cNvSpPr txBox="1"/>
          <p:nvPr/>
        </p:nvSpPr>
        <p:spPr>
          <a:xfrm>
            <a:off x="472500" y="990548"/>
            <a:ext cx="5280660" cy="3218573"/>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fontAlgn="base">
              <a:lnSpc>
                <a:spcPct val="90000"/>
              </a:lnSpc>
              <a:spcBef>
                <a:spcPts val="750"/>
              </a:spcBef>
              <a:spcAft>
                <a:spcPts val="900"/>
              </a:spcAft>
            </a:pPr>
            <a:r>
              <a:rPr lang="en-GB" sz="1050" b="1">
                <a:solidFill>
                  <a:schemeClr val="tx2"/>
                </a:solidFill>
              </a:rPr>
              <a:t>SCENARIO</a:t>
            </a:r>
          </a:p>
          <a:p>
            <a:pPr fontAlgn="base">
              <a:lnSpc>
                <a:spcPct val="90000"/>
              </a:lnSpc>
              <a:spcBef>
                <a:spcPts val="750"/>
              </a:spcBef>
              <a:spcAft>
                <a:spcPts val="900"/>
              </a:spcAft>
            </a:pPr>
            <a:r>
              <a:rPr lang="en-GB" sz="1050">
                <a:solidFill>
                  <a:srgbClr val="575757"/>
                </a:solidFill>
              </a:rPr>
              <a:t>One of our engineering teams is responsible for a critical internal system used to manage and track all client engagements from start to finish (lead-to-cash). This is a custom-developed solution that has been built and evolved over the last 5 years.</a:t>
            </a:r>
          </a:p>
          <a:p>
            <a:pPr fontAlgn="base">
              <a:lnSpc>
                <a:spcPct val="90000"/>
              </a:lnSpc>
              <a:spcBef>
                <a:spcPts val="750"/>
              </a:spcBef>
              <a:spcAft>
                <a:spcPts val="900"/>
              </a:spcAft>
            </a:pPr>
            <a:r>
              <a:rPr lang="en-GB" sz="1050">
                <a:solidFill>
                  <a:srgbClr val="575757"/>
                </a:solidFill>
              </a:rPr>
              <a:t>Currently the team (and, by extension, the company) is suffering from several pain points that make it difficult to release new innovation and fix bugs as quickly as required. Ideally, </a:t>
            </a:r>
            <a:r>
              <a:rPr lang="en-GB" sz="1050">
                <a:solidFill>
                  <a:schemeClr val="tx2"/>
                </a:solidFill>
              </a:rPr>
              <a:t>we’d like to release once per day, but due to the current issues, we are able to release once per month </a:t>
            </a:r>
            <a:r>
              <a:rPr lang="en-GB" sz="1050">
                <a:solidFill>
                  <a:srgbClr val="575757"/>
                </a:solidFill>
              </a:rPr>
              <a:t>(at best). When changes are introduced, the QA team has to “slog” through a large number of manual tests that lead to very slow regression cycles. Furthermore, the team would like to leverage DevOps principles like “fail fast” and “continuous feedback/improvement,” but the current development process can’t support it and is unable to provide us with data on the efficiency of our processes.</a:t>
            </a:r>
          </a:p>
          <a:p>
            <a:pPr fontAlgn="base">
              <a:lnSpc>
                <a:spcPct val="90000"/>
              </a:lnSpc>
              <a:spcBef>
                <a:spcPts val="750"/>
              </a:spcBef>
              <a:spcAft>
                <a:spcPts val="900"/>
              </a:spcAft>
            </a:pPr>
            <a:r>
              <a:rPr lang="en-GB" sz="1050">
                <a:solidFill>
                  <a:srgbClr val="575757"/>
                </a:solidFill>
              </a:rPr>
              <a:t>A strong need for more agile execution has been identified and </a:t>
            </a:r>
            <a:r>
              <a:rPr lang="en-GB" sz="1050">
                <a:solidFill>
                  <a:schemeClr val="tx2"/>
                </a:solidFill>
              </a:rPr>
              <a:t>data suggests that agile could improve our delivery and lower our costs significantly</a:t>
            </a:r>
            <a:r>
              <a:rPr lang="en-GB" sz="1050">
                <a:solidFill>
                  <a:srgbClr val="575757"/>
                </a:solidFill>
              </a:rPr>
              <a:t>. However, because of the “heavy lift” associated with current state, </a:t>
            </a:r>
            <a:r>
              <a:rPr lang="en-GB" sz="1050">
                <a:solidFill>
                  <a:schemeClr val="tx2"/>
                </a:solidFill>
              </a:rPr>
              <a:t>it is difficult to size and plan </a:t>
            </a:r>
            <a:r>
              <a:rPr lang="en-GB" sz="1050">
                <a:solidFill>
                  <a:srgbClr val="575757"/>
                </a:solidFill>
              </a:rPr>
              <a:t>in “bites” small enough to support agile.</a:t>
            </a:r>
          </a:p>
        </p:txBody>
      </p:sp>
    </p:spTree>
    <p:extLst>
      <p:ext uri="{BB962C8B-B14F-4D97-AF65-F5344CB8AC3E}">
        <p14:creationId xmlns:p14="http://schemas.microsoft.com/office/powerpoint/2010/main" val="1945409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4BA436F-315B-4E0B-B110-2C43F7514FC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4" name="Object 3" hidden="1">
                        <a:extLst>
                          <a:ext uri="{FF2B5EF4-FFF2-40B4-BE49-F238E27FC236}">
                            <a16:creationId xmlns:a16="http://schemas.microsoft.com/office/drawing/2014/main" id="{A4BA436F-315B-4E0B-B110-2C43F7514FC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FC2678F5-AF63-FC41-4539-3F9D41CEBC90}"/>
              </a:ext>
            </a:extLst>
          </p:cNvPr>
          <p:cNvSpPr>
            <a:spLocks noGrp="1"/>
          </p:cNvSpPr>
          <p:nvPr>
            <p:ph type="title"/>
          </p:nvPr>
        </p:nvSpPr>
        <p:spPr/>
        <p:txBody>
          <a:bodyPr vert="horz"/>
          <a:lstStyle/>
          <a:p>
            <a:r>
              <a:rPr lang="en-US"/>
              <a:t>Given the different nuances of maintaining </a:t>
            </a:r>
            <a:r>
              <a:rPr lang="en-US" b="1">
                <a:solidFill>
                  <a:schemeClr val="accent3"/>
                </a:solidFill>
              </a:rPr>
              <a:t>SaaS systems</a:t>
            </a:r>
            <a:r>
              <a:rPr lang="en-US"/>
              <a:t>, where does automated testing “fit”?</a:t>
            </a:r>
          </a:p>
        </p:txBody>
      </p:sp>
      <p:sp>
        <p:nvSpPr>
          <p:cNvPr id="6" name="Shape 85">
            <a:extLst>
              <a:ext uri="{FF2B5EF4-FFF2-40B4-BE49-F238E27FC236}">
                <a16:creationId xmlns:a16="http://schemas.microsoft.com/office/drawing/2014/main" id="{52A19E3A-12A8-8832-D4B1-28A786A1B3F5}"/>
              </a:ext>
            </a:extLst>
          </p:cNvPr>
          <p:cNvSpPr txBox="1">
            <a:spLocks/>
          </p:cNvSpPr>
          <p:nvPr/>
        </p:nvSpPr>
        <p:spPr>
          <a:xfrm>
            <a:off x="5281382" y="714427"/>
            <a:ext cx="3451110" cy="46500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5438" lvl="2" indent="0">
              <a:spcBef>
                <a:spcPts val="750"/>
              </a:spcBef>
              <a:buSzPct val="100000"/>
              <a:buNone/>
              <a:defRPr sz="1800"/>
            </a:pPr>
            <a:r>
              <a:rPr lang="en-US" sz="1350">
                <a:solidFill>
                  <a:schemeClr val="tx1"/>
                </a:solidFill>
                <a:latin typeface="+mj-lt"/>
              </a:rPr>
              <a:t>Often largely an exercise in configuration management</a:t>
            </a:r>
          </a:p>
        </p:txBody>
      </p:sp>
      <p:grpSp>
        <p:nvGrpSpPr>
          <p:cNvPr id="7" name="bcgIcons_Efficiency">
            <a:extLst>
              <a:ext uri="{FF2B5EF4-FFF2-40B4-BE49-F238E27FC236}">
                <a16:creationId xmlns:a16="http://schemas.microsoft.com/office/drawing/2014/main" id="{7628BF16-C859-4DBD-9654-ECDD07A3F71A}"/>
              </a:ext>
            </a:extLst>
          </p:cNvPr>
          <p:cNvGrpSpPr>
            <a:grpSpLocks noChangeAspect="1"/>
          </p:cNvGrpSpPr>
          <p:nvPr/>
        </p:nvGrpSpPr>
        <p:grpSpPr bwMode="auto">
          <a:xfrm>
            <a:off x="4446246" y="605927"/>
            <a:ext cx="685165" cy="685800"/>
            <a:chOff x="1682" y="0"/>
            <a:chExt cx="4316" cy="4320"/>
          </a:xfrm>
        </p:grpSpPr>
        <p:sp>
          <p:nvSpPr>
            <p:cNvPr id="8" name="AutoShape 28">
              <a:extLst>
                <a:ext uri="{FF2B5EF4-FFF2-40B4-BE49-F238E27FC236}">
                  <a16:creationId xmlns:a16="http://schemas.microsoft.com/office/drawing/2014/main" id="{7FCC1D01-7797-48B1-8E09-B005A596967E}"/>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9" name="Freeform 30">
              <a:extLst>
                <a:ext uri="{FF2B5EF4-FFF2-40B4-BE49-F238E27FC236}">
                  <a16:creationId xmlns:a16="http://schemas.microsoft.com/office/drawing/2014/main" id="{3B51296A-E9F9-4BD4-8854-51D32A5A687B}"/>
                </a:ext>
              </a:extLst>
            </p:cNvPr>
            <p:cNvSpPr>
              <a:spLocks/>
            </p:cNvSpPr>
            <p:nvPr/>
          </p:nvSpPr>
          <p:spPr bwMode="auto">
            <a:xfrm>
              <a:off x="2401" y="2201"/>
              <a:ext cx="2881" cy="1564"/>
            </a:xfrm>
            <a:custGeom>
              <a:avLst/>
              <a:gdLst>
                <a:gd name="T0" fmla="*/ 1538 w 1538"/>
                <a:gd name="T1" fmla="*/ 129 h 834"/>
                <a:gd name="T2" fmla="*/ 1538 w 1538"/>
                <a:gd name="T3" fmla="*/ 0 h 834"/>
                <a:gd name="T4" fmla="*/ 1404 w 1538"/>
                <a:gd name="T5" fmla="*/ 0 h 834"/>
                <a:gd name="T6" fmla="*/ 1212 w 1538"/>
                <a:gd name="T7" fmla="*/ 0 h 834"/>
                <a:gd name="T8" fmla="*/ 1204 w 1538"/>
                <a:gd name="T9" fmla="*/ 0 h 834"/>
                <a:gd name="T10" fmla="*/ 769 w 1538"/>
                <a:gd name="T11" fmla="*/ 435 h 834"/>
                <a:gd name="T12" fmla="*/ 334 w 1538"/>
                <a:gd name="T13" fmla="*/ 0 h 834"/>
                <a:gd name="T14" fmla="*/ 326 w 1538"/>
                <a:gd name="T15" fmla="*/ 0 h 834"/>
                <a:gd name="T16" fmla="*/ 134 w 1538"/>
                <a:gd name="T17" fmla="*/ 0 h 834"/>
                <a:gd name="T18" fmla="*/ 0 w 1538"/>
                <a:gd name="T19" fmla="*/ 0 h 834"/>
                <a:gd name="T20" fmla="*/ 0 w 1538"/>
                <a:gd name="T21" fmla="*/ 129 h 834"/>
                <a:gd name="T22" fmla="*/ 147 w 1538"/>
                <a:gd name="T23" fmla="*/ 129 h 834"/>
                <a:gd name="T24" fmla="*/ 215 w 1538"/>
                <a:gd name="T25" fmla="*/ 310 h 834"/>
                <a:gd name="T26" fmla="*/ 69 w 1538"/>
                <a:gd name="T27" fmla="*/ 394 h 834"/>
                <a:gd name="T28" fmla="*/ 133 w 1538"/>
                <a:gd name="T29" fmla="*/ 506 h 834"/>
                <a:gd name="T30" fmla="*/ 289 w 1538"/>
                <a:gd name="T31" fmla="*/ 416 h 834"/>
                <a:gd name="T32" fmla="*/ 423 w 1538"/>
                <a:gd name="T33" fmla="*/ 532 h 834"/>
                <a:gd name="T34" fmla="*/ 325 w 1538"/>
                <a:gd name="T35" fmla="*/ 700 h 834"/>
                <a:gd name="T36" fmla="*/ 437 w 1538"/>
                <a:gd name="T37" fmla="*/ 765 h 834"/>
                <a:gd name="T38" fmla="*/ 538 w 1538"/>
                <a:gd name="T39" fmla="*/ 591 h 834"/>
                <a:gd name="T40" fmla="*/ 704 w 1538"/>
                <a:gd name="T41" fmla="*/ 632 h 834"/>
                <a:gd name="T42" fmla="*/ 704 w 1538"/>
                <a:gd name="T43" fmla="*/ 834 h 834"/>
                <a:gd name="T44" fmla="*/ 834 w 1538"/>
                <a:gd name="T45" fmla="*/ 834 h 834"/>
                <a:gd name="T46" fmla="*/ 834 w 1538"/>
                <a:gd name="T47" fmla="*/ 632 h 834"/>
                <a:gd name="T48" fmla="*/ 996 w 1538"/>
                <a:gd name="T49" fmla="*/ 593 h 834"/>
                <a:gd name="T50" fmla="*/ 1095 w 1538"/>
                <a:gd name="T51" fmla="*/ 765 h 834"/>
                <a:gd name="T52" fmla="*/ 1207 w 1538"/>
                <a:gd name="T53" fmla="*/ 700 h 834"/>
                <a:gd name="T54" fmla="*/ 1111 w 1538"/>
                <a:gd name="T55" fmla="*/ 535 h 834"/>
                <a:gd name="T56" fmla="*/ 1248 w 1538"/>
                <a:gd name="T57" fmla="*/ 417 h 834"/>
                <a:gd name="T58" fmla="*/ 1401 w 1538"/>
                <a:gd name="T59" fmla="*/ 506 h 834"/>
                <a:gd name="T60" fmla="*/ 1466 w 1538"/>
                <a:gd name="T61" fmla="*/ 394 h 834"/>
                <a:gd name="T62" fmla="*/ 1323 w 1538"/>
                <a:gd name="T63" fmla="*/ 311 h 834"/>
                <a:gd name="T64" fmla="*/ 1391 w 1538"/>
                <a:gd name="T65" fmla="*/ 129 h 834"/>
                <a:gd name="T66" fmla="*/ 1538 w 1538"/>
                <a:gd name="T67" fmla="*/ 129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8" h="834">
                  <a:moveTo>
                    <a:pt x="1538" y="129"/>
                  </a:moveTo>
                  <a:cubicBezTo>
                    <a:pt x="1538" y="0"/>
                    <a:pt x="1538" y="0"/>
                    <a:pt x="1538" y="0"/>
                  </a:cubicBezTo>
                  <a:cubicBezTo>
                    <a:pt x="1404" y="0"/>
                    <a:pt x="1404" y="0"/>
                    <a:pt x="1404" y="0"/>
                  </a:cubicBezTo>
                  <a:cubicBezTo>
                    <a:pt x="1212" y="0"/>
                    <a:pt x="1212" y="0"/>
                    <a:pt x="1212" y="0"/>
                  </a:cubicBezTo>
                  <a:cubicBezTo>
                    <a:pt x="1204" y="0"/>
                    <a:pt x="1204" y="0"/>
                    <a:pt x="1204" y="0"/>
                  </a:cubicBezTo>
                  <a:cubicBezTo>
                    <a:pt x="1204" y="240"/>
                    <a:pt x="1009" y="435"/>
                    <a:pt x="769" y="435"/>
                  </a:cubicBezTo>
                  <a:cubicBezTo>
                    <a:pt x="529" y="435"/>
                    <a:pt x="334" y="240"/>
                    <a:pt x="334" y="0"/>
                  </a:cubicBezTo>
                  <a:cubicBezTo>
                    <a:pt x="326" y="0"/>
                    <a:pt x="326" y="0"/>
                    <a:pt x="326" y="0"/>
                  </a:cubicBezTo>
                  <a:cubicBezTo>
                    <a:pt x="134" y="0"/>
                    <a:pt x="134" y="0"/>
                    <a:pt x="134" y="0"/>
                  </a:cubicBezTo>
                  <a:cubicBezTo>
                    <a:pt x="0" y="0"/>
                    <a:pt x="0" y="0"/>
                    <a:pt x="0" y="0"/>
                  </a:cubicBezTo>
                  <a:cubicBezTo>
                    <a:pt x="0" y="129"/>
                    <a:pt x="0" y="129"/>
                    <a:pt x="0" y="129"/>
                  </a:cubicBezTo>
                  <a:cubicBezTo>
                    <a:pt x="147" y="129"/>
                    <a:pt x="147" y="129"/>
                    <a:pt x="147" y="129"/>
                  </a:cubicBezTo>
                  <a:cubicBezTo>
                    <a:pt x="161" y="193"/>
                    <a:pt x="184" y="254"/>
                    <a:pt x="215" y="310"/>
                  </a:cubicBezTo>
                  <a:cubicBezTo>
                    <a:pt x="69" y="394"/>
                    <a:pt x="69" y="394"/>
                    <a:pt x="69" y="394"/>
                  </a:cubicBezTo>
                  <a:cubicBezTo>
                    <a:pt x="133" y="506"/>
                    <a:pt x="133" y="506"/>
                    <a:pt x="133" y="506"/>
                  </a:cubicBezTo>
                  <a:cubicBezTo>
                    <a:pt x="289" y="416"/>
                    <a:pt x="289" y="416"/>
                    <a:pt x="289" y="416"/>
                  </a:cubicBezTo>
                  <a:cubicBezTo>
                    <a:pt x="328" y="460"/>
                    <a:pt x="373" y="500"/>
                    <a:pt x="423" y="532"/>
                  </a:cubicBezTo>
                  <a:cubicBezTo>
                    <a:pt x="325" y="700"/>
                    <a:pt x="325" y="700"/>
                    <a:pt x="325" y="700"/>
                  </a:cubicBezTo>
                  <a:cubicBezTo>
                    <a:pt x="437" y="765"/>
                    <a:pt x="437" y="765"/>
                    <a:pt x="437" y="765"/>
                  </a:cubicBezTo>
                  <a:cubicBezTo>
                    <a:pt x="538" y="591"/>
                    <a:pt x="538" y="591"/>
                    <a:pt x="538" y="591"/>
                  </a:cubicBezTo>
                  <a:cubicBezTo>
                    <a:pt x="590" y="612"/>
                    <a:pt x="646" y="626"/>
                    <a:pt x="704" y="632"/>
                  </a:cubicBezTo>
                  <a:cubicBezTo>
                    <a:pt x="704" y="834"/>
                    <a:pt x="704" y="834"/>
                    <a:pt x="704" y="834"/>
                  </a:cubicBezTo>
                  <a:cubicBezTo>
                    <a:pt x="834" y="834"/>
                    <a:pt x="834" y="834"/>
                    <a:pt x="834" y="834"/>
                  </a:cubicBezTo>
                  <a:cubicBezTo>
                    <a:pt x="834" y="632"/>
                    <a:pt x="834" y="632"/>
                    <a:pt x="834" y="632"/>
                  </a:cubicBezTo>
                  <a:cubicBezTo>
                    <a:pt x="890" y="626"/>
                    <a:pt x="944" y="613"/>
                    <a:pt x="996" y="593"/>
                  </a:cubicBezTo>
                  <a:cubicBezTo>
                    <a:pt x="1095" y="765"/>
                    <a:pt x="1095" y="765"/>
                    <a:pt x="1095" y="765"/>
                  </a:cubicBezTo>
                  <a:cubicBezTo>
                    <a:pt x="1207" y="700"/>
                    <a:pt x="1207" y="700"/>
                    <a:pt x="1207" y="700"/>
                  </a:cubicBezTo>
                  <a:cubicBezTo>
                    <a:pt x="1111" y="535"/>
                    <a:pt x="1111" y="535"/>
                    <a:pt x="1111" y="535"/>
                  </a:cubicBezTo>
                  <a:cubicBezTo>
                    <a:pt x="1162" y="502"/>
                    <a:pt x="1208" y="462"/>
                    <a:pt x="1248" y="417"/>
                  </a:cubicBezTo>
                  <a:cubicBezTo>
                    <a:pt x="1401" y="506"/>
                    <a:pt x="1401" y="506"/>
                    <a:pt x="1401" y="506"/>
                  </a:cubicBezTo>
                  <a:cubicBezTo>
                    <a:pt x="1466" y="394"/>
                    <a:pt x="1466" y="394"/>
                    <a:pt x="1466" y="394"/>
                  </a:cubicBezTo>
                  <a:cubicBezTo>
                    <a:pt x="1323" y="311"/>
                    <a:pt x="1323" y="311"/>
                    <a:pt x="1323" y="311"/>
                  </a:cubicBezTo>
                  <a:cubicBezTo>
                    <a:pt x="1354" y="255"/>
                    <a:pt x="1377" y="194"/>
                    <a:pt x="1391" y="129"/>
                  </a:cubicBezTo>
                  <a:lnTo>
                    <a:pt x="1538" y="12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0" name="Freeform 31">
              <a:extLst>
                <a:ext uri="{FF2B5EF4-FFF2-40B4-BE49-F238E27FC236}">
                  <a16:creationId xmlns:a16="http://schemas.microsoft.com/office/drawing/2014/main" id="{89A1419D-65C9-450C-AC7B-CCBC0CF0D799}"/>
                </a:ext>
              </a:extLst>
            </p:cNvPr>
            <p:cNvSpPr>
              <a:spLocks noEditPoints="1"/>
            </p:cNvSpPr>
            <p:nvPr/>
          </p:nvSpPr>
          <p:spPr bwMode="auto">
            <a:xfrm>
              <a:off x="2473" y="748"/>
              <a:ext cx="2738" cy="1540"/>
            </a:xfrm>
            <a:custGeom>
              <a:avLst/>
              <a:gdLst>
                <a:gd name="T0" fmla="*/ 1180 w 1462"/>
                <a:gd name="T1" fmla="*/ 155 h 821"/>
                <a:gd name="T2" fmla="*/ 252 w 1462"/>
                <a:gd name="T3" fmla="*/ 731 h 821"/>
                <a:gd name="T4" fmla="*/ 339 w 1462"/>
                <a:gd name="T5" fmla="*/ 406 h 821"/>
                <a:gd name="T6" fmla="*/ 514 w 1462"/>
                <a:gd name="T7" fmla="*/ 310 h 821"/>
                <a:gd name="T8" fmla="*/ 1186 w 1462"/>
                <a:gd name="T9" fmla="*/ 423 h 821"/>
                <a:gd name="T10" fmla="*/ 1048 w 1462"/>
                <a:gd name="T11" fmla="*/ 112 h 821"/>
                <a:gd name="T12" fmla="*/ 1041 w 1462"/>
                <a:gd name="T13" fmla="*/ 125 h 821"/>
                <a:gd name="T14" fmla="*/ 1035 w 1462"/>
                <a:gd name="T15" fmla="*/ 134 h 821"/>
                <a:gd name="T16" fmla="*/ 1020 w 1462"/>
                <a:gd name="T17" fmla="*/ 158 h 821"/>
                <a:gd name="T18" fmla="*/ 1005 w 1462"/>
                <a:gd name="T19" fmla="*/ 183 h 821"/>
                <a:gd name="T20" fmla="*/ 990 w 1462"/>
                <a:gd name="T21" fmla="*/ 208 h 821"/>
                <a:gd name="T22" fmla="*/ 980 w 1462"/>
                <a:gd name="T23" fmla="*/ 226 h 821"/>
                <a:gd name="T24" fmla="*/ 965 w 1462"/>
                <a:gd name="T25" fmla="*/ 250 h 821"/>
                <a:gd name="T26" fmla="*/ 949 w 1462"/>
                <a:gd name="T27" fmla="*/ 275 h 821"/>
                <a:gd name="T28" fmla="*/ 934 w 1462"/>
                <a:gd name="T29" fmla="*/ 300 h 821"/>
                <a:gd name="T30" fmla="*/ 924 w 1462"/>
                <a:gd name="T31" fmla="*/ 317 h 821"/>
                <a:gd name="T32" fmla="*/ 908 w 1462"/>
                <a:gd name="T33" fmla="*/ 342 h 821"/>
                <a:gd name="T34" fmla="*/ 893 w 1462"/>
                <a:gd name="T35" fmla="*/ 366 h 821"/>
                <a:gd name="T36" fmla="*/ 878 w 1462"/>
                <a:gd name="T37" fmla="*/ 391 h 821"/>
                <a:gd name="T38" fmla="*/ 863 w 1462"/>
                <a:gd name="T39" fmla="*/ 416 h 821"/>
                <a:gd name="T40" fmla="*/ 852 w 1462"/>
                <a:gd name="T41" fmla="*/ 433 h 821"/>
                <a:gd name="T42" fmla="*/ 837 w 1462"/>
                <a:gd name="T43" fmla="*/ 457 h 821"/>
                <a:gd name="T44" fmla="*/ 821 w 1462"/>
                <a:gd name="T45" fmla="*/ 482 h 821"/>
                <a:gd name="T46" fmla="*/ 806 w 1462"/>
                <a:gd name="T47" fmla="*/ 507 h 821"/>
                <a:gd name="T48" fmla="*/ 791 w 1462"/>
                <a:gd name="T49" fmla="*/ 531 h 821"/>
                <a:gd name="T50" fmla="*/ 776 w 1462"/>
                <a:gd name="T51" fmla="*/ 554 h 821"/>
                <a:gd name="T52" fmla="*/ 761 w 1462"/>
                <a:gd name="T53" fmla="*/ 579 h 821"/>
                <a:gd name="T54" fmla="*/ 746 w 1462"/>
                <a:gd name="T55" fmla="*/ 603 h 821"/>
                <a:gd name="T56" fmla="*/ 730 w 1462"/>
                <a:gd name="T57" fmla="*/ 628 h 821"/>
                <a:gd name="T58" fmla="*/ 715 w 1462"/>
                <a:gd name="T59" fmla="*/ 653 h 821"/>
                <a:gd name="T60" fmla="*/ 699 w 1462"/>
                <a:gd name="T61" fmla="*/ 677 h 821"/>
                <a:gd name="T62" fmla="*/ 689 w 1462"/>
                <a:gd name="T63" fmla="*/ 693 h 821"/>
                <a:gd name="T64" fmla="*/ 663 w 1462"/>
                <a:gd name="T65" fmla="*/ 753 h 821"/>
                <a:gd name="T66" fmla="*/ 801 w 1462"/>
                <a:gd name="T67" fmla="*/ 764 h 821"/>
                <a:gd name="T68" fmla="*/ 814 w 1462"/>
                <a:gd name="T69" fmla="*/ 739 h 821"/>
                <a:gd name="T70" fmla="*/ 829 w 1462"/>
                <a:gd name="T71" fmla="*/ 712 h 821"/>
                <a:gd name="T72" fmla="*/ 842 w 1462"/>
                <a:gd name="T73" fmla="*/ 687 h 821"/>
                <a:gd name="T74" fmla="*/ 855 w 1462"/>
                <a:gd name="T75" fmla="*/ 662 h 821"/>
                <a:gd name="T76" fmla="*/ 868 w 1462"/>
                <a:gd name="T77" fmla="*/ 637 h 821"/>
                <a:gd name="T78" fmla="*/ 882 w 1462"/>
                <a:gd name="T79" fmla="*/ 612 h 821"/>
                <a:gd name="T80" fmla="*/ 895 w 1462"/>
                <a:gd name="T81" fmla="*/ 587 h 821"/>
                <a:gd name="T82" fmla="*/ 908 w 1462"/>
                <a:gd name="T83" fmla="*/ 562 h 821"/>
                <a:gd name="T84" fmla="*/ 923 w 1462"/>
                <a:gd name="T85" fmla="*/ 535 h 821"/>
                <a:gd name="T86" fmla="*/ 936 w 1462"/>
                <a:gd name="T87" fmla="*/ 510 h 821"/>
                <a:gd name="T88" fmla="*/ 949 w 1462"/>
                <a:gd name="T89" fmla="*/ 486 h 821"/>
                <a:gd name="T90" fmla="*/ 963 w 1462"/>
                <a:gd name="T91" fmla="*/ 461 h 821"/>
                <a:gd name="T92" fmla="*/ 976 w 1462"/>
                <a:gd name="T93" fmla="*/ 436 h 821"/>
                <a:gd name="T94" fmla="*/ 990 w 1462"/>
                <a:gd name="T95" fmla="*/ 409 h 821"/>
                <a:gd name="T96" fmla="*/ 1004 w 1462"/>
                <a:gd name="T97" fmla="*/ 384 h 821"/>
                <a:gd name="T98" fmla="*/ 1017 w 1462"/>
                <a:gd name="T99" fmla="*/ 360 h 821"/>
                <a:gd name="T100" fmla="*/ 1030 w 1462"/>
                <a:gd name="T101" fmla="*/ 335 h 821"/>
                <a:gd name="T102" fmla="*/ 1045 w 1462"/>
                <a:gd name="T103" fmla="*/ 308 h 821"/>
                <a:gd name="T104" fmla="*/ 1058 w 1462"/>
                <a:gd name="T105" fmla="*/ 284 h 821"/>
                <a:gd name="T106" fmla="*/ 1072 w 1462"/>
                <a:gd name="T107" fmla="*/ 259 h 821"/>
                <a:gd name="T108" fmla="*/ 1085 w 1462"/>
                <a:gd name="T109" fmla="*/ 234 h 821"/>
                <a:gd name="T110" fmla="*/ 1098 w 1462"/>
                <a:gd name="T111" fmla="*/ 211 h 821"/>
                <a:gd name="T112" fmla="*/ 1105 w 1462"/>
                <a:gd name="T113" fmla="*/ 199 h 821"/>
                <a:gd name="T114" fmla="*/ 1112 w 1462"/>
                <a:gd name="T115" fmla="*/ 186 h 821"/>
                <a:gd name="T116" fmla="*/ 1118 w 1462"/>
                <a:gd name="T117" fmla="*/ 174 h 821"/>
                <a:gd name="T118" fmla="*/ 1125 w 1462"/>
                <a:gd name="T119" fmla="*/ 161 h 821"/>
                <a:gd name="T120" fmla="*/ 1114 w 1462"/>
                <a:gd name="T121" fmla="*/ 89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2" h="821">
                  <a:moveTo>
                    <a:pt x="964" y="167"/>
                  </a:moveTo>
                  <a:cubicBezTo>
                    <a:pt x="893" y="137"/>
                    <a:pt x="814" y="120"/>
                    <a:pt x="731" y="120"/>
                  </a:cubicBezTo>
                  <a:cubicBezTo>
                    <a:pt x="394" y="120"/>
                    <a:pt x="120" y="394"/>
                    <a:pt x="120" y="731"/>
                  </a:cubicBezTo>
                  <a:cubicBezTo>
                    <a:pt x="0" y="731"/>
                    <a:pt x="0" y="731"/>
                    <a:pt x="0" y="731"/>
                  </a:cubicBezTo>
                  <a:cubicBezTo>
                    <a:pt x="0" y="328"/>
                    <a:pt x="328" y="0"/>
                    <a:pt x="731" y="0"/>
                  </a:cubicBezTo>
                  <a:cubicBezTo>
                    <a:pt x="837" y="0"/>
                    <a:pt x="938" y="23"/>
                    <a:pt x="1029" y="64"/>
                  </a:cubicBezTo>
                  <a:lnTo>
                    <a:pt x="964" y="167"/>
                  </a:lnTo>
                  <a:close/>
                  <a:moveTo>
                    <a:pt x="1180" y="155"/>
                  </a:moveTo>
                  <a:cubicBezTo>
                    <a:pt x="1121" y="261"/>
                    <a:pt x="1121" y="261"/>
                    <a:pt x="1121" y="261"/>
                  </a:cubicBezTo>
                  <a:cubicBezTo>
                    <a:pt x="1256" y="373"/>
                    <a:pt x="1342" y="542"/>
                    <a:pt x="1342" y="731"/>
                  </a:cubicBezTo>
                  <a:cubicBezTo>
                    <a:pt x="1462" y="731"/>
                    <a:pt x="1462" y="731"/>
                    <a:pt x="1462" y="731"/>
                  </a:cubicBezTo>
                  <a:cubicBezTo>
                    <a:pt x="1462" y="497"/>
                    <a:pt x="1351" y="289"/>
                    <a:pt x="1180" y="155"/>
                  </a:cubicBezTo>
                  <a:close/>
                  <a:moveTo>
                    <a:pt x="297" y="685"/>
                  </a:moveTo>
                  <a:cubicBezTo>
                    <a:pt x="297" y="660"/>
                    <a:pt x="277" y="640"/>
                    <a:pt x="252" y="640"/>
                  </a:cubicBezTo>
                  <a:cubicBezTo>
                    <a:pt x="226" y="640"/>
                    <a:pt x="206" y="660"/>
                    <a:pt x="206" y="685"/>
                  </a:cubicBezTo>
                  <a:cubicBezTo>
                    <a:pt x="206" y="711"/>
                    <a:pt x="226" y="731"/>
                    <a:pt x="252" y="731"/>
                  </a:cubicBezTo>
                  <a:cubicBezTo>
                    <a:pt x="277" y="731"/>
                    <a:pt x="297" y="711"/>
                    <a:pt x="297" y="685"/>
                  </a:cubicBezTo>
                  <a:close/>
                  <a:moveTo>
                    <a:pt x="1256" y="685"/>
                  </a:moveTo>
                  <a:cubicBezTo>
                    <a:pt x="1256" y="660"/>
                    <a:pt x="1236" y="640"/>
                    <a:pt x="1210" y="640"/>
                  </a:cubicBezTo>
                  <a:cubicBezTo>
                    <a:pt x="1185" y="640"/>
                    <a:pt x="1165" y="660"/>
                    <a:pt x="1165" y="685"/>
                  </a:cubicBezTo>
                  <a:cubicBezTo>
                    <a:pt x="1165" y="711"/>
                    <a:pt x="1185" y="731"/>
                    <a:pt x="1210" y="731"/>
                  </a:cubicBezTo>
                  <a:cubicBezTo>
                    <a:pt x="1236" y="731"/>
                    <a:pt x="1256" y="711"/>
                    <a:pt x="1256" y="685"/>
                  </a:cubicBezTo>
                  <a:close/>
                  <a:moveTo>
                    <a:pt x="355" y="469"/>
                  </a:moveTo>
                  <a:cubicBezTo>
                    <a:pt x="368" y="447"/>
                    <a:pt x="360" y="419"/>
                    <a:pt x="339" y="406"/>
                  </a:cubicBezTo>
                  <a:cubicBezTo>
                    <a:pt x="317" y="394"/>
                    <a:pt x="289" y="401"/>
                    <a:pt x="276" y="423"/>
                  </a:cubicBezTo>
                  <a:cubicBezTo>
                    <a:pt x="264" y="445"/>
                    <a:pt x="271" y="473"/>
                    <a:pt x="293" y="485"/>
                  </a:cubicBezTo>
                  <a:cubicBezTo>
                    <a:pt x="315" y="498"/>
                    <a:pt x="343" y="490"/>
                    <a:pt x="355" y="469"/>
                  </a:cubicBezTo>
                  <a:close/>
                  <a:moveTo>
                    <a:pt x="514" y="310"/>
                  </a:moveTo>
                  <a:cubicBezTo>
                    <a:pt x="536" y="297"/>
                    <a:pt x="543" y="269"/>
                    <a:pt x="531" y="248"/>
                  </a:cubicBezTo>
                  <a:cubicBezTo>
                    <a:pt x="518" y="226"/>
                    <a:pt x="490" y="218"/>
                    <a:pt x="469" y="231"/>
                  </a:cubicBezTo>
                  <a:cubicBezTo>
                    <a:pt x="447" y="243"/>
                    <a:pt x="439" y="271"/>
                    <a:pt x="452" y="293"/>
                  </a:cubicBezTo>
                  <a:cubicBezTo>
                    <a:pt x="464" y="315"/>
                    <a:pt x="492" y="322"/>
                    <a:pt x="514" y="310"/>
                  </a:cubicBezTo>
                  <a:close/>
                  <a:moveTo>
                    <a:pt x="731" y="252"/>
                  </a:moveTo>
                  <a:cubicBezTo>
                    <a:pt x="756" y="252"/>
                    <a:pt x="777" y="231"/>
                    <a:pt x="777" y="206"/>
                  </a:cubicBezTo>
                  <a:cubicBezTo>
                    <a:pt x="777" y="181"/>
                    <a:pt x="756" y="161"/>
                    <a:pt x="731" y="161"/>
                  </a:cubicBezTo>
                  <a:cubicBezTo>
                    <a:pt x="706" y="161"/>
                    <a:pt x="685" y="181"/>
                    <a:pt x="685" y="206"/>
                  </a:cubicBezTo>
                  <a:cubicBezTo>
                    <a:pt x="685" y="231"/>
                    <a:pt x="706" y="252"/>
                    <a:pt x="731" y="252"/>
                  </a:cubicBezTo>
                  <a:close/>
                  <a:moveTo>
                    <a:pt x="1107" y="469"/>
                  </a:moveTo>
                  <a:cubicBezTo>
                    <a:pt x="1119" y="490"/>
                    <a:pt x="1147" y="498"/>
                    <a:pt x="1169" y="485"/>
                  </a:cubicBezTo>
                  <a:cubicBezTo>
                    <a:pt x="1191" y="473"/>
                    <a:pt x="1198" y="445"/>
                    <a:pt x="1186" y="423"/>
                  </a:cubicBezTo>
                  <a:cubicBezTo>
                    <a:pt x="1173" y="401"/>
                    <a:pt x="1145" y="394"/>
                    <a:pt x="1123" y="406"/>
                  </a:cubicBezTo>
                  <a:cubicBezTo>
                    <a:pt x="1102" y="419"/>
                    <a:pt x="1094" y="447"/>
                    <a:pt x="1107" y="469"/>
                  </a:cubicBezTo>
                  <a:close/>
                  <a:moveTo>
                    <a:pt x="1114" y="89"/>
                  </a:moveTo>
                  <a:cubicBezTo>
                    <a:pt x="1093" y="76"/>
                    <a:pt x="1065" y="84"/>
                    <a:pt x="1052" y="106"/>
                  </a:cubicBezTo>
                  <a:cubicBezTo>
                    <a:pt x="1052" y="106"/>
                    <a:pt x="1052" y="106"/>
                    <a:pt x="1052" y="107"/>
                  </a:cubicBezTo>
                  <a:cubicBezTo>
                    <a:pt x="1051" y="107"/>
                    <a:pt x="1051" y="108"/>
                    <a:pt x="1050" y="109"/>
                  </a:cubicBezTo>
                  <a:cubicBezTo>
                    <a:pt x="1050" y="109"/>
                    <a:pt x="1050" y="110"/>
                    <a:pt x="1050" y="110"/>
                  </a:cubicBezTo>
                  <a:cubicBezTo>
                    <a:pt x="1049" y="111"/>
                    <a:pt x="1049" y="111"/>
                    <a:pt x="1048" y="112"/>
                  </a:cubicBezTo>
                  <a:cubicBezTo>
                    <a:pt x="1048" y="112"/>
                    <a:pt x="1048" y="113"/>
                    <a:pt x="1048" y="113"/>
                  </a:cubicBezTo>
                  <a:cubicBezTo>
                    <a:pt x="1047" y="114"/>
                    <a:pt x="1047" y="115"/>
                    <a:pt x="1046" y="115"/>
                  </a:cubicBezTo>
                  <a:cubicBezTo>
                    <a:pt x="1046" y="116"/>
                    <a:pt x="1046" y="116"/>
                    <a:pt x="1046" y="116"/>
                  </a:cubicBezTo>
                  <a:cubicBezTo>
                    <a:pt x="1046" y="117"/>
                    <a:pt x="1045" y="118"/>
                    <a:pt x="1044" y="119"/>
                  </a:cubicBezTo>
                  <a:cubicBezTo>
                    <a:pt x="1044" y="119"/>
                    <a:pt x="1044" y="119"/>
                    <a:pt x="1044" y="119"/>
                  </a:cubicBezTo>
                  <a:cubicBezTo>
                    <a:pt x="1044" y="120"/>
                    <a:pt x="1043" y="121"/>
                    <a:pt x="1043" y="122"/>
                  </a:cubicBezTo>
                  <a:cubicBezTo>
                    <a:pt x="1042" y="122"/>
                    <a:pt x="1042" y="122"/>
                    <a:pt x="1042" y="122"/>
                  </a:cubicBezTo>
                  <a:cubicBezTo>
                    <a:pt x="1042" y="123"/>
                    <a:pt x="1041" y="124"/>
                    <a:pt x="1041" y="125"/>
                  </a:cubicBezTo>
                  <a:cubicBezTo>
                    <a:pt x="1041" y="125"/>
                    <a:pt x="1040" y="125"/>
                    <a:pt x="1040" y="125"/>
                  </a:cubicBezTo>
                  <a:cubicBezTo>
                    <a:pt x="1040" y="126"/>
                    <a:pt x="1039" y="127"/>
                    <a:pt x="1039" y="128"/>
                  </a:cubicBezTo>
                  <a:cubicBezTo>
                    <a:pt x="1039" y="128"/>
                    <a:pt x="1039" y="128"/>
                    <a:pt x="1039" y="128"/>
                  </a:cubicBezTo>
                  <a:cubicBezTo>
                    <a:pt x="1038" y="129"/>
                    <a:pt x="1038" y="130"/>
                    <a:pt x="1037" y="131"/>
                  </a:cubicBezTo>
                  <a:cubicBezTo>
                    <a:pt x="1037" y="131"/>
                    <a:pt x="1037" y="131"/>
                    <a:pt x="1037" y="131"/>
                  </a:cubicBezTo>
                  <a:cubicBezTo>
                    <a:pt x="1037" y="131"/>
                    <a:pt x="1037" y="131"/>
                    <a:pt x="1037" y="131"/>
                  </a:cubicBezTo>
                  <a:cubicBezTo>
                    <a:pt x="1037" y="131"/>
                    <a:pt x="1037" y="131"/>
                    <a:pt x="1037" y="131"/>
                  </a:cubicBezTo>
                  <a:cubicBezTo>
                    <a:pt x="1036" y="132"/>
                    <a:pt x="1036" y="133"/>
                    <a:pt x="1035" y="134"/>
                  </a:cubicBezTo>
                  <a:cubicBezTo>
                    <a:pt x="1035" y="135"/>
                    <a:pt x="1034" y="136"/>
                    <a:pt x="1033" y="137"/>
                  </a:cubicBezTo>
                  <a:cubicBezTo>
                    <a:pt x="1033" y="138"/>
                    <a:pt x="1032" y="139"/>
                    <a:pt x="1032" y="140"/>
                  </a:cubicBezTo>
                  <a:cubicBezTo>
                    <a:pt x="1031" y="141"/>
                    <a:pt x="1030" y="142"/>
                    <a:pt x="1030" y="143"/>
                  </a:cubicBezTo>
                  <a:cubicBezTo>
                    <a:pt x="1029" y="144"/>
                    <a:pt x="1028" y="145"/>
                    <a:pt x="1028" y="146"/>
                  </a:cubicBezTo>
                  <a:cubicBezTo>
                    <a:pt x="1027" y="147"/>
                    <a:pt x="1027" y="148"/>
                    <a:pt x="1026" y="149"/>
                  </a:cubicBezTo>
                  <a:cubicBezTo>
                    <a:pt x="1025" y="150"/>
                    <a:pt x="1025" y="151"/>
                    <a:pt x="1024" y="152"/>
                  </a:cubicBezTo>
                  <a:cubicBezTo>
                    <a:pt x="1023" y="153"/>
                    <a:pt x="1023" y="154"/>
                    <a:pt x="1022" y="155"/>
                  </a:cubicBezTo>
                  <a:cubicBezTo>
                    <a:pt x="1022" y="156"/>
                    <a:pt x="1021" y="157"/>
                    <a:pt x="1020" y="158"/>
                  </a:cubicBezTo>
                  <a:cubicBezTo>
                    <a:pt x="1020" y="159"/>
                    <a:pt x="1019" y="161"/>
                    <a:pt x="1019" y="162"/>
                  </a:cubicBezTo>
                  <a:cubicBezTo>
                    <a:pt x="1018" y="163"/>
                    <a:pt x="1017" y="164"/>
                    <a:pt x="1017" y="165"/>
                  </a:cubicBezTo>
                  <a:cubicBezTo>
                    <a:pt x="1016" y="166"/>
                    <a:pt x="1015" y="167"/>
                    <a:pt x="1015" y="168"/>
                  </a:cubicBezTo>
                  <a:cubicBezTo>
                    <a:pt x="1014" y="169"/>
                    <a:pt x="1014" y="170"/>
                    <a:pt x="1013" y="171"/>
                  </a:cubicBezTo>
                  <a:cubicBezTo>
                    <a:pt x="1012" y="172"/>
                    <a:pt x="1012" y="173"/>
                    <a:pt x="1011" y="174"/>
                  </a:cubicBezTo>
                  <a:cubicBezTo>
                    <a:pt x="1010" y="175"/>
                    <a:pt x="1010" y="176"/>
                    <a:pt x="1009" y="177"/>
                  </a:cubicBezTo>
                  <a:cubicBezTo>
                    <a:pt x="1009" y="178"/>
                    <a:pt x="1008" y="179"/>
                    <a:pt x="1007" y="180"/>
                  </a:cubicBezTo>
                  <a:cubicBezTo>
                    <a:pt x="1007" y="181"/>
                    <a:pt x="1006" y="182"/>
                    <a:pt x="1005" y="183"/>
                  </a:cubicBezTo>
                  <a:cubicBezTo>
                    <a:pt x="1005" y="184"/>
                    <a:pt x="1004" y="185"/>
                    <a:pt x="1004" y="186"/>
                  </a:cubicBezTo>
                  <a:cubicBezTo>
                    <a:pt x="1003" y="187"/>
                    <a:pt x="1002" y="188"/>
                    <a:pt x="1002" y="189"/>
                  </a:cubicBezTo>
                  <a:cubicBezTo>
                    <a:pt x="1001" y="190"/>
                    <a:pt x="1000" y="191"/>
                    <a:pt x="1000" y="192"/>
                  </a:cubicBezTo>
                  <a:cubicBezTo>
                    <a:pt x="999" y="193"/>
                    <a:pt x="998" y="195"/>
                    <a:pt x="998" y="196"/>
                  </a:cubicBezTo>
                  <a:cubicBezTo>
                    <a:pt x="997" y="197"/>
                    <a:pt x="997" y="198"/>
                    <a:pt x="996" y="199"/>
                  </a:cubicBezTo>
                  <a:cubicBezTo>
                    <a:pt x="995" y="200"/>
                    <a:pt x="995" y="201"/>
                    <a:pt x="994" y="202"/>
                  </a:cubicBezTo>
                  <a:cubicBezTo>
                    <a:pt x="993" y="203"/>
                    <a:pt x="993" y="204"/>
                    <a:pt x="992" y="205"/>
                  </a:cubicBezTo>
                  <a:cubicBezTo>
                    <a:pt x="992" y="206"/>
                    <a:pt x="991" y="207"/>
                    <a:pt x="990" y="208"/>
                  </a:cubicBezTo>
                  <a:cubicBezTo>
                    <a:pt x="990" y="209"/>
                    <a:pt x="989" y="210"/>
                    <a:pt x="988" y="211"/>
                  </a:cubicBezTo>
                  <a:cubicBezTo>
                    <a:pt x="988" y="212"/>
                    <a:pt x="987" y="213"/>
                    <a:pt x="987" y="214"/>
                  </a:cubicBezTo>
                  <a:cubicBezTo>
                    <a:pt x="986" y="215"/>
                    <a:pt x="986" y="216"/>
                    <a:pt x="985" y="216"/>
                  </a:cubicBezTo>
                  <a:cubicBezTo>
                    <a:pt x="985" y="216"/>
                    <a:pt x="985" y="216"/>
                    <a:pt x="985" y="216"/>
                  </a:cubicBezTo>
                  <a:cubicBezTo>
                    <a:pt x="985" y="217"/>
                    <a:pt x="985" y="217"/>
                    <a:pt x="985" y="217"/>
                  </a:cubicBezTo>
                  <a:cubicBezTo>
                    <a:pt x="984" y="218"/>
                    <a:pt x="984" y="219"/>
                    <a:pt x="983" y="219"/>
                  </a:cubicBezTo>
                  <a:cubicBezTo>
                    <a:pt x="983" y="220"/>
                    <a:pt x="982" y="221"/>
                    <a:pt x="982" y="222"/>
                  </a:cubicBezTo>
                  <a:cubicBezTo>
                    <a:pt x="981" y="223"/>
                    <a:pt x="980" y="224"/>
                    <a:pt x="980" y="226"/>
                  </a:cubicBezTo>
                  <a:cubicBezTo>
                    <a:pt x="979" y="227"/>
                    <a:pt x="978" y="228"/>
                    <a:pt x="978" y="229"/>
                  </a:cubicBezTo>
                  <a:cubicBezTo>
                    <a:pt x="977" y="230"/>
                    <a:pt x="976" y="231"/>
                    <a:pt x="976" y="232"/>
                  </a:cubicBezTo>
                  <a:cubicBezTo>
                    <a:pt x="975" y="233"/>
                    <a:pt x="975" y="234"/>
                    <a:pt x="974" y="235"/>
                  </a:cubicBezTo>
                  <a:cubicBezTo>
                    <a:pt x="973" y="236"/>
                    <a:pt x="973" y="237"/>
                    <a:pt x="972" y="238"/>
                  </a:cubicBezTo>
                  <a:cubicBezTo>
                    <a:pt x="971" y="239"/>
                    <a:pt x="971" y="240"/>
                    <a:pt x="970" y="241"/>
                  </a:cubicBezTo>
                  <a:cubicBezTo>
                    <a:pt x="970" y="242"/>
                    <a:pt x="969" y="243"/>
                    <a:pt x="968" y="244"/>
                  </a:cubicBezTo>
                  <a:cubicBezTo>
                    <a:pt x="968" y="245"/>
                    <a:pt x="967" y="246"/>
                    <a:pt x="966" y="247"/>
                  </a:cubicBezTo>
                  <a:cubicBezTo>
                    <a:pt x="966" y="248"/>
                    <a:pt x="965" y="249"/>
                    <a:pt x="965" y="250"/>
                  </a:cubicBezTo>
                  <a:cubicBezTo>
                    <a:pt x="964" y="251"/>
                    <a:pt x="963" y="252"/>
                    <a:pt x="963" y="253"/>
                  </a:cubicBezTo>
                  <a:cubicBezTo>
                    <a:pt x="962" y="254"/>
                    <a:pt x="961" y="255"/>
                    <a:pt x="961" y="256"/>
                  </a:cubicBezTo>
                  <a:cubicBezTo>
                    <a:pt x="960" y="257"/>
                    <a:pt x="960" y="258"/>
                    <a:pt x="959" y="259"/>
                  </a:cubicBezTo>
                  <a:cubicBezTo>
                    <a:pt x="958" y="260"/>
                    <a:pt x="958" y="262"/>
                    <a:pt x="957" y="263"/>
                  </a:cubicBezTo>
                  <a:cubicBezTo>
                    <a:pt x="956" y="264"/>
                    <a:pt x="956" y="265"/>
                    <a:pt x="955" y="266"/>
                  </a:cubicBezTo>
                  <a:cubicBezTo>
                    <a:pt x="954" y="267"/>
                    <a:pt x="954" y="268"/>
                    <a:pt x="953" y="269"/>
                  </a:cubicBezTo>
                  <a:cubicBezTo>
                    <a:pt x="953" y="270"/>
                    <a:pt x="952" y="271"/>
                    <a:pt x="951" y="272"/>
                  </a:cubicBezTo>
                  <a:cubicBezTo>
                    <a:pt x="951" y="273"/>
                    <a:pt x="950" y="274"/>
                    <a:pt x="949" y="275"/>
                  </a:cubicBezTo>
                  <a:cubicBezTo>
                    <a:pt x="949" y="276"/>
                    <a:pt x="948" y="277"/>
                    <a:pt x="948" y="278"/>
                  </a:cubicBezTo>
                  <a:cubicBezTo>
                    <a:pt x="947" y="279"/>
                    <a:pt x="946" y="280"/>
                    <a:pt x="946" y="281"/>
                  </a:cubicBezTo>
                  <a:cubicBezTo>
                    <a:pt x="945" y="282"/>
                    <a:pt x="944" y="283"/>
                    <a:pt x="944" y="284"/>
                  </a:cubicBezTo>
                  <a:cubicBezTo>
                    <a:pt x="943" y="285"/>
                    <a:pt x="942" y="286"/>
                    <a:pt x="942" y="287"/>
                  </a:cubicBezTo>
                  <a:cubicBezTo>
                    <a:pt x="941" y="288"/>
                    <a:pt x="941" y="289"/>
                    <a:pt x="940" y="290"/>
                  </a:cubicBezTo>
                  <a:cubicBezTo>
                    <a:pt x="939" y="291"/>
                    <a:pt x="939" y="292"/>
                    <a:pt x="938" y="293"/>
                  </a:cubicBezTo>
                  <a:cubicBezTo>
                    <a:pt x="937" y="294"/>
                    <a:pt x="937" y="295"/>
                    <a:pt x="936" y="297"/>
                  </a:cubicBezTo>
                  <a:cubicBezTo>
                    <a:pt x="936" y="298"/>
                    <a:pt x="935" y="299"/>
                    <a:pt x="934" y="300"/>
                  </a:cubicBezTo>
                  <a:cubicBezTo>
                    <a:pt x="934" y="301"/>
                    <a:pt x="933" y="302"/>
                    <a:pt x="932" y="303"/>
                  </a:cubicBezTo>
                  <a:cubicBezTo>
                    <a:pt x="932" y="304"/>
                    <a:pt x="931" y="305"/>
                    <a:pt x="930" y="306"/>
                  </a:cubicBezTo>
                  <a:cubicBezTo>
                    <a:pt x="930" y="307"/>
                    <a:pt x="929" y="308"/>
                    <a:pt x="929" y="309"/>
                  </a:cubicBezTo>
                  <a:cubicBezTo>
                    <a:pt x="928" y="310"/>
                    <a:pt x="928" y="310"/>
                    <a:pt x="927" y="311"/>
                  </a:cubicBezTo>
                  <a:cubicBezTo>
                    <a:pt x="927" y="311"/>
                    <a:pt x="927" y="311"/>
                    <a:pt x="927" y="311"/>
                  </a:cubicBezTo>
                  <a:cubicBezTo>
                    <a:pt x="927" y="311"/>
                    <a:pt x="927" y="312"/>
                    <a:pt x="927" y="312"/>
                  </a:cubicBezTo>
                  <a:cubicBezTo>
                    <a:pt x="926" y="313"/>
                    <a:pt x="926" y="313"/>
                    <a:pt x="925" y="314"/>
                  </a:cubicBezTo>
                  <a:cubicBezTo>
                    <a:pt x="925" y="315"/>
                    <a:pt x="924" y="316"/>
                    <a:pt x="924" y="317"/>
                  </a:cubicBezTo>
                  <a:cubicBezTo>
                    <a:pt x="923" y="318"/>
                    <a:pt x="922" y="319"/>
                    <a:pt x="922" y="320"/>
                  </a:cubicBezTo>
                  <a:cubicBezTo>
                    <a:pt x="921" y="321"/>
                    <a:pt x="920" y="322"/>
                    <a:pt x="920" y="323"/>
                  </a:cubicBezTo>
                  <a:cubicBezTo>
                    <a:pt x="919" y="324"/>
                    <a:pt x="919" y="325"/>
                    <a:pt x="918" y="326"/>
                  </a:cubicBezTo>
                  <a:cubicBezTo>
                    <a:pt x="917" y="327"/>
                    <a:pt x="917" y="328"/>
                    <a:pt x="916" y="329"/>
                  </a:cubicBezTo>
                  <a:cubicBezTo>
                    <a:pt x="915" y="330"/>
                    <a:pt x="915" y="331"/>
                    <a:pt x="914" y="332"/>
                  </a:cubicBezTo>
                  <a:cubicBezTo>
                    <a:pt x="913" y="333"/>
                    <a:pt x="913" y="334"/>
                    <a:pt x="912" y="335"/>
                  </a:cubicBezTo>
                  <a:cubicBezTo>
                    <a:pt x="912" y="336"/>
                    <a:pt x="911" y="338"/>
                    <a:pt x="910" y="339"/>
                  </a:cubicBezTo>
                  <a:cubicBezTo>
                    <a:pt x="910" y="340"/>
                    <a:pt x="909" y="341"/>
                    <a:pt x="908" y="342"/>
                  </a:cubicBezTo>
                  <a:cubicBezTo>
                    <a:pt x="908" y="343"/>
                    <a:pt x="907" y="344"/>
                    <a:pt x="907" y="345"/>
                  </a:cubicBezTo>
                  <a:cubicBezTo>
                    <a:pt x="906" y="346"/>
                    <a:pt x="905" y="347"/>
                    <a:pt x="905" y="348"/>
                  </a:cubicBezTo>
                  <a:cubicBezTo>
                    <a:pt x="904" y="349"/>
                    <a:pt x="903" y="350"/>
                    <a:pt x="903" y="351"/>
                  </a:cubicBezTo>
                  <a:cubicBezTo>
                    <a:pt x="902" y="352"/>
                    <a:pt x="901" y="353"/>
                    <a:pt x="901" y="354"/>
                  </a:cubicBezTo>
                  <a:cubicBezTo>
                    <a:pt x="900" y="355"/>
                    <a:pt x="899" y="356"/>
                    <a:pt x="899" y="357"/>
                  </a:cubicBezTo>
                  <a:cubicBezTo>
                    <a:pt x="898" y="358"/>
                    <a:pt x="898" y="359"/>
                    <a:pt x="897" y="360"/>
                  </a:cubicBezTo>
                  <a:cubicBezTo>
                    <a:pt x="896" y="361"/>
                    <a:pt x="896" y="362"/>
                    <a:pt x="895" y="363"/>
                  </a:cubicBezTo>
                  <a:cubicBezTo>
                    <a:pt x="894" y="364"/>
                    <a:pt x="894" y="365"/>
                    <a:pt x="893" y="366"/>
                  </a:cubicBezTo>
                  <a:cubicBezTo>
                    <a:pt x="893" y="367"/>
                    <a:pt x="892" y="368"/>
                    <a:pt x="891" y="369"/>
                  </a:cubicBezTo>
                  <a:cubicBezTo>
                    <a:pt x="891" y="370"/>
                    <a:pt x="890" y="371"/>
                    <a:pt x="889" y="372"/>
                  </a:cubicBezTo>
                  <a:cubicBezTo>
                    <a:pt x="889" y="373"/>
                    <a:pt x="888" y="375"/>
                    <a:pt x="887" y="376"/>
                  </a:cubicBezTo>
                  <a:cubicBezTo>
                    <a:pt x="887" y="377"/>
                    <a:pt x="886" y="378"/>
                    <a:pt x="886" y="379"/>
                  </a:cubicBezTo>
                  <a:cubicBezTo>
                    <a:pt x="885" y="380"/>
                    <a:pt x="884" y="381"/>
                    <a:pt x="884" y="382"/>
                  </a:cubicBezTo>
                  <a:cubicBezTo>
                    <a:pt x="883" y="383"/>
                    <a:pt x="882" y="384"/>
                    <a:pt x="882" y="385"/>
                  </a:cubicBezTo>
                  <a:cubicBezTo>
                    <a:pt x="881" y="386"/>
                    <a:pt x="880" y="387"/>
                    <a:pt x="880" y="388"/>
                  </a:cubicBezTo>
                  <a:cubicBezTo>
                    <a:pt x="879" y="389"/>
                    <a:pt x="879" y="390"/>
                    <a:pt x="878" y="391"/>
                  </a:cubicBezTo>
                  <a:cubicBezTo>
                    <a:pt x="877" y="392"/>
                    <a:pt x="877" y="393"/>
                    <a:pt x="876" y="394"/>
                  </a:cubicBezTo>
                  <a:cubicBezTo>
                    <a:pt x="875" y="395"/>
                    <a:pt x="875" y="396"/>
                    <a:pt x="874" y="397"/>
                  </a:cubicBezTo>
                  <a:cubicBezTo>
                    <a:pt x="873" y="398"/>
                    <a:pt x="873" y="399"/>
                    <a:pt x="872" y="400"/>
                  </a:cubicBezTo>
                  <a:cubicBezTo>
                    <a:pt x="872" y="401"/>
                    <a:pt x="871" y="402"/>
                    <a:pt x="870" y="403"/>
                  </a:cubicBezTo>
                  <a:cubicBezTo>
                    <a:pt x="870" y="404"/>
                    <a:pt x="869" y="405"/>
                    <a:pt x="868" y="406"/>
                  </a:cubicBezTo>
                  <a:cubicBezTo>
                    <a:pt x="868" y="407"/>
                    <a:pt x="867" y="408"/>
                    <a:pt x="866" y="409"/>
                  </a:cubicBezTo>
                  <a:cubicBezTo>
                    <a:pt x="866" y="411"/>
                    <a:pt x="865" y="412"/>
                    <a:pt x="865" y="413"/>
                  </a:cubicBezTo>
                  <a:cubicBezTo>
                    <a:pt x="864" y="414"/>
                    <a:pt x="863" y="415"/>
                    <a:pt x="863" y="416"/>
                  </a:cubicBezTo>
                  <a:cubicBezTo>
                    <a:pt x="862" y="416"/>
                    <a:pt x="862" y="417"/>
                    <a:pt x="862" y="417"/>
                  </a:cubicBezTo>
                  <a:cubicBezTo>
                    <a:pt x="861" y="417"/>
                    <a:pt x="861" y="418"/>
                    <a:pt x="861" y="418"/>
                  </a:cubicBezTo>
                  <a:cubicBezTo>
                    <a:pt x="861" y="418"/>
                    <a:pt x="861" y="418"/>
                    <a:pt x="861" y="419"/>
                  </a:cubicBezTo>
                  <a:cubicBezTo>
                    <a:pt x="860" y="419"/>
                    <a:pt x="860" y="420"/>
                    <a:pt x="860" y="420"/>
                  </a:cubicBezTo>
                  <a:cubicBezTo>
                    <a:pt x="859" y="421"/>
                    <a:pt x="858" y="422"/>
                    <a:pt x="858" y="423"/>
                  </a:cubicBezTo>
                  <a:cubicBezTo>
                    <a:pt x="857" y="424"/>
                    <a:pt x="856" y="426"/>
                    <a:pt x="856" y="427"/>
                  </a:cubicBezTo>
                  <a:cubicBezTo>
                    <a:pt x="855" y="428"/>
                    <a:pt x="855" y="429"/>
                    <a:pt x="854" y="430"/>
                  </a:cubicBezTo>
                  <a:cubicBezTo>
                    <a:pt x="853" y="431"/>
                    <a:pt x="853" y="432"/>
                    <a:pt x="852" y="433"/>
                  </a:cubicBezTo>
                  <a:cubicBezTo>
                    <a:pt x="851" y="434"/>
                    <a:pt x="851" y="435"/>
                    <a:pt x="850" y="436"/>
                  </a:cubicBezTo>
                  <a:cubicBezTo>
                    <a:pt x="849" y="437"/>
                    <a:pt x="849" y="438"/>
                    <a:pt x="848" y="439"/>
                  </a:cubicBezTo>
                  <a:cubicBezTo>
                    <a:pt x="848" y="440"/>
                    <a:pt x="847" y="441"/>
                    <a:pt x="846" y="442"/>
                  </a:cubicBezTo>
                  <a:cubicBezTo>
                    <a:pt x="846" y="443"/>
                    <a:pt x="845" y="444"/>
                    <a:pt x="844" y="445"/>
                  </a:cubicBezTo>
                  <a:cubicBezTo>
                    <a:pt x="844" y="446"/>
                    <a:pt x="843" y="447"/>
                    <a:pt x="842" y="448"/>
                  </a:cubicBezTo>
                  <a:cubicBezTo>
                    <a:pt x="842" y="449"/>
                    <a:pt x="841" y="450"/>
                    <a:pt x="841" y="451"/>
                  </a:cubicBezTo>
                  <a:cubicBezTo>
                    <a:pt x="840" y="452"/>
                    <a:pt x="839" y="453"/>
                    <a:pt x="839" y="454"/>
                  </a:cubicBezTo>
                  <a:cubicBezTo>
                    <a:pt x="838" y="455"/>
                    <a:pt x="837" y="456"/>
                    <a:pt x="837" y="457"/>
                  </a:cubicBezTo>
                  <a:cubicBezTo>
                    <a:pt x="836" y="458"/>
                    <a:pt x="835" y="459"/>
                    <a:pt x="835" y="460"/>
                  </a:cubicBezTo>
                  <a:cubicBezTo>
                    <a:pt x="834" y="461"/>
                    <a:pt x="833" y="462"/>
                    <a:pt x="833" y="464"/>
                  </a:cubicBezTo>
                  <a:cubicBezTo>
                    <a:pt x="832" y="465"/>
                    <a:pt x="832" y="466"/>
                    <a:pt x="831" y="467"/>
                  </a:cubicBezTo>
                  <a:cubicBezTo>
                    <a:pt x="830" y="468"/>
                    <a:pt x="830" y="469"/>
                    <a:pt x="829" y="470"/>
                  </a:cubicBezTo>
                  <a:cubicBezTo>
                    <a:pt x="828" y="471"/>
                    <a:pt x="828" y="472"/>
                    <a:pt x="827" y="473"/>
                  </a:cubicBezTo>
                  <a:cubicBezTo>
                    <a:pt x="826" y="474"/>
                    <a:pt x="826" y="475"/>
                    <a:pt x="825" y="476"/>
                  </a:cubicBezTo>
                  <a:cubicBezTo>
                    <a:pt x="825" y="477"/>
                    <a:pt x="824" y="478"/>
                    <a:pt x="823" y="479"/>
                  </a:cubicBezTo>
                  <a:cubicBezTo>
                    <a:pt x="823" y="480"/>
                    <a:pt x="822" y="481"/>
                    <a:pt x="821" y="482"/>
                  </a:cubicBezTo>
                  <a:cubicBezTo>
                    <a:pt x="821" y="483"/>
                    <a:pt x="820" y="484"/>
                    <a:pt x="819" y="485"/>
                  </a:cubicBezTo>
                  <a:cubicBezTo>
                    <a:pt x="819" y="486"/>
                    <a:pt x="818" y="487"/>
                    <a:pt x="818" y="488"/>
                  </a:cubicBezTo>
                  <a:cubicBezTo>
                    <a:pt x="817" y="489"/>
                    <a:pt x="816" y="490"/>
                    <a:pt x="816" y="491"/>
                  </a:cubicBezTo>
                  <a:cubicBezTo>
                    <a:pt x="815" y="492"/>
                    <a:pt x="814" y="493"/>
                    <a:pt x="814" y="494"/>
                  </a:cubicBezTo>
                  <a:cubicBezTo>
                    <a:pt x="813" y="495"/>
                    <a:pt x="812" y="496"/>
                    <a:pt x="812" y="497"/>
                  </a:cubicBezTo>
                  <a:cubicBezTo>
                    <a:pt x="811" y="498"/>
                    <a:pt x="810" y="499"/>
                    <a:pt x="810" y="500"/>
                  </a:cubicBezTo>
                  <a:cubicBezTo>
                    <a:pt x="809" y="501"/>
                    <a:pt x="809" y="502"/>
                    <a:pt x="808" y="504"/>
                  </a:cubicBezTo>
                  <a:cubicBezTo>
                    <a:pt x="807" y="505"/>
                    <a:pt x="807" y="506"/>
                    <a:pt x="806" y="507"/>
                  </a:cubicBezTo>
                  <a:cubicBezTo>
                    <a:pt x="805" y="508"/>
                    <a:pt x="805" y="509"/>
                    <a:pt x="804" y="510"/>
                  </a:cubicBezTo>
                  <a:cubicBezTo>
                    <a:pt x="803" y="511"/>
                    <a:pt x="803" y="512"/>
                    <a:pt x="802" y="513"/>
                  </a:cubicBezTo>
                  <a:cubicBezTo>
                    <a:pt x="801" y="514"/>
                    <a:pt x="801" y="515"/>
                    <a:pt x="800" y="516"/>
                  </a:cubicBezTo>
                  <a:cubicBezTo>
                    <a:pt x="800" y="517"/>
                    <a:pt x="799" y="518"/>
                    <a:pt x="798" y="519"/>
                  </a:cubicBezTo>
                  <a:cubicBezTo>
                    <a:pt x="798" y="520"/>
                    <a:pt x="797" y="521"/>
                    <a:pt x="796" y="522"/>
                  </a:cubicBezTo>
                  <a:cubicBezTo>
                    <a:pt x="796" y="523"/>
                    <a:pt x="795" y="524"/>
                    <a:pt x="794" y="525"/>
                  </a:cubicBezTo>
                  <a:cubicBezTo>
                    <a:pt x="794" y="526"/>
                    <a:pt x="793" y="527"/>
                    <a:pt x="793" y="528"/>
                  </a:cubicBezTo>
                  <a:cubicBezTo>
                    <a:pt x="792" y="529"/>
                    <a:pt x="791" y="530"/>
                    <a:pt x="791" y="531"/>
                  </a:cubicBezTo>
                  <a:cubicBezTo>
                    <a:pt x="790" y="532"/>
                    <a:pt x="789" y="533"/>
                    <a:pt x="789" y="534"/>
                  </a:cubicBezTo>
                  <a:cubicBezTo>
                    <a:pt x="788" y="535"/>
                    <a:pt x="787" y="536"/>
                    <a:pt x="787" y="537"/>
                  </a:cubicBezTo>
                  <a:cubicBezTo>
                    <a:pt x="786" y="538"/>
                    <a:pt x="785" y="539"/>
                    <a:pt x="785" y="541"/>
                  </a:cubicBezTo>
                  <a:cubicBezTo>
                    <a:pt x="785" y="541"/>
                    <a:pt x="784" y="541"/>
                    <a:pt x="784" y="542"/>
                  </a:cubicBezTo>
                  <a:cubicBezTo>
                    <a:pt x="783" y="543"/>
                    <a:pt x="783" y="544"/>
                    <a:pt x="782" y="545"/>
                  </a:cubicBezTo>
                  <a:cubicBezTo>
                    <a:pt x="781" y="546"/>
                    <a:pt x="781" y="547"/>
                    <a:pt x="780" y="548"/>
                  </a:cubicBezTo>
                  <a:cubicBezTo>
                    <a:pt x="779" y="549"/>
                    <a:pt x="779" y="550"/>
                    <a:pt x="778" y="551"/>
                  </a:cubicBezTo>
                  <a:cubicBezTo>
                    <a:pt x="778" y="552"/>
                    <a:pt x="777" y="553"/>
                    <a:pt x="776" y="554"/>
                  </a:cubicBezTo>
                  <a:cubicBezTo>
                    <a:pt x="776" y="555"/>
                    <a:pt x="775" y="556"/>
                    <a:pt x="774" y="557"/>
                  </a:cubicBezTo>
                  <a:cubicBezTo>
                    <a:pt x="774" y="558"/>
                    <a:pt x="773" y="559"/>
                    <a:pt x="772" y="560"/>
                  </a:cubicBezTo>
                  <a:cubicBezTo>
                    <a:pt x="772" y="561"/>
                    <a:pt x="771" y="562"/>
                    <a:pt x="771" y="563"/>
                  </a:cubicBezTo>
                  <a:cubicBezTo>
                    <a:pt x="770" y="564"/>
                    <a:pt x="769" y="565"/>
                    <a:pt x="769" y="566"/>
                  </a:cubicBezTo>
                  <a:cubicBezTo>
                    <a:pt x="768" y="567"/>
                    <a:pt x="767" y="568"/>
                    <a:pt x="767" y="569"/>
                  </a:cubicBezTo>
                  <a:cubicBezTo>
                    <a:pt x="766" y="570"/>
                    <a:pt x="765" y="571"/>
                    <a:pt x="765" y="573"/>
                  </a:cubicBezTo>
                  <a:cubicBezTo>
                    <a:pt x="764" y="574"/>
                    <a:pt x="763" y="575"/>
                    <a:pt x="763" y="576"/>
                  </a:cubicBezTo>
                  <a:cubicBezTo>
                    <a:pt x="762" y="577"/>
                    <a:pt x="762" y="578"/>
                    <a:pt x="761" y="579"/>
                  </a:cubicBezTo>
                  <a:cubicBezTo>
                    <a:pt x="760" y="580"/>
                    <a:pt x="760" y="581"/>
                    <a:pt x="759" y="582"/>
                  </a:cubicBezTo>
                  <a:cubicBezTo>
                    <a:pt x="758" y="583"/>
                    <a:pt x="758" y="584"/>
                    <a:pt x="757" y="585"/>
                  </a:cubicBezTo>
                  <a:cubicBezTo>
                    <a:pt x="756" y="586"/>
                    <a:pt x="756" y="587"/>
                    <a:pt x="755" y="588"/>
                  </a:cubicBezTo>
                  <a:cubicBezTo>
                    <a:pt x="754" y="589"/>
                    <a:pt x="754" y="590"/>
                    <a:pt x="753" y="591"/>
                  </a:cubicBezTo>
                  <a:cubicBezTo>
                    <a:pt x="753" y="592"/>
                    <a:pt x="752" y="593"/>
                    <a:pt x="751" y="594"/>
                  </a:cubicBezTo>
                  <a:cubicBezTo>
                    <a:pt x="751" y="595"/>
                    <a:pt x="750" y="596"/>
                    <a:pt x="749" y="597"/>
                  </a:cubicBezTo>
                  <a:cubicBezTo>
                    <a:pt x="749" y="598"/>
                    <a:pt x="748" y="599"/>
                    <a:pt x="747" y="600"/>
                  </a:cubicBezTo>
                  <a:cubicBezTo>
                    <a:pt x="747" y="601"/>
                    <a:pt x="746" y="602"/>
                    <a:pt x="746" y="603"/>
                  </a:cubicBezTo>
                  <a:cubicBezTo>
                    <a:pt x="745" y="604"/>
                    <a:pt x="744" y="605"/>
                    <a:pt x="744" y="606"/>
                  </a:cubicBezTo>
                  <a:cubicBezTo>
                    <a:pt x="743" y="607"/>
                    <a:pt x="742" y="608"/>
                    <a:pt x="742" y="609"/>
                  </a:cubicBezTo>
                  <a:cubicBezTo>
                    <a:pt x="741" y="610"/>
                    <a:pt x="740" y="611"/>
                    <a:pt x="740" y="613"/>
                  </a:cubicBezTo>
                  <a:cubicBezTo>
                    <a:pt x="739" y="614"/>
                    <a:pt x="738" y="615"/>
                    <a:pt x="738" y="616"/>
                  </a:cubicBezTo>
                  <a:cubicBezTo>
                    <a:pt x="737" y="617"/>
                    <a:pt x="736" y="618"/>
                    <a:pt x="736" y="619"/>
                  </a:cubicBezTo>
                  <a:cubicBezTo>
                    <a:pt x="735" y="620"/>
                    <a:pt x="735" y="621"/>
                    <a:pt x="734" y="622"/>
                  </a:cubicBezTo>
                  <a:cubicBezTo>
                    <a:pt x="733" y="623"/>
                    <a:pt x="733" y="624"/>
                    <a:pt x="732" y="625"/>
                  </a:cubicBezTo>
                  <a:cubicBezTo>
                    <a:pt x="731" y="626"/>
                    <a:pt x="731" y="627"/>
                    <a:pt x="730" y="628"/>
                  </a:cubicBezTo>
                  <a:cubicBezTo>
                    <a:pt x="729" y="629"/>
                    <a:pt x="729" y="630"/>
                    <a:pt x="728" y="631"/>
                  </a:cubicBezTo>
                  <a:cubicBezTo>
                    <a:pt x="727" y="632"/>
                    <a:pt x="727" y="633"/>
                    <a:pt x="726" y="634"/>
                  </a:cubicBezTo>
                  <a:cubicBezTo>
                    <a:pt x="726" y="635"/>
                    <a:pt x="725" y="636"/>
                    <a:pt x="724" y="637"/>
                  </a:cubicBezTo>
                  <a:cubicBezTo>
                    <a:pt x="724" y="638"/>
                    <a:pt x="723" y="639"/>
                    <a:pt x="722" y="640"/>
                  </a:cubicBezTo>
                  <a:cubicBezTo>
                    <a:pt x="722" y="641"/>
                    <a:pt x="721" y="642"/>
                    <a:pt x="720" y="643"/>
                  </a:cubicBezTo>
                  <a:cubicBezTo>
                    <a:pt x="720" y="644"/>
                    <a:pt x="719" y="645"/>
                    <a:pt x="718" y="646"/>
                  </a:cubicBezTo>
                  <a:cubicBezTo>
                    <a:pt x="718" y="647"/>
                    <a:pt x="717" y="648"/>
                    <a:pt x="717" y="649"/>
                  </a:cubicBezTo>
                  <a:cubicBezTo>
                    <a:pt x="716" y="650"/>
                    <a:pt x="715" y="651"/>
                    <a:pt x="715" y="653"/>
                  </a:cubicBezTo>
                  <a:cubicBezTo>
                    <a:pt x="714" y="654"/>
                    <a:pt x="713" y="655"/>
                    <a:pt x="713" y="656"/>
                  </a:cubicBezTo>
                  <a:cubicBezTo>
                    <a:pt x="712" y="657"/>
                    <a:pt x="711" y="658"/>
                    <a:pt x="711" y="659"/>
                  </a:cubicBezTo>
                  <a:cubicBezTo>
                    <a:pt x="710" y="660"/>
                    <a:pt x="709" y="661"/>
                    <a:pt x="709" y="662"/>
                  </a:cubicBezTo>
                  <a:cubicBezTo>
                    <a:pt x="708" y="663"/>
                    <a:pt x="707" y="664"/>
                    <a:pt x="707" y="665"/>
                  </a:cubicBezTo>
                  <a:cubicBezTo>
                    <a:pt x="706" y="666"/>
                    <a:pt x="706" y="667"/>
                    <a:pt x="705" y="668"/>
                  </a:cubicBezTo>
                  <a:cubicBezTo>
                    <a:pt x="704" y="669"/>
                    <a:pt x="704" y="670"/>
                    <a:pt x="703" y="671"/>
                  </a:cubicBezTo>
                  <a:cubicBezTo>
                    <a:pt x="702" y="672"/>
                    <a:pt x="702" y="673"/>
                    <a:pt x="701" y="674"/>
                  </a:cubicBezTo>
                  <a:cubicBezTo>
                    <a:pt x="700" y="675"/>
                    <a:pt x="700" y="676"/>
                    <a:pt x="699" y="677"/>
                  </a:cubicBezTo>
                  <a:cubicBezTo>
                    <a:pt x="698" y="678"/>
                    <a:pt x="698" y="679"/>
                    <a:pt x="697" y="680"/>
                  </a:cubicBezTo>
                  <a:cubicBezTo>
                    <a:pt x="697" y="681"/>
                    <a:pt x="696" y="682"/>
                    <a:pt x="695" y="683"/>
                  </a:cubicBezTo>
                  <a:cubicBezTo>
                    <a:pt x="695" y="684"/>
                    <a:pt x="694" y="685"/>
                    <a:pt x="693" y="686"/>
                  </a:cubicBezTo>
                  <a:cubicBezTo>
                    <a:pt x="693" y="687"/>
                    <a:pt x="693" y="687"/>
                    <a:pt x="693" y="687"/>
                  </a:cubicBezTo>
                  <a:cubicBezTo>
                    <a:pt x="693" y="687"/>
                    <a:pt x="692" y="688"/>
                    <a:pt x="692" y="688"/>
                  </a:cubicBezTo>
                  <a:cubicBezTo>
                    <a:pt x="692" y="688"/>
                    <a:pt x="692" y="689"/>
                    <a:pt x="691" y="689"/>
                  </a:cubicBezTo>
                  <a:cubicBezTo>
                    <a:pt x="691" y="690"/>
                    <a:pt x="691" y="690"/>
                    <a:pt x="691" y="690"/>
                  </a:cubicBezTo>
                  <a:cubicBezTo>
                    <a:pt x="690" y="691"/>
                    <a:pt x="690" y="692"/>
                    <a:pt x="689" y="693"/>
                  </a:cubicBezTo>
                  <a:cubicBezTo>
                    <a:pt x="688" y="694"/>
                    <a:pt x="688" y="695"/>
                    <a:pt x="687" y="696"/>
                  </a:cubicBezTo>
                  <a:cubicBezTo>
                    <a:pt x="686" y="697"/>
                    <a:pt x="686" y="698"/>
                    <a:pt x="685" y="699"/>
                  </a:cubicBezTo>
                  <a:cubicBezTo>
                    <a:pt x="684" y="700"/>
                    <a:pt x="684" y="701"/>
                    <a:pt x="683" y="702"/>
                  </a:cubicBezTo>
                  <a:cubicBezTo>
                    <a:pt x="682" y="703"/>
                    <a:pt x="682" y="705"/>
                    <a:pt x="681" y="706"/>
                  </a:cubicBezTo>
                  <a:cubicBezTo>
                    <a:pt x="681" y="707"/>
                    <a:pt x="680" y="708"/>
                    <a:pt x="679" y="709"/>
                  </a:cubicBezTo>
                  <a:cubicBezTo>
                    <a:pt x="679" y="710"/>
                    <a:pt x="678" y="711"/>
                    <a:pt x="677" y="712"/>
                  </a:cubicBezTo>
                  <a:cubicBezTo>
                    <a:pt x="677" y="713"/>
                    <a:pt x="676" y="714"/>
                    <a:pt x="675" y="715"/>
                  </a:cubicBezTo>
                  <a:cubicBezTo>
                    <a:pt x="668" y="726"/>
                    <a:pt x="663" y="739"/>
                    <a:pt x="663" y="753"/>
                  </a:cubicBezTo>
                  <a:cubicBezTo>
                    <a:pt x="663" y="790"/>
                    <a:pt x="694" y="821"/>
                    <a:pt x="731" y="821"/>
                  </a:cubicBezTo>
                  <a:cubicBezTo>
                    <a:pt x="757" y="821"/>
                    <a:pt x="780" y="805"/>
                    <a:pt x="791" y="783"/>
                  </a:cubicBezTo>
                  <a:cubicBezTo>
                    <a:pt x="792" y="782"/>
                    <a:pt x="792" y="781"/>
                    <a:pt x="793" y="780"/>
                  </a:cubicBezTo>
                  <a:cubicBezTo>
                    <a:pt x="794" y="779"/>
                    <a:pt x="794" y="778"/>
                    <a:pt x="795" y="777"/>
                  </a:cubicBezTo>
                  <a:cubicBezTo>
                    <a:pt x="795" y="776"/>
                    <a:pt x="796" y="775"/>
                    <a:pt x="796" y="774"/>
                  </a:cubicBezTo>
                  <a:cubicBezTo>
                    <a:pt x="797" y="773"/>
                    <a:pt x="797" y="772"/>
                    <a:pt x="798" y="771"/>
                  </a:cubicBezTo>
                  <a:cubicBezTo>
                    <a:pt x="798" y="770"/>
                    <a:pt x="799" y="769"/>
                    <a:pt x="800" y="768"/>
                  </a:cubicBezTo>
                  <a:cubicBezTo>
                    <a:pt x="800" y="767"/>
                    <a:pt x="801" y="765"/>
                    <a:pt x="801" y="764"/>
                  </a:cubicBezTo>
                  <a:cubicBezTo>
                    <a:pt x="802" y="763"/>
                    <a:pt x="802" y="762"/>
                    <a:pt x="803" y="761"/>
                  </a:cubicBezTo>
                  <a:cubicBezTo>
                    <a:pt x="803" y="760"/>
                    <a:pt x="804" y="759"/>
                    <a:pt x="805" y="758"/>
                  </a:cubicBezTo>
                  <a:cubicBezTo>
                    <a:pt x="805" y="757"/>
                    <a:pt x="806" y="756"/>
                    <a:pt x="806" y="755"/>
                  </a:cubicBezTo>
                  <a:cubicBezTo>
                    <a:pt x="807" y="754"/>
                    <a:pt x="807" y="753"/>
                    <a:pt x="808" y="752"/>
                  </a:cubicBezTo>
                  <a:cubicBezTo>
                    <a:pt x="808" y="751"/>
                    <a:pt x="809" y="750"/>
                    <a:pt x="809" y="749"/>
                  </a:cubicBezTo>
                  <a:cubicBezTo>
                    <a:pt x="810" y="748"/>
                    <a:pt x="811" y="747"/>
                    <a:pt x="811" y="746"/>
                  </a:cubicBezTo>
                  <a:cubicBezTo>
                    <a:pt x="812" y="745"/>
                    <a:pt x="812" y="744"/>
                    <a:pt x="813" y="743"/>
                  </a:cubicBezTo>
                  <a:cubicBezTo>
                    <a:pt x="813" y="742"/>
                    <a:pt x="814" y="740"/>
                    <a:pt x="814" y="739"/>
                  </a:cubicBezTo>
                  <a:cubicBezTo>
                    <a:pt x="815" y="738"/>
                    <a:pt x="816" y="737"/>
                    <a:pt x="816" y="736"/>
                  </a:cubicBezTo>
                  <a:cubicBezTo>
                    <a:pt x="817" y="735"/>
                    <a:pt x="817" y="734"/>
                    <a:pt x="818" y="733"/>
                  </a:cubicBezTo>
                  <a:cubicBezTo>
                    <a:pt x="818" y="732"/>
                    <a:pt x="819" y="731"/>
                    <a:pt x="819" y="730"/>
                  </a:cubicBezTo>
                  <a:cubicBezTo>
                    <a:pt x="820" y="729"/>
                    <a:pt x="820" y="728"/>
                    <a:pt x="821" y="727"/>
                  </a:cubicBezTo>
                  <a:cubicBezTo>
                    <a:pt x="822" y="726"/>
                    <a:pt x="822" y="725"/>
                    <a:pt x="823" y="724"/>
                  </a:cubicBezTo>
                  <a:cubicBezTo>
                    <a:pt x="823" y="723"/>
                    <a:pt x="824" y="722"/>
                    <a:pt x="824" y="721"/>
                  </a:cubicBezTo>
                  <a:cubicBezTo>
                    <a:pt x="825" y="719"/>
                    <a:pt x="826" y="717"/>
                    <a:pt x="827" y="715"/>
                  </a:cubicBezTo>
                  <a:cubicBezTo>
                    <a:pt x="828" y="714"/>
                    <a:pt x="828" y="713"/>
                    <a:pt x="829" y="712"/>
                  </a:cubicBezTo>
                  <a:cubicBezTo>
                    <a:pt x="829" y="711"/>
                    <a:pt x="830" y="710"/>
                    <a:pt x="831" y="709"/>
                  </a:cubicBezTo>
                  <a:cubicBezTo>
                    <a:pt x="831" y="708"/>
                    <a:pt x="832" y="707"/>
                    <a:pt x="832" y="706"/>
                  </a:cubicBezTo>
                  <a:cubicBezTo>
                    <a:pt x="833" y="705"/>
                    <a:pt x="833" y="704"/>
                    <a:pt x="834" y="703"/>
                  </a:cubicBezTo>
                  <a:cubicBezTo>
                    <a:pt x="834" y="702"/>
                    <a:pt x="835" y="701"/>
                    <a:pt x="835" y="699"/>
                  </a:cubicBezTo>
                  <a:cubicBezTo>
                    <a:pt x="836" y="698"/>
                    <a:pt x="837" y="697"/>
                    <a:pt x="837" y="696"/>
                  </a:cubicBezTo>
                  <a:cubicBezTo>
                    <a:pt x="838" y="695"/>
                    <a:pt x="838" y="694"/>
                    <a:pt x="839" y="693"/>
                  </a:cubicBezTo>
                  <a:cubicBezTo>
                    <a:pt x="839" y="692"/>
                    <a:pt x="840" y="691"/>
                    <a:pt x="840" y="690"/>
                  </a:cubicBezTo>
                  <a:cubicBezTo>
                    <a:pt x="841" y="689"/>
                    <a:pt x="842" y="688"/>
                    <a:pt x="842" y="687"/>
                  </a:cubicBezTo>
                  <a:cubicBezTo>
                    <a:pt x="843" y="686"/>
                    <a:pt x="843" y="685"/>
                    <a:pt x="844" y="684"/>
                  </a:cubicBezTo>
                  <a:cubicBezTo>
                    <a:pt x="844" y="683"/>
                    <a:pt x="845" y="682"/>
                    <a:pt x="845" y="681"/>
                  </a:cubicBezTo>
                  <a:cubicBezTo>
                    <a:pt x="846" y="680"/>
                    <a:pt x="846" y="679"/>
                    <a:pt x="847" y="678"/>
                  </a:cubicBezTo>
                  <a:cubicBezTo>
                    <a:pt x="848" y="677"/>
                    <a:pt x="848" y="676"/>
                    <a:pt x="849" y="675"/>
                  </a:cubicBezTo>
                  <a:cubicBezTo>
                    <a:pt x="849" y="674"/>
                    <a:pt x="850" y="672"/>
                    <a:pt x="850" y="671"/>
                  </a:cubicBezTo>
                  <a:cubicBezTo>
                    <a:pt x="851" y="670"/>
                    <a:pt x="851" y="669"/>
                    <a:pt x="852" y="668"/>
                  </a:cubicBezTo>
                  <a:cubicBezTo>
                    <a:pt x="853" y="667"/>
                    <a:pt x="853" y="666"/>
                    <a:pt x="854" y="665"/>
                  </a:cubicBezTo>
                  <a:cubicBezTo>
                    <a:pt x="854" y="664"/>
                    <a:pt x="855" y="663"/>
                    <a:pt x="855" y="662"/>
                  </a:cubicBezTo>
                  <a:cubicBezTo>
                    <a:pt x="856" y="661"/>
                    <a:pt x="856" y="660"/>
                    <a:pt x="857" y="659"/>
                  </a:cubicBezTo>
                  <a:cubicBezTo>
                    <a:pt x="857" y="658"/>
                    <a:pt x="858" y="657"/>
                    <a:pt x="859" y="656"/>
                  </a:cubicBezTo>
                  <a:cubicBezTo>
                    <a:pt x="859" y="655"/>
                    <a:pt x="860" y="654"/>
                    <a:pt x="860" y="653"/>
                  </a:cubicBezTo>
                  <a:cubicBezTo>
                    <a:pt x="861" y="652"/>
                    <a:pt x="861" y="651"/>
                    <a:pt x="862" y="650"/>
                  </a:cubicBezTo>
                  <a:cubicBezTo>
                    <a:pt x="862" y="649"/>
                    <a:pt x="863" y="648"/>
                    <a:pt x="864" y="646"/>
                  </a:cubicBezTo>
                  <a:cubicBezTo>
                    <a:pt x="864" y="645"/>
                    <a:pt x="865" y="644"/>
                    <a:pt x="865" y="643"/>
                  </a:cubicBezTo>
                  <a:cubicBezTo>
                    <a:pt x="866" y="642"/>
                    <a:pt x="866" y="641"/>
                    <a:pt x="867" y="640"/>
                  </a:cubicBezTo>
                  <a:cubicBezTo>
                    <a:pt x="867" y="639"/>
                    <a:pt x="868" y="638"/>
                    <a:pt x="868" y="637"/>
                  </a:cubicBezTo>
                  <a:cubicBezTo>
                    <a:pt x="869" y="636"/>
                    <a:pt x="870" y="635"/>
                    <a:pt x="870" y="634"/>
                  </a:cubicBezTo>
                  <a:cubicBezTo>
                    <a:pt x="871" y="633"/>
                    <a:pt x="871" y="632"/>
                    <a:pt x="872" y="631"/>
                  </a:cubicBezTo>
                  <a:cubicBezTo>
                    <a:pt x="872" y="630"/>
                    <a:pt x="873" y="629"/>
                    <a:pt x="873" y="628"/>
                  </a:cubicBezTo>
                  <a:cubicBezTo>
                    <a:pt x="874" y="627"/>
                    <a:pt x="875" y="626"/>
                    <a:pt x="875" y="625"/>
                  </a:cubicBezTo>
                  <a:cubicBezTo>
                    <a:pt x="876" y="624"/>
                    <a:pt x="876" y="623"/>
                    <a:pt x="877" y="622"/>
                  </a:cubicBezTo>
                  <a:cubicBezTo>
                    <a:pt x="877" y="620"/>
                    <a:pt x="878" y="619"/>
                    <a:pt x="878" y="618"/>
                  </a:cubicBezTo>
                  <a:cubicBezTo>
                    <a:pt x="879" y="617"/>
                    <a:pt x="880" y="616"/>
                    <a:pt x="880" y="615"/>
                  </a:cubicBezTo>
                  <a:cubicBezTo>
                    <a:pt x="881" y="614"/>
                    <a:pt x="881" y="613"/>
                    <a:pt x="882" y="612"/>
                  </a:cubicBezTo>
                  <a:cubicBezTo>
                    <a:pt x="882" y="611"/>
                    <a:pt x="883" y="610"/>
                    <a:pt x="883" y="609"/>
                  </a:cubicBezTo>
                  <a:cubicBezTo>
                    <a:pt x="884" y="608"/>
                    <a:pt x="885" y="607"/>
                    <a:pt x="885" y="606"/>
                  </a:cubicBezTo>
                  <a:cubicBezTo>
                    <a:pt x="886" y="605"/>
                    <a:pt x="886" y="604"/>
                    <a:pt x="887" y="603"/>
                  </a:cubicBezTo>
                  <a:cubicBezTo>
                    <a:pt x="887" y="602"/>
                    <a:pt x="888" y="601"/>
                    <a:pt x="888" y="600"/>
                  </a:cubicBezTo>
                  <a:cubicBezTo>
                    <a:pt x="889" y="599"/>
                    <a:pt x="889" y="598"/>
                    <a:pt x="890" y="597"/>
                  </a:cubicBezTo>
                  <a:cubicBezTo>
                    <a:pt x="891" y="596"/>
                    <a:pt x="891" y="594"/>
                    <a:pt x="892" y="593"/>
                  </a:cubicBezTo>
                  <a:cubicBezTo>
                    <a:pt x="892" y="592"/>
                    <a:pt x="893" y="591"/>
                    <a:pt x="893" y="590"/>
                  </a:cubicBezTo>
                  <a:cubicBezTo>
                    <a:pt x="894" y="589"/>
                    <a:pt x="894" y="588"/>
                    <a:pt x="895" y="587"/>
                  </a:cubicBezTo>
                  <a:cubicBezTo>
                    <a:pt x="896" y="586"/>
                    <a:pt x="896" y="585"/>
                    <a:pt x="897" y="584"/>
                  </a:cubicBezTo>
                  <a:cubicBezTo>
                    <a:pt x="897" y="583"/>
                    <a:pt x="898" y="582"/>
                    <a:pt x="898" y="581"/>
                  </a:cubicBezTo>
                  <a:cubicBezTo>
                    <a:pt x="899" y="580"/>
                    <a:pt x="899" y="579"/>
                    <a:pt x="900" y="578"/>
                  </a:cubicBezTo>
                  <a:cubicBezTo>
                    <a:pt x="901" y="577"/>
                    <a:pt x="901" y="576"/>
                    <a:pt x="902" y="575"/>
                  </a:cubicBezTo>
                  <a:cubicBezTo>
                    <a:pt x="902" y="574"/>
                    <a:pt x="903" y="573"/>
                    <a:pt x="903" y="572"/>
                  </a:cubicBezTo>
                  <a:cubicBezTo>
                    <a:pt x="904" y="571"/>
                    <a:pt x="904" y="570"/>
                    <a:pt x="905" y="568"/>
                  </a:cubicBezTo>
                  <a:cubicBezTo>
                    <a:pt x="906" y="567"/>
                    <a:pt x="906" y="566"/>
                    <a:pt x="907" y="565"/>
                  </a:cubicBezTo>
                  <a:cubicBezTo>
                    <a:pt x="907" y="564"/>
                    <a:pt x="908" y="563"/>
                    <a:pt x="908" y="562"/>
                  </a:cubicBezTo>
                  <a:cubicBezTo>
                    <a:pt x="909" y="561"/>
                    <a:pt x="910" y="559"/>
                    <a:pt x="911" y="557"/>
                  </a:cubicBezTo>
                  <a:cubicBezTo>
                    <a:pt x="912" y="556"/>
                    <a:pt x="912" y="555"/>
                    <a:pt x="913" y="554"/>
                  </a:cubicBezTo>
                  <a:cubicBezTo>
                    <a:pt x="913" y="553"/>
                    <a:pt x="914" y="552"/>
                    <a:pt x="914" y="551"/>
                  </a:cubicBezTo>
                  <a:cubicBezTo>
                    <a:pt x="915" y="550"/>
                    <a:pt x="915" y="549"/>
                    <a:pt x="916" y="548"/>
                  </a:cubicBezTo>
                  <a:cubicBezTo>
                    <a:pt x="917" y="547"/>
                    <a:pt x="917" y="546"/>
                    <a:pt x="918" y="545"/>
                  </a:cubicBezTo>
                  <a:cubicBezTo>
                    <a:pt x="918" y="544"/>
                    <a:pt x="919" y="543"/>
                    <a:pt x="919" y="542"/>
                  </a:cubicBezTo>
                  <a:cubicBezTo>
                    <a:pt x="920" y="541"/>
                    <a:pt x="920" y="540"/>
                    <a:pt x="921" y="538"/>
                  </a:cubicBezTo>
                  <a:cubicBezTo>
                    <a:pt x="921" y="537"/>
                    <a:pt x="922" y="536"/>
                    <a:pt x="923" y="535"/>
                  </a:cubicBezTo>
                  <a:cubicBezTo>
                    <a:pt x="923" y="534"/>
                    <a:pt x="924" y="533"/>
                    <a:pt x="924" y="532"/>
                  </a:cubicBezTo>
                  <a:cubicBezTo>
                    <a:pt x="925" y="531"/>
                    <a:pt x="925" y="530"/>
                    <a:pt x="926" y="529"/>
                  </a:cubicBezTo>
                  <a:cubicBezTo>
                    <a:pt x="926" y="528"/>
                    <a:pt x="927" y="527"/>
                    <a:pt x="928" y="526"/>
                  </a:cubicBezTo>
                  <a:cubicBezTo>
                    <a:pt x="928" y="525"/>
                    <a:pt x="929" y="524"/>
                    <a:pt x="929" y="523"/>
                  </a:cubicBezTo>
                  <a:cubicBezTo>
                    <a:pt x="930" y="522"/>
                    <a:pt x="930" y="521"/>
                    <a:pt x="931" y="520"/>
                  </a:cubicBezTo>
                  <a:cubicBezTo>
                    <a:pt x="931" y="519"/>
                    <a:pt x="932" y="518"/>
                    <a:pt x="933" y="517"/>
                  </a:cubicBezTo>
                  <a:cubicBezTo>
                    <a:pt x="933" y="516"/>
                    <a:pt x="934" y="515"/>
                    <a:pt x="934" y="514"/>
                  </a:cubicBezTo>
                  <a:cubicBezTo>
                    <a:pt x="935" y="513"/>
                    <a:pt x="935" y="512"/>
                    <a:pt x="936" y="510"/>
                  </a:cubicBezTo>
                  <a:cubicBezTo>
                    <a:pt x="936" y="509"/>
                    <a:pt x="937" y="508"/>
                    <a:pt x="938" y="507"/>
                  </a:cubicBezTo>
                  <a:cubicBezTo>
                    <a:pt x="938" y="506"/>
                    <a:pt x="939" y="505"/>
                    <a:pt x="939" y="504"/>
                  </a:cubicBezTo>
                  <a:cubicBezTo>
                    <a:pt x="940" y="503"/>
                    <a:pt x="940" y="502"/>
                    <a:pt x="941" y="501"/>
                  </a:cubicBezTo>
                  <a:cubicBezTo>
                    <a:pt x="941" y="500"/>
                    <a:pt x="942" y="499"/>
                    <a:pt x="943" y="498"/>
                  </a:cubicBezTo>
                  <a:cubicBezTo>
                    <a:pt x="943" y="497"/>
                    <a:pt x="944" y="496"/>
                    <a:pt x="944" y="495"/>
                  </a:cubicBezTo>
                  <a:cubicBezTo>
                    <a:pt x="945" y="494"/>
                    <a:pt x="945" y="493"/>
                    <a:pt x="946" y="492"/>
                  </a:cubicBezTo>
                  <a:cubicBezTo>
                    <a:pt x="946" y="491"/>
                    <a:pt x="947" y="490"/>
                    <a:pt x="948" y="489"/>
                  </a:cubicBezTo>
                  <a:cubicBezTo>
                    <a:pt x="948" y="488"/>
                    <a:pt x="949" y="487"/>
                    <a:pt x="949" y="486"/>
                  </a:cubicBezTo>
                  <a:cubicBezTo>
                    <a:pt x="950" y="485"/>
                    <a:pt x="950" y="484"/>
                    <a:pt x="951" y="482"/>
                  </a:cubicBezTo>
                  <a:cubicBezTo>
                    <a:pt x="951" y="481"/>
                    <a:pt x="952" y="480"/>
                    <a:pt x="953" y="479"/>
                  </a:cubicBezTo>
                  <a:cubicBezTo>
                    <a:pt x="953" y="478"/>
                    <a:pt x="954" y="477"/>
                    <a:pt x="954" y="476"/>
                  </a:cubicBezTo>
                  <a:cubicBezTo>
                    <a:pt x="955" y="475"/>
                    <a:pt x="955" y="474"/>
                    <a:pt x="956" y="473"/>
                  </a:cubicBezTo>
                  <a:cubicBezTo>
                    <a:pt x="956" y="472"/>
                    <a:pt x="957" y="471"/>
                    <a:pt x="958" y="470"/>
                  </a:cubicBezTo>
                  <a:cubicBezTo>
                    <a:pt x="958" y="469"/>
                    <a:pt x="959" y="468"/>
                    <a:pt x="959" y="467"/>
                  </a:cubicBezTo>
                  <a:cubicBezTo>
                    <a:pt x="960" y="466"/>
                    <a:pt x="960" y="465"/>
                    <a:pt x="961" y="464"/>
                  </a:cubicBezTo>
                  <a:cubicBezTo>
                    <a:pt x="961" y="463"/>
                    <a:pt x="962" y="462"/>
                    <a:pt x="963" y="461"/>
                  </a:cubicBezTo>
                  <a:cubicBezTo>
                    <a:pt x="963" y="460"/>
                    <a:pt x="964" y="459"/>
                    <a:pt x="964" y="458"/>
                  </a:cubicBezTo>
                  <a:cubicBezTo>
                    <a:pt x="965" y="457"/>
                    <a:pt x="965" y="455"/>
                    <a:pt x="966" y="454"/>
                  </a:cubicBezTo>
                  <a:cubicBezTo>
                    <a:pt x="966" y="453"/>
                    <a:pt x="967" y="452"/>
                    <a:pt x="968" y="451"/>
                  </a:cubicBezTo>
                  <a:cubicBezTo>
                    <a:pt x="968" y="450"/>
                    <a:pt x="969" y="449"/>
                    <a:pt x="969" y="448"/>
                  </a:cubicBezTo>
                  <a:cubicBezTo>
                    <a:pt x="970" y="447"/>
                    <a:pt x="970" y="446"/>
                    <a:pt x="971" y="445"/>
                  </a:cubicBezTo>
                  <a:cubicBezTo>
                    <a:pt x="972" y="444"/>
                    <a:pt x="972" y="443"/>
                    <a:pt x="973" y="442"/>
                  </a:cubicBezTo>
                  <a:cubicBezTo>
                    <a:pt x="973" y="441"/>
                    <a:pt x="974" y="440"/>
                    <a:pt x="974" y="439"/>
                  </a:cubicBezTo>
                  <a:cubicBezTo>
                    <a:pt x="975" y="438"/>
                    <a:pt x="975" y="437"/>
                    <a:pt x="976" y="436"/>
                  </a:cubicBezTo>
                  <a:cubicBezTo>
                    <a:pt x="977" y="435"/>
                    <a:pt x="977" y="434"/>
                    <a:pt x="978" y="433"/>
                  </a:cubicBezTo>
                  <a:cubicBezTo>
                    <a:pt x="978" y="432"/>
                    <a:pt x="979" y="430"/>
                    <a:pt x="979" y="429"/>
                  </a:cubicBezTo>
                  <a:cubicBezTo>
                    <a:pt x="980" y="428"/>
                    <a:pt x="981" y="426"/>
                    <a:pt x="982" y="425"/>
                  </a:cubicBezTo>
                  <a:cubicBezTo>
                    <a:pt x="982" y="424"/>
                    <a:pt x="983" y="423"/>
                    <a:pt x="983" y="422"/>
                  </a:cubicBezTo>
                  <a:cubicBezTo>
                    <a:pt x="984" y="421"/>
                    <a:pt x="985" y="420"/>
                    <a:pt x="985" y="419"/>
                  </a:cubicBezTo>
                  <a:cubicBezTo>
                    <a:pt x="986" y="418"/>
                    <a:pt x="986" y="417"/>
                    <a:pt x="987" y="415"/>
                  </a:cubicBezTo>
                  <a:cubicBezTo>
                    <a:pt x="987" y="414"/>
                    <a:pt x="988" y="413"/>
                    <a:pt x="988" y="412"/>
                  </a:cubicBezTo>
                  <a:cubicBezTo>
                    <a:pt x="989" y="411"/>
                    <a:pt x="990" y="410"/>
                    <a:pt x="990" y="409"/>
                  </a:cubicBezTo>
                  <a:cubicBezTo>
                    <a:pt x="991" y="408"/>
                    <a:pt x="991" y="407"/>
                    <a:pt x="992" y="406"/>
                  </a:cubicBezTo>
                  <a:cubicBezTo>
                    <a:pt x="992" y="405"/>
                    <a:pt x="993" y="404"/>
                    <a:pt x="994" y="403"/>
                  </a:cubicBezTo>
                  <a:cubicBezTo>
                    <a:pt x="994" y="402"/>
                    <a:pt x="995" y="401"/>
                    <a:pt x="995" y="400"/>
                  </a:cubicBezTo>
                  <a:cubicBezTo>
                    <a:pt x="996" y="399"/>
                    <a:pt x="996" y="398"/>
                    <a:pt x="997" y="397"/>
                  </a:cubicBezTo>
                  <a:cubicBezTo>
                    <a:pt x="997" y="396"/>
                    <a:pt x="998" y="395"/>
                    <a:pt x="999" y="394"/>
                  </a:cubicBezTo>
                  <a:cubicBezTo>
                    <a:pt x="999" y="393"/>
                    <a:pt x="1000" y="392"/>
                    <a:pt x="1000" y="391"/>
                  </a:cubicBezTo>
                  <a:cubicBezTo>
                    <a:pt x="1001" y="390"/>
                    <a:pt x="1001" y="389"/>
                    <a:pt x="1002" y="387"/>
                  </a:cubicBezTo>
                  <a:cubicBezTo>
                    <a:pt x="1002" y="386"/>
                    <a:pt x="1003" y="385"/>
                    <a:pt x="1004" y="384"/>
                  </a:cubicBezTo>
                  <a:cubicBezTo>
                    <a:pt x="1004" y="383"/>
                    <a:pt x="1005" y="382"/>
                    <a:pt x="1005" y="381"/>
                  </a:cubicBezTo>
                  <a:cubicBezTo>
                    <a:pt x="1006" y="380"/>
                    <a:pt x="1006" y="379"/>
                    <a:pt x="1007" y="378"/>
                  </a:cubicBezTo>
                  <a:cubicBezTo>
                    <a:pt x="1008" y="377"/>
                    <a:pt x="1008" y="376"/>
                    <a:pt x="1009" y="375"/>
                  </a:cubicBezTo>
                  <a:cubicBezTo>
                    <a:pt x="1009" y="374"/>
                    <a:pt x="1010" y="373"/>
                    <a:pt x="1010" y="372"/>
                  </a:cubicBezTo>
                  <a:cubicBezTo>
                    <a:pt x="1011" y="371"/>
                    <a:pt x="1011" y="370"/>
                    <a:pt x="1012" y="369"/>
                  </a:cubicBezTo>
                  <a:cubicBezTo>
                    <a:pt x="1013" y="368"/>
                    <a:pt x="1013" y="367"/>
                    <a:pt x="1014" y="366"/>
                  </a:cubicBezTo>
                  <a:cubicBezTo>
                    <a:pt x="1014" y="365"/>
                    <a:pt x="1015" y="364"/>
                    <a:pt x="1015" y="363"/>
                  </a:cubicBezTo>
                  <a:cubicBezTo>
                    <a:pt x="1016" y="362"/>
                    <a:pt x="1016" y="361"/>
                    <a:pt x="1017" y="360"/>
                  </a:cubicBezTo>
                  <a:cubicBezTo>
                    <a:pt x="1018" y="358"/>
                    <a:pt x="1018" y="357"/>
                    <a:pt x="1019" y="356"/>
                  </a:cubicBezTo>
                  <a:cubicBezTo>
                    <a:pt x="1019" y="355"/>
                    <a:pt x="1020" y="354"/>
                    <a:pt x="1020" y="353"/>
                  </a:cubicBezTo>
                  <a:cubicBezTo>
                    <a:pt x="1021" y="352"/>
                    <a:pt x="1022" y="351"/>
                    <a:pt x="1022" y="350"/>
                  </a:cubicBezTo>
                  <a:cubicBezTo>
                    <a:pt x="1023" y="349"/>
                    <a:pt x="1023" y="348"/>
                    <a:pt x="1024" y="347"/>
                  </a:cubicBezTo>
                  <a:cubicBezTo>
                    <a:pt x="1024" y="346"/>
                    <a:pt x="1025" y="345"/>
                    <a:pt x="1025" y="344"/>
                  </a:cubicBezTo>
                  <a:cubicBezTo>
                    <a:pt x="1026" y="343"/>
                    <a:pt x="1027" y="342"/>
                    <a:pt x="1027" y="341"/>
                  </a:cubicBezTo>
                  <a:cubicBezTo>
                    <a:pt x="1028" y="340"/>
                    <a:pt x="1028" y="339"/>
                    <a:pt x="1029" y="338"/>
                  </a:cubicBezTo>
                  <a:cubicBezTo>
                    <a:pt x="1029" y="337"/>
                    <a:pt x="1030" y="336"/>
                    <a:pt x="1030" y="335"/>
                  </a:cubicBezTo>
                  <a:cubicBezTo>
                    <a:pt x="1031" y="334"/>
                    <a:pt x="1032" y="333"/>
                    <a:pt x="1032" y="332"/>
                  </a:cubicBezTo>
                  <a:cubicBezTo>
                    <a:pt x="1033" y="331"/>
                    <a:pt x="1033" y="329"/>
                    <a:pt x="1034" y="328"/>
                  </a:cubicBezTo>
                  <a:cubicBezTo>
                    <a:pt x="1034" y="327"/>
                    <a:pt x="1035" y="326"/>
                    <a:pt x="1036" y="325"/>
                  </a:cubicBezTo>
                  <a:cubicBezTo>
                    <a:pt x="1036" y="324"/>
                    <a:pt x="1037" y="323"/>
                    <a:pt x="1037" y="322"/>
                  </a:cubicBezTo>
                  <a:cubicBezTo>
                    <a:pt x="1038" y="321"/>
                    <a:pt x="1038" y="320"/>
                    <a:pt x="1039" y="319"/>
                  </a:cubicBezTo>
                  <a:cubicBezTo>
                    <a:pt x="1040" y="318"/>
                    <a:pt x="1040" y="317"/>
                    <a:pt x="1041" y="316"/>
                  </a:cubicBezTo>
                  <a:cubicBezTo>
                    <a:pt x="1041" y="315"/>
                    <a:pt x="1042" y="313"/>
                    <a:pt x="1043" y="312"/>
                  </a:cubicBezTo>
                  <a:cubicBezTo>
                    <a:pt x="1044" y="311"/>
                    <a:pt x="1044" y="309"/>
                    <a:pt x="1045" y="308"/>
                  </a:cubicBezTo>
                  <a:cubicBezTo>
                    <a:pt x="1045" y="307"/>
                    <a:pt x="1046" y="306"/>
                    <a:pt x="1046" y="305"/>
                  </a:cubicBezTo>
                  <a:cubicBezTo>
                    <a:pt x="1047" y="304"/>
                    <a:pt x="1048" y="303"/>
                    <a:pt x="1048" y="302"/>
                  </a:cubicBezTo>
                  <a:cubicBezTo>
                    <a:pt x="1049" y="301"/>
                    <a:pt x="1049" y="300"/>
                    <a:pt x="1050" y="299"/>
                  </a:cubicBezTo>
                  <a:cubicBezTo>
                    <a:pt x="1050" y="298"/>
                    <a:pt x="1051" y="297"/>
                    <a:pt x="1051" y="296"/>
                  </a:cubicBezTo>
                  <a:cubicBezTo>
                    <a:pt x="1052" y="295"/>
                    <a:pt x="1053" y="294"/>
                    <a:pt x="1053" y="293"/>
                  </a:cubicBezTo>
                  <a:cubicBezTo>
                    <a:pt x="1054" y="292"/>
                    <a:pt x="1054" y="291"/>
                    <a:pt x="1055" y="290"/>
                  </a:cubicBezTo>
                  <a:cubicBezTo>
                    <a:pt x="1055" y="289"/>
                    <a:pt x="1056" y="288"/>
                    <a:pt x="1057" y="287"/>
                  </a:cubicBezTo>
                  <a:cubicBezTo>
                    <a:pt x="1057" y="286"/>
                    <a:pt x="1058" y="285"/>
                    <a:pt x="1058" y="284"/>
                  </a:cubicBezTo>
                  <a:cubicBezTo>
                    <a:pt x="1059" y="283"/>
                    <a:pt x="1059" y="282"/>
                    <a:pt x="1060" y="280"/>
                  </a:cubicBezTo>
                  <a:cubicBezTo>
                    <a:pt x="1060" y="279"/>
                    <a:pt x="1061" y="278"/>
                    <a:pt x="1062" y="277"/>
                  </a:cubicBezTo>
                  <a:cubicBezTo>
                    <a:pt x="1062" y="276"/>
                    <a:pt x="1063" y="275"/>
                    <a:pt x="1063" y="274"/>
                  </a:cubicBezTo>
                  <a:cubicBezTo>
                    <a:pt x="1064" y="273"/>
                    <a:pt x="1064" y="272"/>
                    <a:pt x="1065" y="271"/>
                  </a:cubicBezTo>
                  <a:cubicBezTo>
                    <a:pt x="1066" y="270"/>
                    <a:pt x="1066" y="269"/>
                    <a:pt x="1067" y="268"/>
                  </a:cubicBezTo>
                  <a:cubicBezTo>
                    <a:pt x="1067" y="267"/>
                    <a:pt x="1068" y="266"/>
                    <a:pt x="1068" y="265"/>
                  </a:cubicBezTo>
                  <a:cubicBezTo>
                    <a:pt x="1069" y="264"/>
                    <a:pt x="1070" y="263"/>
                    <a:pt x="1070" y="262"/>
                  </a:cubicBezTo>
                  <a:cubicBezTo>
                    <a:pt x="1071" y="261"/>
                    <a:pt x="1071" y="260"/>
                    <a:pt x="1072" y="259"/>
                  </a:cubicBezTo>
                  <a:cubicBezTo>
                    <a:pt x="1072" y="258"/>
                    <a:pt x="1073" y="257"/>
                    <a:pt x="1073" y="256"/>
                  </a:cubicBezTo>
                  <a:cubicBezTo>
                    <a:pt x="1074" y="255"/>
                    <a:pt x="1075" y="254"/>
                    <a:pt x="1075" y="253"/>
                  </a:cubicBezTo>
                  <a:cubicBezTo>
                    <a:pt x="1076" y="252"/>
                    <a:pt x="1076" y="251"/>
                    <a:pt x="1077" y="249"/>
                  </a:cubicBezTo>
                  <a:cubicBezTo>
                    <a:pt x="1077" y="248"/>
                    <a:pt x="1078" y="247"/>
                    <a:pt x="1079" y="246"/>
                  </a:cubicBezTo>
                  <a:cubicBezTo>
                    <a:pt x="1079" y="245"/>
                    <a:pt x="1080" y="244"/>
                    <a:pt x="1080" y="243"/>
                  </a:cubicBezTo>
                  <a:cubicBezTo>
                    <a:pt x="1081" y="242"/>
                    <a:pt x="1081" y="241"/>
                    <a:pt x="1082" y="240"/>
                  </a:cubicBezTo>
                  <a:cubicBezTo>
                    <a:pt x="1083" y="239"/>
                    <a:pt x="1083" y="238"/>
                    <a:pt x="1084" y="237"/>
                  </a:cubicBezTo>
                  <a:cubicBezTo>
                    <a:pt x="1084" y="236"/>
                    <a:pt x="1085" y="235"/>
                    <a:pt x="1085" y="234"/>
                  </a:cubicBezTo>
                  <a:cubicBezTo>
                    <a:pt x="1086" y="233"/>
                    <a:pt x="1087" y="232"/>
                    <a:pt x="1087" y="231"/>
                  </a:cubicBezTo>
                  <a:cubicBezTo>
                    <a:pt x="1088" y="230"/>
                    <a:pt x="1088" y="229"/>
                    <a:pt x="1089" y="228"/>
                  </a:cubicBezTo>
                  <a:cubicBezTo>
                    <a:pt x="1089" y="227"/>
                    <a:pt x="1090" y="226"/>
                    <a:pt x="1090" y="225"/>
                  </a:cubicBezTo>
                  <a:cubicBezTo>
                    <a:pt x="1091" y="224"/>
                    <a:pt x="1092" y="223"/>
                    <a:pt x="1092" y="222"/>
                  </a:cubicBezTo>
                  <a:cubicBezTo>
                    <a:pt x="1093" y="221"/>
                    <a:pt x="1093" y="219"/>
                    <a:pt x="1094" y="218"/>
                  </a:cubicBezTo>
                  <a:cubicBezTo>
                    <a:pt x="1094" y="217"/>
                    <a:pt x="1095" y="216"/>
                    <a:pt x="1096" y="215"/>
                  </a:cubicBezTo>
                  <a:cubicBezTo>
                    <a:pt x="1096" y="214"/>
                    <a:pt x="1097" y="213"/>
                    <a:pt x="1098" y="211"/>
                  </a:cubicBezTo>
                  <a:cubicBezTo>
                    <a:pt x="1098" y="211"/>
                    <a:pt x="1098" y="211"/>
                    <a:pt x="1098" y="211"/>
                  </a:cubicBezTo>
                  <a:cubicBezTo>
                    <a:pt x="1098" y="210"/>
                    <a:pt x="1099" y="209"/>
                    <a:pt x="1100" y="208"/>
                  </a:cubicBezTo>
                  <a:cubicBezTo>
                    <a:pt x="1100" y="208"/>
                    <a:pt x="1100" y="208"/>
                    <a:pt x="1100" y="208"/>
                  </a:cubicBezTo>
                  <a:cubicBezTo>
                    <a:pt x="1100" y="207"/>
                    <a:pt x="1101" y="206"/>
                    <a:pt x="1101" y="205"/>
                  </a:cubicBezTo>
                  <a:cubicBezTo>
                    <a:pt x="1101" y="205"/>
                    <a:pt x="1101" y="205"/>
                    <a:pt x="1101" y="205"/>
                  </a:cubicBezTo>
                  <a:cubicBezTo>
                    <a:pt x="1102" y="204"/>
                    <a:pt x="1102" y="203"/>
                    <a:pt x="1103" y="202"/>
                  </a:cubicBezTo>
                  <a:cubicBezTo>
                    <a:pt x="1103" y="202"/>
                    <a:pt x="1103" y="202"/>
                    <a:pt x="1103" y="202"/>
                  </a:cubicBezTo>
                  <a:cubicBezTo>
                    <a:pt x="1104" y="201"/>
                    <a:pt x="1104" y="200"/>
                    <a:pt x="1105" y="199"/>
                  </a:cubicBezTo>
                  <a:cubicBezTo>
                    <a:pt x="1105" y="199"/>
                    <a:pt x="1105" y="199"/>
                    <a:pt x="1105" y="199"/>
                  </a:cubicBezTo>
                  <a:cubicBezTo>
                    <a:pt x="1105" y="198"/>
                    <a:pt x="1106" y="197"/>
                    <a:pt x="1106" y="196"/>
                  </a:cubicBezTo>
                  <a:cubicBezTo>
                    <a:pt x="1106" y="196"/>
                    <a:pt x="1106" y="196"/>
                    <a:pt x="1106" y="196"/>
                  </a:cubicBezTo>
                  <a:cubicBezTo>
                    <a:pt x="1107" y="195"/>
                    <a:pt x="1107" y="194"/>
                    <a:pt x="1108" y="193"/>
                  </a:cubicBezTo>
                  <a:cubicBezTo>
                    <a:pt x="1108" y="193"/>
                    <a:pt x="1108" y="193"/>
                    <a:pt x="1108" y="192"/>
                  </a:cubicBezTo>
                  <a:cubicBezTo>
                    <a:pt x="1109" y="192"/>
                    <a:pt x="1109" y="191"/>
                    <a:pt x="1109" y="190"/>
                  </a:cubicBezTo>
                  <a:cubicBezTo>
                    <a:pt x="1110" y="190"/>
                    <a:pt x="1110" y="190"/>
                    <a:pt x="1110" y="189"/>
                  </a:cubicBezTo>
                  <a:cubicBezTo>
                    <a:pt x="1110" y="189"/>
                    <a:pt x="1111" y="188"/>
                    <a:pt x="1111" y="187"/>
                  </a:cubicBezTo>
                  <a:cubicBezTo>
                    <a:pt x="1111" y="187"/>
                    <a:pt x="1111" y="187"/>
                    <a:pt x="1112" y="186"/>
                  </a:cubicBezTo>
                  <a:cubicBezTo>
                    <a:pt x="1112" y="186"/>
                    <a:pt x="1112" y="185"/>
                    <a:pt x="1113" y="184"/>
                  </a:cubicBezTo>
                  <a:cubicBezTo>
                    <a:pt x="1113" y="184"/>
                    <a:pt x="1113" y="183"/>
                    <a:pt x="1113" y="183"/>
                  </a:cubicBezTo>
                  <a:cubicBezTo>
                    <a:pt x="1114" y="182"/>
                    <a:pt x="1114" y="182"/>
                    <a:pt x="1114" y="181"/>
                  </a:cubicBezTo>
                  <a:cubicBezTo>
                    <a:pt x="1115" y="181"/>
                    <a:pt x="1115" y="180"/>
                    <a:pt x="1115" y="180"/>
                  </a:cubicBezTo>
                  <a:cubicBezTo>
                    <a:pt x="1115" y="179"/>
                    <a:pt x="1116" y="179"/>
                    <a:pt x="1116" y="178"/>
                  </a:cubicBezTo>
                  <a:cubicBezTo>
                    <a:pt x="1116" y="178"/>
                    <a:pt x="1116" y="177"/>
                    <a:pt x="1117" y="177"/>
                  </a:cubicBezTo>
                  <a:cubicBezTo>
                    <a:pt x="1117" y="176"/>
                    <a:pt x="1117" y="176"/>
                    <a:pt x="1118" y="175"/>
                  </a:cubicBezTo>
                  <a:cubicBezTo>
                    <a:pt x="1118" y="175"/>
                    <a:pt x="1118" y="174"/>
                    <a:pt x="1118" y="174"/>
                  </a:cubicBezTo>
                  <a:cubicBezTo>
                    <a:pt x="1119" y="173"/>
                    <a:pt x="1119" y="173"/>
                    <a:pt x="1119" y="172"/>
                  </a:cubicBezTo>
                  <a:cubicBezTo>
                    <a:pt x="1120" y="172"/>
                    <a:pt x="1120" y="171"/>
                    <a:pt x="1120" y="171"/>
                  </a:cubicBezTo>
                  <a:cubicBezTo>
                    <a:pt x="1120" y="170"/>
                    <a:pt x="1121" y="170"/>
                    <a:pt x="1121" y="169"/>
                  </a:cubicBezTo>
                  <a:cubicBezTo>
                    <a:pt x="1121" y="169"/>
                    <a:pt x="1122" y="168"/>
                    <a:pt x="1122" y="168"/>
                  </a:cubicBezTo>
                  <a:cubicBezTo>
                    <a:pt x="1122" y="167"/>
                    <a:pt x="1122" y="167"/>
                    <a:pt x="1123" y="166"/>
                  </a:cubicBezTo>
                  <a:cubicBezTo>
                    <a:pt x="1123" y="166"/>
                    <a:pt x="1123" y="165"/>
                    <a:pt x="1124" y="165"/>
                  </a:cubicBezTo>
                  <a:cubicBezTo>
                    <a:pt x="1124" y="164"/>
                    <a:pt x="1124" y="164"/>
                    <a:pt x="1124" y="163"/>
                  </a:cubicBezTo>
                  <a:cubicBezTo>
                    <a:pt x="1125" y="163"/>
                    <a:pt x="1125" y="162"/>
                    <a:pt x="1125" y="161"/>
                  </a:cubicBezTo>
                  <a:cubicBezTo>
                    <a:pt x="1125" y="161"/>
                    <a:pt x="1126" y="161"/>
                    <a:pt x="1126" y="160"/>
                  </a:cubicBezTo>
                  <a:cubicBezTo>
                    <a:pt x="1126" y="160"/>
                    <a:pt x="1127" y="159"/>
                    <a:pt x="1127" y="158"/>
                  </a:cubicBezTo>
                  <a:cubicBezTo>
                    <a:pt x="1127" y="158"/>
                    <a:pt x="1127" y="158"/>
                    <a:pt x="1128" y="157"/>
                  </a:cubicBezTo>
                  <a:cubicBezTo>
                    <a:pt x="1128" y="157"/>
                    <a:pt x="1128" y="156"/>
                    <a:pt x="1129" y="155"/>
                  </a:cubicBezTo>
                  <a:cubicBezTo>
                    <a:pt x="1129" y="155"/>
                    <a:pt x="1129" y="155"/>
                    <a:pt x="1129" y="154"/>
                  </a:cubicBezTo>
                  <a:cubicBezTo>
                    <a:pt x="1130" y="154"/>
                    <a:pt x="1130" y="153"/>
                    <a:pt x="1130" y="152"/>
                  </a:cubicBezTo>
                  <a:cubicBezTo>
                    <a:pt x="1131" y="152"/>
                    <a:pt x="1131" y="152"/>
                    <a:pt x="1131" y="151"/>
                  </a:cubicBezTo>
                  <a:cubicBezTo>
                    <a:pt x="1144" y="129"/>
                    <a:pt x="1136" y="102"/>
                    <a:pt x="1114" y="8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1" name="Group 10">
            <a:extLst>
              <a:ext uri="{FF2B5EF4-FFF2-40B4-BE49-F238E27FC236}">
                <a16:creationId xmlns:a16="http://schemas.microsoft.com/office/drawing/2014/main" id="{5DCD4960-50C0-4A9B-A0FB-D7BFB3B5AA2F}"/>
              </a:ext>
            </a:extLst>
          </p:cNvPr>
          <p:cNvGrpSpPr>
            <a:grpSpLocks noChangeAspect="1"/>
          </p:cNvGrpSpPr>
          <p:nvPr/>
        </p:nvGrpSpPr>
        <p:grpSpPr>
          <a:xfrm>
            <a:off x="4469915" y="1538827"/>
            <a:ext cx="685800" cy="685800"/>
            <a:chOff x="5273040" y="2606040"/>
            <a:chExt cx="1645920" cy="1645920"/>
          </a:xfrm>
        </p:grpSpPr>
        <p:sp>
          <p:nvSpPr>
            <p:cNvPr id="12" name="AutoShape 3">
              <a:extLst>
                <a:ext uri="{FF2B5EF4-FFF2-40B4-BE49-F238E27FC236}">
                  <a16:creationId xmlns:a16="http://schemas.microsoft.com/office/drawing/2014/main" id="{AD00AB78-FA1F-4A44-9794-E9EEDE3FCF79}"/>
                </a:ext>
              </a:extLst>
            </p:cNvPr>
            <p:cNvSpPr>
              <a:spLocks noChangeAspect="1" noChangeArrowheads="1" noTextEdit="1"/>
            </p:cNvSpPr>
            <p:nvPr/>
          </p:nvSpPr>
          <p:spPr bwMode="auto">
            <a:xfrm>
              <a:off x="5273040" y="2606040"/>
              <a:ext cx="1645920" cy="164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13" name="Group 12">
              <a:extLst>
                <a:ext uri="{FF2B5EF4-FFF2-40B4-BE49-F238E27FC236}">
                  <a16:creationId xmlns:a16="http://schemas.microsoft.com/office/drawing/2014/main" id="{C69C895D-4316-4462-B374-8D9FE7AC242D}"/>
                </a:ext>
              </a:extLst>
            </p:cNvPr>
            <p:cNvGrpSpPr/>
            <p:nvPr/>
          </p:nvGrpSpPr>
          <p:grpSpPr>
            <a:xfrm>
              <a:off x="5546027" y="2892361"/>
              <a:ext cx="1099947" cy="1073277"/>
              <a:chOff x="5546027" y="2892361"/>
              <a:chExt cx="1099947" cy="1073277"/>
            </a:xfrm>
          </p:grpSpPr>
          <p:sp>
            <p:nvSpPr>
              <p:cNvPr id="14" name="Freeform 8">
                <a:extLst>
                  <a:ext uri="{FF2B5EF4-FFF2-40B4-BE49-F238E27FC236}">
                    <a16:creationId xmlns:a16="http://schemas.microsoft.com/office/drawing/2014/main" id="{FD9DE9E1-5876-4B5D-9B39-DDF915314D20}"/>
                  </a:ext>
                </a:extLst>
              </p:cNvPr>
              <p:cNvSpPr>
                <a:spLocks/>
              </p:cNvSpPr>
              <p:nvPr/>
            </p:nvSpPr>
            <p:spPr bwMode="auto">
              <a:xfrm>
                <a:off x="5546027" y="2892361"/>
                <a:ext cx="1099947" cy="1073277"/>
              </a:xfrm>
              <a:custGeom>
                <a:avLst/>
                <a:gdLst>
                  <a:gd name="connsiteX0" fmla="*/ 548831 w 1099947"/>
                  <a:gd name="connsiteY0" fmla="*/ 587502 h 1073277"/>
                  <a:gd name="connsiteX1" fmla="*/ 321945 w 1099947"/>
                  <a:gd name="connsiteY1" fmla="*/ 814578 h 1073277"/>
                  <a:gd name="connsiteX2" fmla="*/ 548831 w 1099947"/>
                  <a:gd name="connsiteY2" fmla="*/ 1041654 h 1073277"/>
                  <a:gd name="connsiteX3" fmla="*/ 775716 w 1099947"/>
                  <a:gd name="connsiteY3" fmla="*/ 814578 h 1073277"/>
                  <a:gd name="connsiteX4" fmla="*/ 548831 w 1099947"/>
                  <a:gd name="connsiteY4" fmla="*/ 587502 h 1073277"/>
                  <a:gd name="connsiteX5" fmla="*/ 173614 w 1099947"/>
                  <a:gd name="connsiteY5" fmla="*/ 184404 h 1073277"/>
                  <a:gd name="connsiteX6" fmla="*/ 183616 w 1099947"/>
                  <a:gd name="connsiteY6" fmla="*/ 187977 h 1073277"/>
                  <a:gd name="connsiteX7" fmla="*/ 254348 w 1099947"/>
                  <a:gd name="connsiteY7" fmla="*/ 246568 h 1073277"/>
                  <a:gd name="connsiteX8" fmla="*/ 255062 w 1099947"/>
                  <a:gd name="connsiteY8" fmla="*/ 247283 h 1073277"/>
                  <a:gd name="connsiteX9" fmla="*/ 255777 w 1099947"/>
                  <a:gd name="connsiteY9" fmla="*/ 247283 h 1073277"/>
                  <a:gd name="connsiteX10" fmla="*/ 256491 w 1099947"/>
                  <a:gd name="connsiteY10" fmla="*/ 248712 h 1073277"/>
                  <a:gd name="connsiteX11" fmla="*/ 258635 w 1099947"/>
                  <a:gd name="connsiteY11" fmla="*/ 251570 h 1073277"/>
                  <a:gd name="connsiteX12" fmla="*/ 259349 w 1099947"/>
                  <a:gd name="connsiteY12" fmla="*/ 253713 h 1073277"/>
                  <a:gd name="connsiteX13" fmla="*/ 259349 w 1099947"/>
                  <a:gd name="connsiteY13" fmla="*/ 255142 h 1073277"/>
                  <a:gd name="connsiteX14" fmla="*/ 259349 w 1099947"/>
                  <a:gd name="connsiteY14" fmla="*/ 260859 h 1073277"/>
                  <a:gd name="connsiteX15" fmla="*/ 259349 w 1099947"/>
                  <a:gd name="connsiteY15" fmla="*/ 261573 h 1073277"/>
                  <a:gd name="connsiteX16" fmla="*/ 259349 w 1099947"/>
                  <a:gd name="connsiteY16" fmla="*/ 262288 h 1073277"/>
                  <a:gd name="connsiteX17" fmla="*/ 259349 w 1099947"/>
                  <a:gd name="connsiteY17" fmla="*/ 263717 h 1073277"/>
                  <a:gd name="connsiteX18" fmla="*/ 258635 w 1099947"/>
                  <a:gd name="connsiteY18" fmla="*/ 265146 h 1073277"/>
                  <a:gd name="connsiteX19" fmla="*/ 257920 w 1099947"/>
                  <a:gd name="connsiteY19" fmla="*/ 265860 h 1073277"/>
                  <a:gd name="connsiteX20" fmla="*/ 256491 w 1099947"/>
                  <a:gd name="connsiteY20" fmla="*/ 268004 h 1073277"/>
                  <a:gd name="connsiteX21" fmla="*/ 256491 w 1099947"/>
                  <a:gd name="connsiteY21" fmla="*/ 268719 h 1073277"/>
                  <a:gd name="connsiteX22" fmla="*/ 255777 w 1099947"/>
                  <a:gd name="connsiteY22" fmla="*/ 268719 h 1073277"/>
                  <a:gd name="connsiteX23" fmla="*/ 194333 w 1099947"/>
                  <a:gd name="connsiteY23" fmla="*/ 341600 h 1073277"/>
                  <a:gd name="connsiteX24" fmla="*/ 172185 w 1099947"/>
                  <a:gd name="connsiteY24" fmla="*/ 343744 h 1073277"/>
                  <a:gd name="connsiteX25" fmla="*/ 170042 w 1099947"/>
                  <a:gd name="connsiteY25" fmla="*/ 321594 h 1073277"/>
                  <a:gd name="connsiteX26" fmla="*/ 207193 w 1099947"/>
                  <a:gd name="connsiteY26" fmla="*/ 278007 h 1073277"/>
                  <a:gd name="connsiteX27" fmla="*/ 115743 w 1099947"/>
                  <a:gd name="connsiteY27" fmla="*/ 329453 h 1073277"/>
                  <a:gd name="connsiteX28" fmla="*/ 31436 w 1099947"/>
                  <a:gd name="connsiteY28" fmla="*/ 536666 h 1073277"/>
                  <a:gd name="connsiteX29" fmla="*/ 291500 w 1099947"/>
                  <a:gd name="connsiteY29" fmla="*/ 798184 h 1073277"/>
                  <a:gd name="connsiteX30" fmla="*/ 549419 w 1099947"/>
                  <a:gd name="connsiteY30" fmla="*/ 555959 h 1073277"/>
                  <a:gd name="connsiteX31" fmla="*/ 807339 w 1099947"/>
                  <a:gd name="connsiteY31" fmla="*/ 813903 h 1073277"/>
                  <a:gd name="connsiteX32" fmla="*/ 549419 w 1099947"/>
                  <a:gd name="connsiteY32" fmla="*/ 1073277 h 1073277"/>
                  <a:gd name="connsiteX33" fmla="*/ 291500 w 1099947"/>
                  <a:gd name="connsiteY33" fmla="*/ 829623 h 1073277"/>
                  <a:gd name="connsiteX34" fmla="*/ 0 w 1099947"/>
                  <a:gd name="connsiteY34" fmla="*/ 536666 h 1073277"/>
                  <a:gd name="connsiteX35" fmla="*/ 93594 w 1099947"/>
                  <a:gd name="connsiteY35" fmla="*/ 307303 h 1073277"/>
                  <a:gd name="connsiteX36" fmla="*/ 205764 w 1099947"/>
                  <a:gd name="connsiteY36" fmla="*/ 246568 h 1073277"/>
                  <a:gd name="connsiteX37" fmla="*/ 163612 w 1099947"/>
                  <a:gd name="connsiteY37" fmla="*/ 212271 h 1073277"/>
                  <a:gd name="connsiteX38" fmla="*/ 161468 w 1099947"/>
                  <a:gd name="connsiteY38" fmla="*/ 190120 h 1073277"/>
                  <a:gd name="connsiteX39" fmla="*/ 173614 w 1099947"/>
                  <a:gd name="connsiteY39" fmla="*/ 184404 h 1073277"/>
                  <a:gd name="connsiteX40" fmla="*/ 549212 w 1099947"/>
                  <a:gd name="connsiteY40" fmla="*/ 31623 h 1073277"/>
                  <a:gd name="connsiteX41" fmla="*/ 321945 w 1099947"/>
                  <a:gd name="connsiteY41" fmla="*/ 258699 h 1073277"/>
                  <a:gd name="connsiteX42" fmla="*/ 549212 w 1099947"/>
                  <a:gd name="connsiteY42" fmla="*/ 485775 h 1073277"/>
                  <a:gd name="connsiteX43" fmla="*/ 776478 w 1099947"/>
                  <a:gd name="connsiteY43" fmla="*/ 258699 h 1073277"/>
                  <a:gd name="connsiteX44" fmla="*/ 549212 w 1099947"/>
                  <a:gd name="connsiteY44" fmla="*/ 31623 h 1073277"/>
                  <a:gd name="connsiteX45" fmla="*/ 549261 w 1099947"/>
                  <a:gd name="connsiteY45" fmla="*/ 0 h 1073277"/>
                  <a:gd name="connsiteX46" fmla="*/ 807819 w 1099947"/>
                  <a:gd name="connsiteY46" fmla="*/ 242940 h 1073277"/>
                  <a:gd name="connsiteX47" fmla="*/ 1099947 w 1099947"/>
                  <a:gd name="connsiteY47" fmla="*/ 536611 h 1073277"/>
                  <a:gd name="connsiteX48" fmla="*/ 1005666 w 1099947"/>
                  <a:gd name="connsiteY48" fmla="*/ 765260 h 1073277"/>
                  <a:gd name="connsiteX49" fmla="*/ 893529 w 1099947"/>
                  <a:gd name="connsiteY49" fmla="*/ 825995 h 1073277"/>
                  <a:gd name="connsiteX50" fmla="*/ 935670 w 1099947"/>
                  <a:gd name="connsiteY50" fmla="*/ 860292 h 1073277"/>
                  <a:gd name="connsiteX51" fmla="*/ 937813 w 1099947"/>
                  <a:gd name="connsiteY51" fmla="*/ 883157 h 1073277"/>
                  <a:gd name="connsiteX52" fmla="*/ 925670 w 1099947"/>
                  <a:gd name="connsiteY52" fmla="*/ 888873 h 1073277"/>
                  <a:gd name="connsiteX53" fmla="*/ 915671 w 1099947"/>
                  <a:gd name="connsiteY53" fmla="*/ 885301 h 1073277"/>
                  <a:gd name="connsiteX54" fmla="*/ 844960 w 1099947"/>
                  <a:gd name="connsiteY54" fmla="*/ 825995 h 1073277"/>
                  <a:gd name="connsiteX55" fmla="*/ 843532 w 1099947"/>
                  <a:gd name="connsiteY55" fmla="*/ 825280 h 1073277"/>
                  <a:gd name="connsiteX56" fmla="*/ 842103 w 1099947"/>
                  <a:gd name="connsiteY56" fmla="*/ 823851 h 1073277"/>
                  <a:gd name="connsiteX57" fmla="*/ 840675 w 1099947"/>
                  <a:gd name="connsiteY57" fmla="*/ 820993 h 1073277"/>
                  <a:gd name="connsiteX58" fmla="*/ 839961 w 1099947"/>
                  <a:gd name="connsiteY58" fmla="*/ 818849 h 1073277"/>
                  <a:gd name="connsiteX59" fmla="*/ 839246 w 1099947"/>
                  <a:gd name="connsiteY59" fmla="*/ 817420 h 1073277"/>
                  <a:gd name="connsiteX60" fmla="*/ 839246 w 1099947"/>
                  <a:gd name="connsiteY60" fmla="*/ 811704 h 1073277"/>
                  <a:gd name="connsiteX61" fmla="*/ 839246 w 1099947"/>
                  <a:gd name="connsiteY61" fmla="*/ 810990 h 1073277"/>
                  <a:gd name="connsiteX62" fmla="*/ 839246 w 1099947"/>
                  <a:gd name="connsiteY62" fmla="*/ 810275 h 1073277"/>
                  <a:gd name="connsiteX63" fmla="*/ 839961 w 1099947"/>
                  <a:gd name="connsiteY63" fmla="*/ 808846 h 1073277"/>
                  <a:gd name="connsiteX64" fmla="*/ 840675 w 1099947"/>
                  <a:gd name="connsiteY64" fmla="*/ 807417 h 1073277"/>
                  <a:gd name="connsiteX65" fmla="*/ 840675 w 1099947"/>
                  <a:gd name="connsiteY65" fmla="*/ 806702 h 1073277"/>
                  <a:gd name="connsiteX66" fmla="*/ 842818 w 1099947"/>
                  <a:gd name="connsiteY66" fmla="*/ 804559 h 1073277"/>
                  <a:gd name="connsiteX67" fmla="*/ 842818 w 1099947"/>
                  <a:gd name="connsiteY67" fmla="*/ 803844 h 1073277"/>
                  <a:gd name="connsiteX68" fmla="*/ 905672 w 1099947"/>
                  <a:gd name="connsiteY68" fmla="*/ 730963 h 1073277"/>
                  <a:gd name="connsiteX69" fmla="*/ 927813 w 1099947"/>
                  <a:gd name="connsiteY69" fmla="*/ 728819 h 1073277"/>
                  <a:gd name="connsiteX70" fmla="*/ 929242 w 1099947"/>
                  <a:gd name="connsiteY70" fmla="*/ 750969 h 1073277"/>
                  <a:gd name="connsiteX71" fmla="*/ 892101 w 1099947"/>
                  <a:gd name="connsiteY71" fmla="*/ 794556 h 1073277"/>
                  <a:gd name="connsiteX72" fmla="*/ 983525 w 1099947"/>
                  <a:gd name="connsiteY72" fmla="*/ 743109 h 1073277"/>
                  <a:gd name="connsiteX73" fmla="*/ 1068520 w 1099947"/>
                  <a:gd name="connsiteY73" fmla="*/ 536611 h 1073277"/>
                  <a:gd name="connsiteX74" fmla="*/ 807819 w 1099947"/>
                  <a:gd name="connsiteY74" fmla="*/ 274379 h 1073277"/>
                  <a:gd name="connsiteX75" fmla="*/ 549261 w 1099947"/>
                  <a:gd name="connsiteY75" fmla="*/ 517319 h 1073277"/>
                  <a:gd name="connsiteX76" fmla="*/ 290703 w 1099947"/>
                  <a:gd name="connsiteY76" fmla="*/ 258659 h 1073277"/>
                  <a:gd name="connsiteX77" fmla="*/ 549261 w 1099947"/>
                  <a:gd name="connsiteY77" fmla="*/ 0 h 107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099947" h="1073277">
                    <a:moveTo>
                      <a:pt x="548831" y="587502"/>
                    </a:moveTo>
                    <a:cubicBezTo>
                      <a:pt x="423525" y="587502"/>
                      <a:pt x="321945" y="689168"/>
                      <a:pt x="321945" y="814578"/>
                    </a:cubicBezTo>
                    <a:cubicBezTo>
                      <a:pt x="321945" y="939989"/>
                      <a:pt x="423525" y="1041654"/>
                      <a:pt x="548831" y="1041654"/>
                    </a:cubicBezTo>
                    <a:cubicBezTo>
                      <a:pt x="674136" y="1041654"/>
                      <a:pt x="775716" y="939989"/>
                      <a:pt x="775716" y="814578"/>
                    </a:cubicBezTo>
                    <a:cubicBezTo>
                      <a:pt x="775716" y="689168"/>
                      <a:pt x="674136" y="587502"/>
                      <a:pt x="548831" y="587502"/>
                    </a:cubicBezTo>
                    <a:close/>
                    <a:moveTo>
                      <a:pt x="173614" y="184404"/>
                    </a:moveTo>
                    <a:cubicBezTo>
                      <a:pt x="177186" y="184404"/>
                      <a:pt x="180759" y="185833"/>
                      <a:pt x="183616" y="187977"/>
                    </a:cubicBezTo>
                    <a:cubicBezTo>
                      <a:pt x="183616" y="187977"/>
                      <a:pt x="183616" y="187977"/>
                      <a:pt x="254348" y="246568"/>
                    </a:cubicBezTo>
                    <a:cubicBezTo>
                      <a:pt x="254348" y="246568"/>
                      <a:pt x="255062" y="246568"/>
                      <a:pt x="255062" y="247283"/>
                    </a:cubicBezTo>
                    <a:cubicBezTo>
                      <a:pt x="255062" y="247283"/>
                      <a:pt x="255062" y="247283"/>
                      <a:pt x="255777" y="247283"/>
                    </a:cubicBezTo>
                    <a:cubicBezTo>
                      <a:pt x="255777" y="247997"/>
                      <a:pt x="256491" y="248712"/>
                      <a:pt x="256491" y="248712"/>
                    </a:cubicBezTo>
                    <a:cubicBezTo>
                      <a:pt x="257206" y="249426"/>
                      <a:pt x="257920" y="250855"/>
                      <a:pt x="258635" y="251570"/>
                    </a:cubicBezTo>
                    <a:cubicBezTo>
                      <a:pt x="258635" y="252284"/>
                      <a:pt x="258635" y="252999"/>
                      <a:pt x="259349" y="253713"/>
                    </a:cubicBezTo>
                    <a:cubicBezTo>
                      <a:pt x="259349" y="253713"/>
                      <a:pt x="259349" y="254428"/>
                      <a:pt x="259349" y="255142"/>
                    </a:cubicBezTo>
                    <a:cubicBezTo>
                      <a:pt x="260063" y="257286"/>
                      <a:pt x="260063" y="258715"/>
                      <a:pt x="259349" y="260859"/>
                    </a:cubicBezTo>
                    <a:cubicBezTo>
                      <a:pt x="259349" y="261573"/>
                      <a:pt x="259349" y="261573"/>
                      <a:pt x="259349" y="261573"/>
                    </a:cubicBezTo>
                    <a:cubicBezTo>
                      <a:pt x="259349" y="262288"/>
                      <a:pt x="259349" y="262288"/>
                      <a:pt x="259349" y="262288"/>
                    </a:cubicBezTo>
                    <a:cubicBezTo>
                      <a:pt x="259349" y="263002"/>
                      <a:pt x="259349" y="263002"/>
                      <a:pt x="259349" y="263717"/>
                    </a:cubicBezTo>
                    <a:cubicBezTo>
                      <a:pt x="258635" y="263717"/>
                      <a:pt x="258635" y="264431"/>
                      <a:pt x="258635" y="265146"/>
                    </a:cubicBezTo>
                    <a:cubicBezTo>
                      <a:pt x="258635" y="265146"/>
                      <a:pt x="257920" y="265146"/>
                      <a:pt x="257920" y="265860"/>
                    </a:cubicBezTo>
                    <a:cubicBezTo>
                      <a:pt x="257920" y="266575"/>
                      <a:pt x="257206" y="267289"/>
                      <a:pt x="256491" y="268004"/>
                    </a:cubicBezTo>
                    <a:cubicBezTo>
                      <a:pt x="256491" y="268719"/>
                      <a:pt x="256491" y="268719"/>
                      <a:pt x="256491" y="268719"/>
                    </a:cubicBezTo>
                    <a:cubicBezTo>
                      <a:pt x="256491" y="268719"/>
                      <a:pt x="256491" y="268719"/>
                      <a:pt x="255777" y="268719"/>
                    </a:cubicBezTo>
                    <a:cubicBezTo>
                      <a:pt x="255777" y="268719"/>
                      <a:pt x="255777" y="268719"/>
                      <a:pt x="194333" y="341600"/>
                    </a:cubicBezTo>
                    <a:cubicBezTo>
                      <a:pt x="188618" y="348031"/>
                      <a:pt x="178615" y="348746"/>
                      <a:pt x="172185" y="343744"/>
                    </a:cubicBezTo>
                    <a:cubicBezTo>
                      <a:pt x="165040" y="338028"/>
                      <a:pt x="164326" y="328024"/>
                      <a:pt x="170042" y="321594"/>
                    </a:cubicBezTo>
                    <a:cubicBezTo>
                      <a:pt x="170042" y="321594"/>
                      <a:pt x="170042" y="321594"/>
                      <a:pt x="207193" y="278007"/>
                    </a:cubicBezTo>
                    <a:cubicBezTo>
                      <a:pt x="173614" y="285153"/>
                      <a:pt x="142892" y="302301"/>
                      <a:pt x="115743" y="329453"/>
                    </a:cubicBezTo>
                    <a:cubicBezTo>
                      <a:pt x="57157" y="388045"/>
                      <a:pt x="31436" y="475932"/>
                      <a:pt x="31436" y="536666"/>
                    </a:cubicBezTo>
                    <a:cubicBezTo>
                      <a:pt x="31436" y="681001"/>
                      <a:pt x="147893" y="798184"/>
                      <a:pt x="291500" y="798184"/>
                    </a:cubicBezTo>
                    <a:cubicBezTo>
                      <a:pt x="299359" y="663138"/>
                      <a:pt x="412243" y="555959"/>
                      <a:pt x="549419" y="555959"/>
                    </a:cubicBezTo>
                    <a:cubicBezTo>
                      <a:pt x="691597" y="555959"/>
                      <a:pt x="807339" y="671712"/>
                      <a:pt x="807339" y="813903"/>
                    </a:cubicBezTo>
                    <a:cubicBezTo>
                      <a:pt x="807339" y="956809"/>
                      <a:pt x="691597" y="1073277"/>
                      <a:pt x="549419" y="1073277"/>
                    </a:cubicBezTo>
                    <a:cubicBezTo>
                      <a:pt x="412243" y="1073277"/>
                      <a:pt x="299359" y="965383"/>
                      <a:pt x="291500" y="829623"/>
                    </a:cubicBezTo>
                    <a:cubicBezTo>
                      <a:pt x="130746" y="829623"/>
                      <a:pt x="0" y="698150"/>
                      <a:pt x="0" y="536666"/>
                    </a:cubicBezTo>
                    <a:cubicBezTo>
                      <a:pt x="0" y="455210"/>
                      <a:pt x="37152" y="363751"/>
                      <a:pt x="93594" y="307303"/>
                    </a:cubicBezTo>
                    <a:cubicBezTo>
                      <a:pt x="126460" y="275149"/>
                      <a:pt x="164326" y="254428"/>
                      <a:pt x="205764" y="246568"/>
                    </a:cubicBezTo>
                    <a:cubicBezTo>
                      <a:pt x="205764" y="246568"/>
                      <a:pt x="205764" y="246568"/>
                      <a:pt x="163612" y="212271"/>
                    </a:cubicBezTo>
                    <a:cubicBezTo>
                      <a:pt x="157181" y="206554"/>
                      <a:pt x="155753" y="196551"/>
                      <a:pt x="161468" y="190120"/>
                    </a:cubicBezTo>
                    <a:cubicBezTo>
                      <a:pt x="164326" y="186548"/>
                      <a:pt x="169327" y="184404"/>
                      <a:pt x="173614" y="184404"/>
                    </a:cubicBezTo>
                    <a:close/>
                    <a:moveTo>
                      <a:pt x="549212" y="31623"/>
                    </a:moveTo>
                    <a:cubicBezTo>
                      <a:pt x="423696" y="31623"/>
                      <a:pt x="321945" y="133288"/>
                      <a:pt x="321945" y="258699"/>
                    </a:cubicBezTo>
                    <a:cubicBezTo>
                      <a:pt x="321945" y="384110"/>
                      <a:pt x="423696" y="485775"/>
                      <a:pt x="549212" y="485775"/>
                    </a:cubicBezTo>
                    <a:cubicBezTo>
                      <a:pt x="674728" y="485775"/>
                      <a:pt x="776478" y="384110"/>
                      <a:pt x="776478" y="258699"/>
                    </a:cubicBezTo>
                    <a:cubicBezTo>
                      <a:pt x="776478" y="133288"/>
                      <a:pt x="674728" y="31623"/>
                      <a:pt x="549212" y="31623"/>
                    </a:cubicBezTo>
                    <a:close/>
                    <a:moveTo>
                      <a:pt x="549261" y="0"/>
                    </a:moveTo>
                    <a:cubicBezTo>
                      <a:pt x="686397" y="0"/>
                      <a:pt x="799249" y="107179"/>
                      <a:pt x="807819" y="242940"/>
                    </a:cubicBezTo>
                    <a:cubicBezTo>
                      <a:pt x="968525" y="242940"/>
                      <a:pt x="1099947" y="375128"/>
                      <a:pt x="1099947" y="536611"/>
                    </a:cubicBezTo>
                    <a:cubicBezTo>
                      <a:pt x="1099947" y="617353"/>
                      <a:pt x="1062092" y="708812"/>
                      <a:pt x="1005666" y="765260"/>
                    </a:cubicBezTo>
                    <a:cubicBezTo>
                      <a:pt x="973525" y="797413"/>
                      <a:pt x="934956" y="818135"/>
                      <a:pt x="893529" y="825995"/>
                    </a:cubicBezTo>
                    <a:cubicBezTo>
                      <a:pt x="893529" y="825995"/>
                      <a:pt x="893529" y="825995"/>
                      <a:pt x="935670" y="860292"/>
                    </a:cubicBezTo>
                    <a:cubicBezTo>
                      <a:pt x="942812" y="866008"/>
                      <a:pt x="943527" y="876726"/>
                      <a:pt x="937813" y="883157"/>
                    </a:cubicBezTo>
                    <a:cubicBezTo>
                      <a:pt x="934956" y="886730"/>
                      <a:pt x="930670" y="888873"/>
                      <a:pt x="925670" y="888873"/>
                    </a:cubicBezTo>
                    <a:cubicBezTo>
                      <a:pt x="922099" y="888873"/>
                      <a:pt x="918528" y="887444"/>
                      <a:pt x="915671" y="885301"/>
                    </a:cubicBezTo>
                    <a:cubicBezTo>
                      <a:pt x="915671" y="885301"/>
                      <a:pt x="915671" y="885301"/>
                      <a:pt x="844960" y="825995"/>
                    </a:cubicBezTo>
                    <a:cubicBezTo>
                      <a:pt x="844246" y="825995"/>
                      <a:pt x="844246" y="825995"/>
                      <a:pt x="843532" y="825280"/>
                    </a:cubicBezTo>
                    <a:cubicBezTo>
                      <a:pt x="842818" y="824566"/>
                      <a:pt x="842818" y="823851"/>
                      <a:pt x="842103" y="823851"/>
                    </a:cubicBezTo>
                    <a:cubicBezTo>
                      <a:pt x="841389" y="823137"/>
                      <a:pt x="840675" y="821707"/>
                      <a:pt x="840675" y="820993"/>
                    </a:cubicBezTo>
                    <a:cubicBezTo>
                      <a:pt x="839961" y="820279"/>
                      <a:pt x="839961" y="819564"/>
                      <a:pt x="839961" y="818849"/>
                    </a:cubicBezTo>
                    <a:cubicBezTo>
                      <a:pt x="839246" y="818849"/>
                      <a:pt x="839246" y="818135"/>
                      <a:pt x="839246" y="817420"/>
                    </a:cubicBezTo>
                    <a:cubicBezTo>
                      <a:pt x="839246" y="815277"/>
                      <a:pt x="838532" y="813848"/>
                      <a:pt x="839246" y="811704"/>
                    </a:cubicBezTo>
                    <a:cubicBezTo>
                      <a:pt x="839246" y="810990"/>
                      <a:pt x="839246" y="810990"/>
                      <a:pt x="839246" y="810990"/>
                    </a:cubicBezTo>
                    <a:cubicBezTo>
                      <a:pt x="839246" y="810275"/>
                      <a:pt x="839246" y="810275"/>
                      <a:pt x="839246" y="810275"/>
                    </a:cubicBezTo>
                    <a:cubicBezTo>
                      <a:pt x="839961" y="809561"/>
                      <a:pt x="839961" y="809561"/>
                      <a:pt x="839961" y="808846"/>
                    </a:cubicBezTo>
                    <a:cubicBezTo>
                      <a:pt x="839961" y="808846"/>
                      <a:pt x="839961" y="808131"/>
                      <a:pt x="840675" y="807417"/>
                    </a:cubicBezTo>
                    <a:cubicBezTo>
                      <a:pt x="840675" y="807417"/>
                      <a:pt x="840675" y="807417"/>
                      <a:pt x="840675" y="806702"/>
                    </a:cubicBezTo>
                    <a:cubicBezTo>
                      <a:pt x="841389" y="805988"/>
                      <a:pt x="842103" y="805273"/>
                      <a:pt x="842818" y="804559"/>
                    </a:cubicBezTo>
                    <a:cubicBezTo>
                      <a:pt x="842818" y="803844"/>
                      <a:pt x="842818" y="803844"/>
                      <a:pt x="842818" y="803844"/>
                    </a:cubicBezTo>
                    <a:cubicBezTo>
                      <a:pt x="842818" y="803844"/>
                      <a:pt x="842818" y="803844"/>
                      <a:pt x="905672" y="730963"/>
                    </a:cubicBezTo>
                    <a:cubicBezTo>
                      <a:pt x="911385" y="724532"/>
                      <a:pt x="921385" y="723817"/>
                      <a:pt x="927813" y="728819"/>
                    </a:cubicBezTo>
                    <a:cubicBezTo>
                      <a:pt x="934242" y="734535"/>
                      <a:pt x="934956" y="744539"/>
                      <a:pt x="929242" y="750969"/>
                    </a:cubicBezTo>
                    <a:cubicBezTo>
                      <a:pt x="929242" y="750969"/>
                      <a:pt x="929242" y="750969"/>
                      <a:pt x="892101" y="794556"/>
                    </a:cubicBezTo>
                    <a:cubicBezTo>
                      <a:pt x="925670" y="787410"/>
                      <a:pt x="956383" y="770262"/>
                      <a:pt x="983525" y="743109"/>
                    </a:cubicBezTo>
                    <a:cubicBezTo>
                      <a:pt x="1042093" y="684518"/>
                      <a:pt x="1068520" y="597346"/>
                      <a:pt x="1068520" y="536611"/>
                    </a:cubicBezTo>
                    <a:cubicBezTo>
                      <a:pt x="1068520" y="392276"/>
                      <a:pt x="951383" y="274379"/>
                      <a:pt x="807819" y="274379"/>
                    </a:cubicBezTo>
                    <a:cubicBezTo>
                      <a:pt x="799249" y="410139"/>
                      <a:pt x="686397" y="517319"/>
                      <a:pt x="549261" y="517319"/>
                    </a:cubicBezTo>
                    <a:cubicBezTo>
                      <a:pt x="406412" y="517319"/>
                      <a:pt x="290703" y="401565"/>
                      <a:pt x="290703" y="258659"/>
                    </a:cubicBezTo>
                    <a:cubicBezTo>
                      <a:pt x="290703" y="115754"/>
                      <a:pt x="406412" y="0"/>
                      <a:pt x="549261" y="0"/>
                    </a:cubicBez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sz="1050"/>
              </a:p>
            </p:txBody>
          </p:sp>
          <p:sp>
            <p:nvSpPr>
              <p:cNvPr id="15" name="Freeform 9">
                <a:extLst>
                  <a:ext uri="{FF2B5EF4-FFF2-40B4-BE49-F238E27FC236}">
                    <a16:creationId xmlns:a16="http://schemas.microsoft.com/office/drawing/2014/main" id="{252BEF93-3A2D-4F4B-8ECA-3D1B44CEED48}"/>
                  </a:ext>
                </a:extLst>
              </p:cNvPr>
              <p:cNvSpPr>
                <a:spLocks noEditPoints="1"/>
              </p:cNvSpPr>
              <p:nvPr/>
            </p:nvSpPr>
            <p:spPr bwMode="auto">
              <a:xfrm>
                <a:off x="5891594" y="2947606"/>
                <a:ext cx="408813" cy="962787"/>
              </a:xfrm>
              <a:custGeom>
                <a:avLst/>
                <a:gdLst>
                  <a:gd name="T0" fmla="*/ 286 w 572"/>
                  <a:gd name="T1" fmla="*/ 777 h 1348"/>
                  <a:gd name="T2" fmla="*/ 572 w 572"/>
                  <a:gd name="T3" fmla="*/ 1062 h 1348"/>
                  <a:gd name="T4" fmla="*/ 286 w 572"/>
                  <a:gd name="T5" fmla="*/ 1348 h 1348"/>
                  <a:gd name="T6" fmla="*/ 0 w 572"/>
                  <a:gd name="T7" fmla="*/ 1062 h 1348"/>
                  <a:gd name="T8" fmla="*/ 286 w 572"/>
                  <a:gd name="T9" fmla="*/ 777 h 1348"/>
                  <a:gd name="T10" fmla="*/ 286 w 572"/>
                  <a:gd name="T11" fmla="*/ 0 h 1348"/>
                  <a:gd name="T12" fmla="*/ 572 w 572"/>
                  <a:gd name="T13" fmla="*/ 286 h 1348"/>
                  <a:gd name="T14" fmla="*/ 286 w 572"/>
                  <a:gd name="T15" fmla="*/ 573 h 1348"/>
                  <a:gd name="T16" fmla="*/ 0 w 572"/>
                  <a:gd name="T17" fmla="*/ 286 h 1348"/>
                  <a:gd name="T18" fmla="*/ 286 w 572"/>
                  <a:gd name="T19" fmla="*/ 0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2" h="1348">
                    <a:moveTo>
                      <a:pt x="286" y="777"/>
                    </a:moveTo>
                    <a:cubicBezTo>
                      <a:pt x="444" y="777"/>
                      <a:pt x="572" y="905"/>
                      <a:pt x="572" y="1062"/>
                    </a:cubicBezTo>
                    <a:cubicBezTo>
                      <a:pt x="572" y="1220"/>
                      <a:pt x="444" y="1348"/>
                      <a:pt x="286" y="1348"/>
                    </a:cubicBezTo>
                    <a:cubicBezTo>
                      <a:pt x="128" y="1348"/>
                      <a:pt x="0" y="1220"/>
                      <a:pt x="0" y="1062"/>
                    </a:cubicBezTo>
                    <a:cubicBezTo>
                      <a:pt x="0" y="905"/>
                      <a:pt x="128" y="777"/>
                      <a:pt x="286" y="777"/>
                    </a:cubicBezTo>
                    <a:close/>
                    <a:moveTo>
                      <a:pt x="286" y="0"/>
                    </a:moveTo>
                    <a:cubicBezTo>
                      <a:pt x="444" y="0"/>
                      <a:pt x="572" y="128"/>
                      <a:pt x="572" y="286"/>
                    </a:cubicBezTo>
                    <a:cubicBezTo>
                      <a:pt x="572" y="444"/>
                      <a:pt x="444" y="573"/>
                      <a:pt x="286" y="573"/>
                    </a:cubicBezTo>
                    <a:cubicBezTo>
                      <a:pt x="128" y="573"/>
                      <a:pt x="0" y="444"/>
                      <a:pt x="0" y="286"/>
                    </a:cubicBezTo>
                    <a:cubicBezTo>
                      <a:pt x="0" y="128"/>
                      <a:pt x="128" y="0"/>
                      <a:pt x="286"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a:p>
            </p:txBody>
          </p:sp>
        </p:grpSp>
      </p:grpSp>
      <p:grpSp>
        <p:nvGrpSpPr>
          <p:cNvPr id="16" name="Group 15">
            <a:extLst>
              <a:ext uri="{FF2B5EF4-FFF2-40B4-BE49-F238E27FC236}">
                <a16:creationId xmlns:a16="http://schemas.microsoft.com/office/drawing/2014/main" id="{4901D915-19DA-40ED-BAD0-4923C99A771B}"/>
              </a:ext>
            </a:extLst>
          </p:cNvPr>
          <p:cNvGrpSpPr>
            <a:grpSpLocks noChangeAspect="1"/>
          </p:cNvGrpSpPr>
          <p:nvPr/>
        </p:nvGrpSpPr>
        <p:grpSpPr>
          <a:xfrm>
            <a:off x="4466372" y="2591027"/>
            <a:ext cx="685800" cy="685800"/>
            <a:chOff x="5273675" y="2606675"/>
            <a:chExt cx="1644650" cy="1644650"/>
          </a:xfrm>
        </p:grpSpPr>
        <p:sp>
          <p:nvSpPr>
            <p:cNvPr id="17" name="AutoShape 3">
              <a:extLst>
                <a:ext uri="{FF2B5EF4-FFF2-40B4-BE49-F238E27FC236}">
                  <a16:creationId xmlns:a16="http://schemas.microsoft.com/office/drawing/2014/main" id="{C61EED8A-FE6F-48EA-BB6B-3C3A3A50234F}"/>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18" name="Group 17">
              <a:extLst>
                <a:ext uri="{FF2B5EF4-FFF2-40B4-BE49-F238E27FC236}">
                  <a16:creationId xmlns:a16="http://schemas.microsoft.com/office/drawing/2014/main" id="{882BB856-88EB-45BE-A2DE-4D4628413779}"/>
                </a:ext>
              </a:extLst>
            </p:cNvPr>
            <p:cNvGrpSpPr/>
            <p:nvPr/>
          </p:nvGrpSpPr>
          <p:grpSpPr>
            <a:xfrm>
              <a:off x="5646738" y="2778125"/>
              <a:ext cx="898525" cy="1304926"/>
              <a:chOff x="5646738" y="2778125"/>
              <a:chExt cx="898525" cy="1304926"/>
            </a:xfrm>
          </p:grpSpPr>
          <p:sp>
            <p:nvSpPr>
              <p:cNvPr id="19" name="Freeform 22">
                <a:extLst>
                  <a:ext uri="{FF2B5EF4-FFF2-40B4-BE49-F238E27FC236}">
                    <a16:creationId xmlns:a16="http://schemas.microsoft.com/office/drawing/2014/main" id="{FC5E5C39-EC93-4AF1-8A99-64D3F10AB864}"/>
                  </a:ext>
                </a:extLst>
              </p:cNvPr>
              <p:cNvSpPr>
                <a:spLocks/>
              </p:cNvSpPr>
              <p:nvPr/>
            </p:nvSpPr>
            <p:spPr bwMode="auto">
              <a:xfrm>
                <a:off x="5646738" y="2890838"/>
                <a:ext cx="898525" cy="1192213"/>
              </a:xfrm>
              <a:custGeom>
                <a:avLst/>
                <a:gdLst>
                  <a:gd name="connsiteX0" fmla="*/ 319134 w 898525"/>
                  <a:gd name="connsiteY0" fmla="*/ 817629 h 1192213"/>
                  <a:gd name="connsiteX1" fmla="*/ 341244 w 898525"/>
                  <a:gd name="connsiteY1" fmla="*/ 817629 h 1192213"/>
                  <a:gd name="connsiteX2" fmla="*/ 341244 w 898525"/>
                  <a:gd name="connsiteY2" fmla="*/ 839730 h 1192213"/>
                  <a:gd name="connsiteX3" fmla="*/ 310575 w 898525"/>
                  <a:gd name="connsiteY3" fmla="*/ 870387 h 1192213"/>
                  <a:gd name="connsiteX4" fmla="*/ 279193 w 898525"/>
                  <a:gd name="connsiteY4" fmla="*/ 901757 h 1192213"/>
                  <a:gd name="connsiteX5" fmla="*/ 255657 w 898525"/>
                  <a:gd name="connsiteY5" fmla="*/ 925997 h 1192213"/>
                  <a:gd name="connsiteX6" fmla="*/ 244245 w 898525"/>
                  <a:gd name="connsiteY6" fmla="*/ 930275 h 1192213"/>
                  <a:gd name="connsiteX7" fmla="*/ 232834 w 898525"/>
                  <a:gd name="connsiteY7" fmla="*/ 925997 h 1192213"/>
                  <a:gd name="connsiteX8" fmla="*/ 205731 w 898525"/>
                  <a:gd name="connsiteY8" fmla="*/ 898192 h 1192213"/>
                  <a:gd name="connsiteX9" fmla="*/ 205731 w 898525"/>
                  <a:gd name="connsiteY9" fmla="*/ 876091 h 1192213"/>
                  <a:gd name="connsiteX10" fmla="*/ 227841 w 898525"/>
                  <a:gd name="connsiteY10" fmla="*/ 876091 h 1192213"/>
                  <a:gd name="connsiteX11" fmla="*/ 244245 w 898525"/>
                  <a:gd name="connsiteY11" fmla="*/ 892489 h 1192213"/>
                  <a:gd name="connsiteX12" fmla="*/ 277767 w 898525"/>
                  <a:gd name="connsiteY12" fmla="*/ 858980 h 1192213"/>
                  <a:gd name="connsiteX13" fmla="*/ 305583 w 898525"/>
                  <a:gd name="connsiteY13" fmla="*/ 831175 h 1192213"/>
                  <a:gd name="connsiteX14" fmla="*/ 319134 w 898525"/>
                  <a:gd name="connsiteY14" fmla="*/ 817629 h 1192213"/>
                  <a:gd name="connsiteX15" fmla="*/ 15713 w 898525"/>
                  <a:gd name="connsiteY15" fmla="*/ 0 h 1192213"/>
                  <a:gd name="connsiteX16" fmla="*/ 272843 w 898525"/>
                  <a:gd name="connsiteY16" fmla="*/ 0 h 1192213"/>
                  <a:gd name="connsiteX17" fmla="*/ 272843 w 898525"/>
                  <a:gd name="connsiteY17" fmla="*/ 31411 h 1192213"/>
                  <a:gd name="connsiteX18" fmla="*/ 31427 w 898525"/>
                  <a:gd name="connsiteY18" fmla="*/ 31411 h 1192213"/>
                  <a:gd name="connsiteX19" fmla="*/ 31427 w 898525"/>
                  <a:gd name="connsiteY19" fmla="*/ 1160802 h 1192213"/>
                  <a:gd name="connsiteX20" fmla="*/ 867098 w 898525"/>
                  <a:gd name="connsiteY20" fmla="*/ 1160802 h 1192213"/>
                  <a:gd name="connsiteX21" fmla="*/ 867098 w 898525"/>
                  <a:gd name="connsiteY21" fmla="*/ 31411 h 1192213"/>
                  <a:gd name="connsiteX22" fmla="*/ 625682 w 898525"/>
                  <a:gd name="connsiteY22" fmla="*/ 31411 h 1192213"/>
                  <a:gd name="connsiteX23" fmla="*/ 625682 w 898525"/>
                  <a:gd name="connsiteY23" fmla="*/ 0 h 1192213"/>
                  <a:gd name="connsiteX24" fmla="*/ 882812 w 898525"/>
                  <a:gd name="connsiteY24" fmla="*/ 0 h 1192213"/>
                  <a:gd name="connsiteX25" fmla="*/ 898525 w 898525"/>
                  <a:gd name="connsiteY25" fmla="*/ 15706 h 1192213"/>
                  <a:gd name="connsiteX26" fmla="*/ 898525 w 898525"/>
                  <a:gd name="connsiteY26" fmla="*/ 1176507 h 1192213"/>
                  <a:gd name="connsiteX27" fmla="*/ 882812 w 898525"/>
                  <a:gd name="connsiteY27" fmla="*/ 1192213 h 1192213"/>
                  <a:gd name="connsiteX28" fmla="*/ 15713 w 898525"/>
                  <a:gd name="connsiteY28" fmla="*/ 1192213 h 1192213"/>
                  <a:gd name="connsiteX29" fmla="*/ 0 w 898525"/>
                  <a:gd name="connsiteY29" fmla="*/ 1176507 h 1192213"/>
                  <a:gd name="connsiteX30" fmla="*/ 0 w 898525"/>
                  <a:gd name="connsiteY30" fmla="*/ 15706 h 1192213"/>
                  <a:gd name="connsiteX31" fmla="*/ 15713 w 898525"/>
                  <a:gd name="connsiteY31" fmla="*/ 0 h 119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98525" h="1192213">
                    <a:moveTo>
                      <a:pt x="319134" y="817629"/>
                    </a:moveTo>
                    <a:cubicBezTo>
                      <a:pt x="325553" y="811212"/>
                      <a:pt x="335538" y="811212"/>
                      <a:pt x="341244" y="817629"/>
                    </a:cubicBezTo>
                    <a:cubicBezTo>
                      <a:pt x="347663" y="823332"/>
                      <a:pt x="347663" y="833314"/>
                      <a:pt x="341244" y="839730"/>
                    </a:cubicBezTo>
                    <a:cubicBezTo>
                      <a:pt x="341244" y="839730"/>
                      <a:pt x="341244" y="839730"/>
                      <a:pt x="310575" y="870387"/>
                    </a:cubicBezTo>
                    <a:cubicBezTo>
                      <a:pt x="310575" y="870387"/>
                      <a:pt x="310575" y="870387"/>
                      <a:pt x="279193" y="901757"/>
                    </a:cubicBezTo>
                    <a:cubicBezTo>
                      <a:pt x="279193" y="901757"/>
                      <a:pt x="279193" y="901757"/>
                      <a:pt x="255657" y="925997"/>
                    </a:cubicBezTo>
                    <a:cubicBezTo>
                      <a:pt x="252091" y="928849"/>
                      <a:pt x="248525" y="930275"/>
                      <a:pt x="244245" y="930275"/>
                    </a:cubicBezTo>
                    <a:cubicBezTo>
                      <a:pt x="239966" y="930275"/>
                      <a:pt x="236400" y="928849"/>
                      <a:pt x="232834" y="925997"/>
                    </a:cubicBezTo>
                    <a:cubicBezTo>
                      <a:pt x="232834" y="925997"/>
                      <a:pt x="232834" y="925997"/>
                      <a:pt x="205731" y="898192"/>
                    </a:cubicBezTo>
                    <a:cubicBezTo>
                      <a:pt x="200025" y="892489"/>
                      <a:pt x="200025" y="882507"/>
                      <a:pt x="205731" y="876091"/>
                    </a:cubicBezTo>
                    <a:cubicBezTo>
                      <a:pt x="212150" y="870387"/>
                      <a:pt x="222135" y="870387"/>
                      <a:pt x="227841" y="876091"/>
                    </a:cubicBezTo>
                    <a:lnTo>
                      <a:pt x="244245" y="892489"/>
                    </a:lnTo>
                    <a:cubicBezTo>
                      <a:pt x="244245" y="892489"/>
                      <a:pt x="244245" y="892489"/>
                      <a:pt x="277767" y="858980"/>
                    </a:cubicBezTo>
                    <a:cubicBezTo>
                      <a:pt x="277767" y="858980"/>
                      <a:pt x="277767" y="858980"/>
                      <a:pt x="305583" y="831175"/>
                    </a:cubicBezTo>
                    <a:cubicBezTo>
                      <a:pt x="305583" y="831175"/>
                      <a:pt x="305583" y="831175"/>
                      <a:pt x="319134" y="817629"/>
                    </a:cubicBezTo>
                    <a:close/>
                    <a:moveTo>
                      <a:pt x="15713" y="0"/>
                    </a:moveTo>
                    <a:cubicBezTo>
                      <a:pt x="15713" y="0"/>
                      <a:pt x="15713" y="0"/>
                      <a:pt x="272843" y="0"/>
                    </a:cubicBezTo>
                    <a:cubicBezTo>
                      <a:pt x="272843" y="0"/>
                      <a:pt x="272843" y="0"/>
                      <a:pt x="272843" y="31411"/>
                    </a:cubicBezTo>
                    <a:cubicBezTo>
                      <a:pt x="272843" y="31411"/>
                      <a:pt x="272843" y="31411"/>
                      <a:pt x="31427" y="31411"/>
                    </a:cubicBezTo>
                    <a:cubicBezTo>
                      <a:pt x="31427" y="31411"/>
                      <a:pt x="31427" y="31411"/>
                      <a:pt x="31427" y="1160802"/>
                    </a:cubicBezTo>
                    <a:cubicBezTo>
                      <a:pt x="31427" y="1160802"/>
                      <a:pt x="31427" y="1160802"/>
                      <a:pt x="867098" y="1160802"/>
                    </a:cubicBezTo>
                    <a:cubicBezTo>
                      <a:pt x="867098" y="1160802"/>
                      <a:pt x="867098" y="1160802"/>
                      <a:pt x="867098" y="31411"/>
                    </a:cubicBezTo>
                    <a:cubicBezTo>
                      <a:pt x="867098" y="31411"/>
                      <a:pt x="867098" y="31411"/>
                      <a:pt x="625682" y="31411"/>
                    </a:cubicBezTo>
                    <a:cubicBezTo>
                      <a:pt x="625682" y="31411"/>
                      <a:pt x="625682" y="31411"/>
                      <a:pt x="625682" y="0"/>
                    </a:cubicBezTo>
                    <a:cubicBezTo>
                      <a:pt x="625682" y="0"/>
                      <a:pt x="625682" y="0"/>
                      <a:pt x="882812" y="0"/>
                    </a:cubicBezTo>
                    <a:cubicBezTo>
                      <a:pt x="892097" y="0"/>
                      <a:pt x="898525" y="7139"/>
                      <a:pt x="898525" y="15706"/>
                    </a:cubicBezTo>
                    <a:cubicBezTo>
                      <a:pt x="898525" y="15706"/>
                      <a:pt x="898525" y="15706"/>
                      <a:pt x="898525" y="1176507"/>
                    </a:cubicBezTo>
                    <a:cubicBezTo>
                      <a:pt x="898525" y="1185788"/>
                      <a:pt x="892097" y="1192213"/>
                      <a:pt x="882812" y="1192213"/>
                    </a:cubicBezTo>
                    <a:cubicBezTo>
                      <a:pt x="882812" y="1192213"/>
                      <a:pt x="882812" y="1192213"/>
                      <a:pt x="15713" y="1192213"/>
                    </a:cubicBezTo>
                    <a:cubicBezTo>
                      <a:pt x="6428" y="1192213"/>
                      <a:pt x="0" y="1185788"/>
                      <a:pt x="0" y="1176507"/>
                    </a:cubicBezTo>
                    <a:cubicBezTo>
                      <a:pt x="0" y="1176507"/>
                      <a:pt x="0" y="1176507"/>
                      <a:pt x="0" y="15706"/>
                    </a:cubicBezTo>
                    <a:cubicBezTo>
                      <a:pt x="0" y="7139"/>
                      <a:pt x="6428" y="0"/>
                      <a:pt x="1571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sp>
            <p:nvSpPr>
              <p:cNvPr id="20" name="Freeform 21">
                <a:extLst>
                  <a:ext uri="{FF2B5EF4-FFF2-40B4-BE49-F238E27FC236}">
                    <a16:creationId xmlns:a16="http://schemas.microsoft.com/office/drawing/2014/main" id="{12D05BF6-2F46-4217-B329-A25C5A5F7B3D}"/>
                  </a:ext>
                </a:extLst>
              </p:cNvPr>
              <p:cNvSpPr>
                <a:spLocks/>
              </p:cNvSpPr>
              <p:nvPr/>
            </p:nvSpPr>
            <p:spPr bwMode="auto">
              <a:xfrm>
                <a:off x="5805488" y="2778125"/>
                <a:ext cx="582612" cy="1092200"/>
              </a:xfrm>
              <a:custGeom>
                <a:avLst/>
                <a:gdLst>
                  <a:gd name="connsiteX0" fmla="*/ 280880 w 582612"/>
                  <a:gd name="connsiteY0" fmla="*/ 1050925 h 1092200"/>
                  <a:gd name="connsiteX1" fmla="*/ 566845 w 582612"/>
                  <a:gd name="connsiteY1" fmla="*/ 1050925 h 1092200"/>
                  <a:gd name="connsiteX2" fmla="*/ 582612 w 582612"/>
                  <a:gd name="connsiteY2" fmla="*/ 1066800 h 1092200"/>
                  <a:gd name="connsiteX3" fmla="*/ 566845 w 582612"/>
                  <a:gd name="connsiteY3" fmla="*/ 1082675 h 1092200"/>
                  <a:gd name="connsiteX4" fmla="*/ 280880 w 582612"/>
                  <a:gd name="connsiteY4" fmla="*/ 1082675 h 1092200"/>
                  <a:gd name="connsiteX5" fmla="*/ 265112 w 582612"/>
                  <a:gd name="connsiteY5" fmla="*/ 1066800 h 1092200"/>
                  <a:gd name="connsiteX6" fmla="*/ 280880 w 582612"/>
                  <a:gd name="connsiteY6" fmla="*/ 1050925 h 1092200"/>
                  <a:gd name="connsiteX7" fmla="*/ 280880 w 582612"/>
                  <a:gd name="connsiteY7" fmla="*/ 950913 h 1092200"/>
                  <a:gd name="connsiteX8" fmla="*/ 566845 w 582612"/>
                  <a:gd name="connsiteY8" fmla="*/ 950913 h 1092200"/>
                  <a:gd name="connsiteX9" fmla="*/ 582612 w 582612"/>
                  <a:gd name="connsiteY9" fmla="*/ 966788 h 1092200"/>
                  <a:gd name="connsiteX10" fmla="*/ 566845 w 582612"/>
                  <a:gd name="connsiteY10" fmla="*/ 982663 h 1092200"/>
                  <a:gd name="connsiteX11" fmla="*/ 280880 w 582612"/>
                  <a:gd name="connsiteY11" fmla="*/ 982663 h 1092200"/>
                  <a:gd name="connsiteX12" fmla="*/ 265112 w 582612"/>
                  <a:gd name="connsiteY12" fmla="*/ 966788 h 1092200"/>
                  <a:gd name="connsiteX13" fmla="*/ 280880 w 582612"/>
                  <a:gd name="connsiteY13" fmla="*/ 950913 h 1092200"/>
                  <a:gd name="connsiteX14" fmla="*/ 15667 w 582612"/>
                  <a:gd name="connsiteY14" fmla="*/ 939800 h 1092200"/>
                  <a:gd name="connsiteX15" fmla="*/ 107534 w 582612"/>
                  <a:gd name="connsiteY15" fmla="*/ 939800 h 1092200"/>
                  <a:gd name="connsiteX16" fmla="*/ 76200 w 582612"/>
                  <a:gd name="connsiteY16" fmla="*/ 971135 h 1092200"/>
                  <a:gd name="connsiteX17" fmla="*/ 31334 w 582612"/>
                  <a:gd name="connsiteY17" fmla="*/ 971135 h 1092200"/>
                  <a:gd name="connsiteX18" fmla="*/ 31334 w 582612"/>
                  <a:gd name="connsiteY18" fmla="*/ 1060866 h 1092200"/>
                  <a:gd name="connsiteX19" fmla="*/ 121065 w 582612"/>
                  <a:gd name="connsiteY19" fmla="*/ 1060866 h 1092200"/>
                  <a:gd name="connsiteX20" fmla="*/ 121065 w 582612"/>
                  <a:gd name="connsiteY20" fmla="*/ 1057305 h 1092200"/>
                  <a:gd name="connsiteX21" fmla="*/ 152400 w 582612"/>
                  <a:gd name="connsiteY21" fmla="*/ 1025970 h 1092200"/>
                  <a:gd name="connsiteX22" fmla="*/ 152400 w 582612"/>
                  <a:gd name="connsiteY22" fmla="*/ 1076533 h 1092200"/>
                  <a:gd name="connsiteX23" fmla="*/ 136732 w 582612"/>
                  <a:gd name="connsiteY23" fmla="*/ 1092200 h 1092200"/>
                  <a:gd name="connsiteX24" fmla="*/ 15667 w 582612"/>
                  <a:gd name="connsiteY24" fmla="*/ 1092200 h 1092200"/>
                  <a:gd name="connsiteX25" fmla="*/ 0 w 582612"/>
                  <a:gd name="connsiteY25" fmla="*/ 1076533 h 1092200"/>
                  <a:gd name="connsiteX26" fmla="*/ 0 w 582612"/>
                  <a:gd name="connsiteY26" fmla="*/ 955467 h 1092200"/>
                  <a:gd name="connsiteX27" fmla="*/ 15667 w 582612"/>
                  <a:gd name="connsiteY27" fmla="*/ 939800 h 1092200"/>
                  <a:gd name="connsiteX28" fmla="*/ 261152 w 582612"/>
                  <a:gd name="connsiteY28" fmla="*/ 330437 h 1092200"/>
                  <a:gd name="connsiteX29" fmla="*/ 163228 w 582612"/>
                  <a:gd name="connsiteY29" fmla="*/ 353998 h 1092200"/>
                  <a:gd name="connsiteX30" fmla="*/ 114624 w 582612"/>
                  <a:gd name="connsiteY30" fmla="*/ 422540 h 1092200"/>
                  <a:gd name="connsiteX31" fmla="*/ 134637 w 582612"/>
                  <a:gd name="connsiteY31" fmla="*/ 538204 h 1092200"/>
                  <a:gd name="connsiteX32" fmla="*/ 319763 w 582612"/>
                  <a:gd name="connsiteY32" fmla="*/ 566763 h 1092200"/>
                  <a:gd name="connsiteX33" fmla="*/ 347639 w 582612"/>
                  <a:gd name="connsiteY33" fmla="*/ 382557 h 1092200"/>
                  <a:gd name="connsiteX34" fmla="*/ 261152 w 582612"/>
                  <a:gd name="connsiteY34" fmla="*/ 330437 h 1092200"/>
                  <a:gd name="connsiteX35" fmla="*/ 267322 w 582612"/>
                  <a:gd name="connsiteY35" fmla="*/ 292884 h 1092200"/>
                  <a:gd name="connsiteX36" fmla="*/ 378879 w 582612"/>
                  <a:gd name="connsiteY36" fmla="*/ 359933 h 1092200"/>
                  <a:gd name="connsiteX37" fmla="*/ 409629 w 582612"/>
                  <a:gd name="connsiteY37" fmla="*/ 485472 h 1092200"/>
                  <a:gd name="connsiteX38" fmla="*/ 404623 w 582612"/>
                  <a:gd name="connsiteY38" fmla="*/ 509010 h 1092200"/>
                  <a:gd name="connsiteX39" fmla="*/ 359571 w 582612"/>
                  <a:gd name="connsiteY39" fmla="*/ 581766 h 1092200"/>
                  <a:gd name="connsiteX40" fmla="*/ 380310 w 582612"/>
                  <a:gd name="connsiteY40" fmla="*/ 609584 h 1092200"/>
                  <a:gd name="connsiteX41" fmla="*/ 391036 w 582612"/>
                  <a:gd name="connsiteY41" fmla="*/ 601738 h 1092200"/>
                  <a:gd name="connsiteX42" fmla="*/ 408914 w 582612"/>
                  <a:gd name="connsiteY42" fmla="*/ 604591 h 1092200"/>
                  <a:gd name="connsiteX43" fmla="*/ 505454 w 582612"/>
                  <a:gd name="connsiteY43" fmla="*/ 734409 h 1092200"/>
                  <a:gd name="connsiteX44" fmla="*/ 508315 w 582612"/>
                  <a:gd name="connsiteY44" fmla="*/ 758661 h 1092200"/>
                  <a:gd name="connsiteX45" fmla="*/ 506169 w 582612"/>
                  <a:gd name="connsiteY45" fmla="*/ 765080 h 1092200"/>
                  <a:gd name="connsiteX46" fmla="*/ 484716 w 582612"/>
                  <a:gd name="connsiteY46" fmla="*/ 789332 h 1092200"/>
                  <a:gd name="connsiteX47" fmla="*/ 426077 w 582612"/>
                  <a:gd name="connsiteY47" fmla="*/ 792185 h 1092200"/>
                  <a:gd name="connsiteX48" fmla="*/ 330252 w 582612"/>
                  <a:gd name="connsiteY48" fmla="*/ 661654 h 1092200"/>
                  <a:gd name="connsiteX49" fmla="*/ 327391 w 582612"/>
                  <a:gd name="connsiteY49" fmla="*/ 652381 h 1092200"/>
                  <a:gd name="connsiteX50" fmla="*/ 333112 w 582612"/>
                  <a:gd name="connsiteY50" fmla="*/ 643822 h 1092200"/>
                  <a:gd name="connsiteX51" fmla="*/ 343839 w 582612"/>
                  <a:gd name="connsiteY51" fmla="*/ 635975 h 1092200"/>
                  <a:gd name="connsiteX52" fmla="*/ 323816 w 582612"/>
                  <a:gd name="connsiteY52" fmla="*/ 608870 h 1092200"/>
                  <a:gd name="connsiteX53" fmla="*/ 215834 w 582612"/>
                  <a:gd name="connsiteY53" fmla="*/ 627416 h 1092200"/>
                  <a:gd name="connsiteX54" fmla="*/ 104991 w 582612"/>
                  <a:gd name="connsiteY54" fmla="*/ 560367 h 1092200"/>
                  <a:gd name="connsiteX55" fmla="*/ 140747 w 582612"/>
                  <a:gd name="connsiteY55" fmla="*/ 323555 h 1092200"/>
                  <a:gd name="connsiteX56" fmla="*/ 267322 w 582612"/>
                  <a:gd name="connsiteY56" fmla="*/ 292884 h 1092200"/>
                  <a:gd name="connsiteX57" fmla="*/ 291741 w 582612"/>
                  <a:gd name="connsiteY57" fmla="*/ 30163 h 1092200"/>
                  <a:gd name="connsiteX58" fmla="*/ 270233 w 582612"/>
                  <a:gd name="connsiteY58" fmla="*/ 34440 h 1092200"/>
                  <a:gd name="connsiteX59" fmla="*/ 236537 w 582612"/>
                  <a:gd name="connsiteY59" fmla="*/ 65088 h 1092200"/>
                  <a:gd name="connsiteX60" fmla="*/ 347662 w 582612"/>
                  <a:gd name="connsiteY60" fmla="*/ 65088 h 1092200"/>
                  <a:gd name="connsiteX61" fmla="*/ 313966 w 582612"/>
                  <a:gd name="connsiteY61" fmla="*/ 34440 h 1092200"/>
                  <a:gd name="connsiteX62" fmla="*/ 291741 w 582612"/>
                  <a:gd name="connsiteY62" fmla="*/ 30163 h 1092200"/>
                  <a:gd name="connsiteX63" fmla="*/ 291307 w 582612"/>
                  <a:gd name="connsiteY63" fmla="*/ 0 h 1092200"/>
                  <a:gd name="connsiteX64" fmla="*/ 364293 w 582612"/>
                  <a:gd name="connsiteY64" fmla="*/ 35602 h 1092200"/>
                  <a:gd name="connsiteX65" fmla="*/ 380750 w 582612"/>
                  <a:gd name="connsiteY65" fmla="*/ 66220 h 1092200"/>
                  <a:gd name="connsiteX66" fmla="*/ 430123 w 582612"/>
                  <a:gd name="connsiteY66" fmla="*/ 66220 h 1092200"/>
                  <a:gd name="connsiteX67" fmla="*/ 436563 w 582612"/>
                  <a:gd name="connsiteY67" fmla="*/ 73340 h 1092200"/>
                  <a:gd name="connsiteX68" fmla="*/ 436563 w 582612"/>
                  <a:gd name="connsiteY68" fmla="*/ 113927 h 1092200"/>
                  <a:gd name="connsiteX69" fmla="*/ 436563 w 582612"/>
                  <a:gd name="connsiteY69" fmla="*/ 145256 h 1092200"/>
                  <a:gd name="connsiteX70" fmla="*/ 436563 w 582612"/>
                  <a:gd name="connsiteY70" fmla="*/ 178010 h 1092200"/>
                  <a:gd name="connsiteX71" fmla="*/ 421537 w 582612"/>
                  <a:gd name="connsiteY71" fmla="*/ 193675 h 1092200"/>
                  <a:gd name="connsiteX72" fmla="*/ 161792 w 582612"/>
                  <a:gd name="connsiteY72" fmla="*/ 193675 h 1092200"/>
                  <a:gd name="connsiteX73" fmla="*/ 146050 w 582612"/>
                  <a:gd name="connsiteY73" fmla="*/ 178010 h 1092200"/>
                  <a:gd name="connsiteX74" fmla="*/ 146050 w 582612"/>
                  <a:gd name="connsiteY74" fmla="*/ 145256 h 1092200"/>
                  <a:gd name="connsiteX75" fmla="*/ 146050 w 582612"/>
                  <a:gd name="connsiteY75" fmla="*/ 113927 h 1092200"/>
                  <a:gd name="connsiteX76" fmla="*/ 146050 w 582612"/>
                  <a:gd name="connsiteY76" fmla="*/ 73340 h 1092200"/>
                  <a:gd name="connsiteX77" fmla="*/ 153206 w 582612"/>
                  <a:gd name="connsiteY77" fmla="*/ 66220 h 1092200"/>
                  <a:gd name="connsiteX78" fmla="*/ 202579 w 582612"/>
                  <a:gd name="connsiteY78" fmla="*/ 66220 h 1092200"/>
                  <a:gd name="connsiteX79" fmla="*/ 218321 w 582612"/>
                  <a:gd name="connsiteY79" fmla="*/ 35602 h 1092200"/>
                  <a:gd name="connsiteX80" fmla="*/ 291307 w 582612"/>
                  <a:gd name="connsiteY80" fmla="*/ 0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82612" h="1092200">
                    <a:moveTo>
                      <a:pt x="280880" y="1050925"/>
                    </a:moveTo>
                    <a:cubicBezTo>
                      <a:pt x="280880" y="1050925"/>
                      <a:pt x="280880" y="1050925"/>
                      <a:pt x="566845" y="1050925"/>
                    </a:cubicBezTo>
                    <a:cubicBezTo>
                      <a:pt x="575445" y="1050925"/>
                      <a:pt x="582612" y="1057419"/>
                      <a:pt x="582612" y="1066800"/>
                    </a:cubicBezTo>
                    <a:cubicBezTo>
                      <a:pt x="582612" y="1075459"/>
                      <a:pt x="575445" y="1082675"/>
                      <a:pt x="566845" y="1082675"/>
                    </a:cubicBezTo>
                    <a:cubicBezTo>
                      <a:pt x="566845" y="1082675"/>
                      <a:pt x="566845" y="1082675"/>
                      <a:pt x="280880" y="1082675"/>
                    </a:cubicBezTo>
                    <a:cubicBezTo>
                      <a:pt x="272279" y="1082675"/>
                      <a:pt x="265112" y="1075459"/>
                      <a:pt x="265112" y="1066800"/>
                    </a:cubicBezTo>
                    <a:cubicBezTo>
                      <a:pt x="265112" y="1057419"/>
                      <a:pt x="272279" y="1050925"/>
                      <a:pt x="280880" y="1050925"/>
                    </a:cubicBezTo>
                    <a:close/>
                    <a:moveTo>
                      <a:pt x="280880" y="950913"/>
                    </a:moveTo>
                    <a:cubicBezTo>
                      <a:pt x="280880" y="950913"/>
                      <a:pt x="280880" y="950913"/>
                      <a:pt x="566845" y="950913"/>
                    </a:cubicBezTo>
                    <a:cubicBezTo>
                      <a:pt x="575445" y="950913"/>
                      <a:pt x="582612" y="958129"/>
                      <a:pt x="582612" y="966788"/>
                    </a:cubicBezTo>
                    <a:cubicBezTo>
                      <a:pt x="582612" y="975447"/>
                      <a:pt x="575445" y="982663"/>
                      <a:pt x="566845" y="982663"/>
                    </a:cubicBezTo>
                    <a:cubicBezTo>
                      <a:pt x="566845" y="982663"/>
                      <a:pt x="566845" y="982663"/>
                      <a:pt x="280880" y="982663"/>
                    </a:cubicBezTo>
                    <a:cubicBezTo>
                      <a:pt x="272279" y="982663"/>
                      <a:pt x="265112" y="975447"/>
                      <a:pt x="265112" y="966788"/>
                    </a:cubicBezTo>
                    <a:cubicBezTo>
                      <a:pt x="265112" y="958129"/>
                      <a:pt x="272279" y="950913"/>
                      <a:pt x="280880" y="950913"/>
                    </a:cubicBezTo>
                    <a:close/>
                    <a:moveTo>
                      <a:pt x="15667" y="939800"/>
                    </a:moveTo>
                    <a:cubicBezTo>
                      <a:pt x="15667" y="939800"/>
                      <a:pt x="15667" y="939800"/>
                      <a:pt x="107534" y="939800"/>
                    </a:cubicBezTo>
                    <a:cubicBezTo>
                      <a:pt x="107534" y="939800"/>
                      <a:pt x="107534" y="939800"/>
                      <a:pt x="76200" y="971135"/>
                    </a:cubicBezTo>
                    <a:cubicBezTo>
                      <a:pt x="76200" y="971135"/>
                      <a:pt x="76200" y="971135"/>
                      <a:pt x="31334" y="971135"/>
                    </a:cubicBezTo>
                    <a:cubicBezTo>
                      <a:pt x="31334" y="971135"/>
                      <a:pt x="31334" y="971135"/>
                      <a:pt x="31334" y="1060866"/>
                    </a:cubicBezTo>
                    <a:cubicBezTo>
                      <a:pt x="31334" y="1060866"/>
                      <a:pt x="31334" y="1060866"/>
                      <a:pt x="121065" y="1060866"/>
                    </a:cubicBezTo>
                    <a:lnTo>
                      <a:pt x="121065" y="1057305"/>
                    </a:lnTo>
                    <a:cubicBezTo>
                      <a:pt x="121065" y="1057305"/>
                      <a:pt x="121065" y="1057305"/>
                      <a:pt x="152400" y="1025970"/>
                    </a:cubicBezTo>
                    <a:cubicBezTo>
                      <a:pt x="152400" y="1025970"/>
                      <a:pt x="152400" y="1025970"/>
                      <a:pt x="152400" y="1076533"/>
                    </a:cubicBezTo>
                    <a:cubicBezTo>
                      <a:pt x="152400" y="1085079"/>
                      <a:pt x="145990" y="1092200"/>
                      <a:pt x="136732" y="1092200"/>
                    </a:cubicBezTo>
                    <a:cubicBezTo>
                      <a:pt x="136732" y="1092200"/>
                      <a:pt x="136732" y="1092200"/>
                      <a:pt x="15667" y="1092200"/>
                    </a:cubicBezTo>
                    <a:cubicBezTo>
                      <a:pt x="7121" y="1092200"/>
                      <a:pt x="0" y="1085079"/>
                      <a:pt x="0" y="1076533"/>
                    </a:cubicBezTo>
                    <a:cubicBezTo>
                      <a:pt x="0" y="1076533"/>
                      <a:pt x="0" y="1076533"/>
                      <a:pt x="0" y="955467"/>
                    </a:cubicBezTo>
                    <a:cubicBezTo>
                      <a:pt x="0" y="946921"/>
                      <a:pt x="7121" y="939800"/>
                      <a:pt x="15667" y="939800"/>
                    </a:cubicBezTo>
                    <a:close/>
                    <a:moveTo>
                      <a:pt x="261152" y="330437"/>
                    </a:moveTo>
                    <a:cubicBezTo>
                      <a:pt x="226128" y="325439"/>
                      <a:pt x="191104" y="334007"/>
                      <a:pt x="163228" y="353998"/>
                    </a:cubicBezTo>
                    <a:cubicBezTo>
                      <a:pt x="138926" y="371848"/>
                      <a:pt x="122486" y="396123"/>
                      <a:pt x="114624" y="422540"/>
                    </a:cubicBezTo>
                    <a:cubicBezTo>
                      <a:pt x="103187" y="460381"/>
                      <a:pt x="109620" y="503220"/>
                      <a:pt x="134637" y="538204"/>
                    </a:cubicBezTo>
                    <a:cubicBezTo>
                      <a:pt x="178238" y="596751"/>
                      <a:pt x="261152" y="609602"/>
                      <a:pt x="319763" y="566763"/>
                    </a:cubicBezTo>
                    <a:cubicBezTo>
                      <a:pt x="378374" y="523925"/>
                      <a:pt x="390525" y="441103"/>
                      <a:pt x="347639" y="382557"/>
                    </a:cubicBezTo>
                    <a:cubicBezTo>
                      <a:pt x="326911" y="353998"/>
                      <a:pt x="296175" y="336149"/>
                      <a:pt x="261152" y="330437"/>
                    </a:cubicBezTo>
                    <a:close/>
                    <a:moveTo>
                      <a:pt x="267322" y="292884"/>
                    </a:moveTo>
                    <a:cubicBezTo>
                      <a:pt x="312374" y="299304"/>
                      <a:pt x="351705" y="323555"/>
                      <a:pt x="378879" y="359933"/>
                    </a:cubicBezTo>
                    <a:cubicBezTo>
                      <a:pt x="405339" y="396311"/>
                      <a:pt x="416780" y="441248"/>
                      <a:pt x="409629" y="485472"/>
                    </a:cubicBezTo>
                    <a:cubicBezTo>
                      <a:pt x="408914" y="494031"/>
                      <a:pt x="407484" y="501164"/>
                      <a:pt x="404623" y="509010"/>
                    </a:cubicBezTo>
                    <a:cubicBezTo>
                      <a:pt x="396757" y="536828"/>
                      <a:pt x="381025" y="561793"/>
                      <a:pt x="359571" y="581766"/>
                    </a:cubicBezTo>
                    <a:cubicBezTo>
                      <a:pt x="359571" y="581766"/>
                      <a:pt x="359571" y="581766"/>
                      <a:pt x="380310" y="609584"/>
                    </a:cubicBezTo>
                    <a:cubicBezTo>
                      <a:pt x="380310" y="609584"/>
                      <a:pt x="380310" y="609584"/>
                      <a:pt x="391036" y="601738"/>
                    </a:cubicBezTo>
                    <a:cubicBezTo>
                      <a:pt x="397472" y="598171"/>
                      <a:pt x="405339" y="598884"/>
                      <a:pt x="408914" y="604591"/>
                    </a:cubicBezTo>
                    <a:cubicBezTo>
                      <a:pt x="408914" y="604591"/>
                      <a:pt x="408914" y="604591"/>
                      <a:pt x="505454" y="734409"/>
                    </a:cubicBezTo>
                    <a:cubicBezTo>
                      <a:pt x="510460" y="740829"/>
                      <a:pt x="511175" y="749388"/>
                      <a:pt x="508315" y="758661"/>
                    </a:cubicBezTo>
                    <a:cubicBezTo>
                      <a:pt x="508315" y="760087"/>
                      <a:pt x="506885" y="762227"/>
                      <a:pt x="506169" y="765080"/>
                    </a:cubicBezTo>
                    <a:cubicBezTo>
                      <a:pt x="501879" y="773640"/>
                      <a:pt x="494013" y="782199"/>
                      <a:pt x="484716" y="789332"/>
                    </a:cubicBezTo>
                    <a:cubicBezTo>
                      <a:pt x="461832" y="805738"/>
                      <a:pt x="437519" y="806451"/>
                      <a:pt x="426077" y="792185"/>
                    </a:cubicBezTo>
                    <a:cubicBezTo>
                      <a:pt x="426077" y="792185"/>
                      <a:pt x="426077" y="792185"/>
                      <a:pt x="330252" y="661654"/>
                    </a:cubicBezTo>
                    <a:cubicBezTo>
                      <a:pt x="328106" y="659514"/>
                      <a:pt x="327391" y="655234"/>
                      <a:pt x="327391" y="652381"/>
                    </a:cubicBezTo>
                    <a:cubicBezTo>
                      <a:pt x="328106" y="648815"/>
                      <a:pt x="330252" y="645961"/>
                      <a:pt x="333112" y="643822"/>
                    </a:cubicBezTo>
                    <a:cubicBezTo>
                      <a:pt x="333112" y="643822"/>
                      <a:pt x="333112" y="643822"/>
                      <a:pt x="343839" y="635975"/>
                    </a:cubicBezTo>
                    <a:cubicBezTo>
                      <a:pt x="343839" y="635975"/>
                      <a:pt x="343839" y="635975"/>
                      <a:pt x="323816" y="608870"/>
                    </a:cubicBezTo>
                    <a:cubicBezTo>
                      <a:pt x="290920" y="626703"/>
                      <a:pt x="253735" y="633122"/>
                      <a:pt x="215834" y="627416"/>
                    </a:cubicBezTo>
                    <a:cubicBezTo>
                      <a:pt x="170781" y="620283"/>
                      <a:pt x="132165" y="596745"/>
                      <a:pt x="104991" y="560367"/>
                    </a:cubicBezTo>
                    <a:cubicBezTo>
                      <a:pt x="49212" y="484758"/>
                      <a:pt x="65660" y="379192"/>
                      <a:pt x="140747" y="323555"/>
                    </a:cubicBezTo>
                    <a:cubicBezTo>
                      <a:pt x="177217" y="297164"/>
                      <a:pt x="222270" y="285751"/>
                      <a:pt x="267322" y="292884"/>
                    </a:cubicBezTo>
                    <a:close/>
                    <a:moveTo>
                      <a:pt x="291741" y="30163"/>
                    </a:moveTo>
                    <a:cubicBezTo>
                      <a:pt x="284572" y="30163"/>
                      <a:pt x="276686" y="31589"/>
                      <a:pt x="270233" y="34440"/>
                    </a:cubicBezTo>
                    <a:cubicBezTo>
                      <a:pt x="255178" y="39429"/>
                      <a:pt x="242990" y="50833"/>
                      <a:pt x="236537" y="65088"/>
                    </a:cubicBezTo>
                    <a:cubicBezTo>
                      <a:pt x="236537" y="65088"/>
                      <a:pt x="236537" y="65088"/>
                      <a:pt x="347662" y="65088"/>
                    </a:cubicBezTo>
                    <a:cubicBezTo>
                      <a:pt x="340493" y="50833"/>
                      <a:pt x="328305" y="39429"/>
                      <a:pt x="313966" y="34440"/>
                    </a:cubicBezTo>
                    <a:cubicBezTo>
                      <a:pt x="306797" y="31589"/>
                      <a:pt x="299628" y="30163"/>
                      <a:pt x="291741" y="30163"/>
                    </a:cubicBezTo>
                    <a:close/>
                    <a:moveTo>
                      <a:pt x="291307" y="0"/>
                    </a:moveTo>
                    <a:cubicBezTo>
                      <a:pt x="321360" y="0"/>
                      <a:pt x="347120" y="13529"/>
                      <a:pt x="364293" y="35602"/>
                    </a:cubicBezTo>
                    <a:cubicBezTo>
                      <a:pt x="371448" y="44147"/>
                      <a:pt x="377173" y="54827"/>
                      <a:pt x="380750" y="66220"/>
                    </a:cubicBezTo>
                    <a:cubicBezTo>
                      <a:pt x="380750" y="66220"/>
                      <a:pt x="380750" y="66220"/>
                      <a:pt x="430123" y="66220"/>
                    </a:cubicBezTo>
                    <a:cubicBezTo>
                      <a:pt x="433701" y="66220"/>
                      <a:pt x="436563" y="69068"/>
                      <a:pt x="436563" y="73340"/>
                    </a:cubicBezTo>
                    <a:cubicBezTo>
                      <a:pt x="436563" y="73340"/>
                      <a:pt x="436563" y="73340"/>
                      <a:pt x="436563" y="113927"/>
                    </a:cubicBezTo>
                    <a:cubicBezTo>
                      <a:pt x="436563" y="113927"/>
                      <a:pt x="436563" y="113927"/>
                      <a:pt x="436563" y="145256"/>
                    </a:cubicBezTo>
                    <a:cubicBezTo>
                      <a:pt x="436563" y="145256"/>
                      <a:pt x="436563" y="145256"/>
                      <a:pt x="436563" y="178010"/>
                    </a:cubicBezTo>
                    <a:cubicBezTo>
                      <a:pt x="436563" y="186555"/>
                      <a:pt x="430123" y="193675"/>
                      <a:pt x="421537" y="193675"/>
                    </a:cubicBezTo>
                    <a:lnTo>
                      <a:pt x="161792" y="193675"/>
                    </a:lnTo>
                    <a:cubicBezTo>
                      <a:pt x="153206" y="193675"/>
                      <a:pt x="146050" y="186555"/>
                      <a:pt x="146050" y="178010"/>
                    </a:cubicBezTo>
                    <a:cubicBezTo>
                      <a:pt x="146050" y="178010"/>
                      <a:pt x="146050" y="178010"/>
                      <a:pt x="146050" y="145256"/>
                    </a:cubicBezTo>
                    <a:cubicBezTo>
                      <a:pt x="146050" y="145256"/>
                      <a:pt x="146050" y="145256"/>
                      <a:pt x="146050" y="113927"/>
                    </a:cubicBezTo>
                    <a:cubicBezTo>
                      <a:pt x="146050" y="113927"/>
                      <a:pt x="146050" y="113927"/>
                      <a:pt x="146050" y="73340"/>
                    </a:cubicBezTo>
                    <a:cubicBezTo>
                      <a:pt x="146050" y="69068"/>
                      <a:pt x="149628" y="66220"/>
                      <a:pt x="153206" y="66220"/>
                    </a:cubicBezTo>
                    <a:cubicBezTo>
                      <a:pt x="153206" y="66220"/>
                      <a:pt x="153206" y="66220"/>
                      <a:pt x="202579" y="66220"/>
                    </a:cubicBezTo>
                    <a:cubicBezTo>
                      <a:pt x="206156" y="54827"/>
                      <a:pt x="211165" y="44147"/>
                      <a:pt x="218321" y="35602"/>
                    </a:cubicBezTo>
                    <a:cubicBezTo>
                      <a:pt x="235494" y="13529"/>
                      <a:pt x="261969" y="0"/>
                      <a:pt x="29130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grpSp>
      </p:grpSp>
      <p:grpSp>
        <p:nvGrpSpPr>
          <p:cNvPr id="21" name="Group 20">
            <a:extLst>
              <a:ext uri="{FF2B5EF4-FFF2-40B4-BE49-F238E27FC236}">
                <a16:creationId xmlns:a16="http://schemas.microsoft.com/office/drawing/2014/main" id="{9EA38702-EEBE-4A5E-B286-24AB099897EB}"/>
              </a:ext>
            </a:extLst>
          </p:cNvPr>
          <p:cNvGrpSpPr>
            <a:grpSpLocks noChangeAspect="1"/>
          </p:cNvGrpSpPr>
          <p:nvPr/>
        </p:nvGrpSpPr>
        <p:grpSpPr>
          <a:xfrm>
            <a:off x="4466372" y="3726645"/>
            <a:ext cx="685800" cy="685800"/>
            <a:chOff x="9630352" y="2608262"/>
            <a:chExt cx="1644650" cy="1644650"/>
          </a:xfrm>
        </p:grpSpPr>
        <p:sp>
          <p:nvSpPr>
            <p:cNvPr id="22" name="AutoShape 109">
              <a:extLst>
                <a:ext uri="{FF2B5EF4-FFF2-40B4-BE49-F238E27FC236}">
                  <a16:creationId xmlns:a16="http://schemas.microsoft.com/office/drawing/2014/main" id="{E453AEDD-2AAD-4578-A21D-91FDD0DC08FA}"/>
                </a:ext>
              </a:extLst>
            </p:cNvPr>
            <p:cNvSpPr>
              <a:spLocks noChangeAspect="1" noChangeArrowheads="1" noTextEdit="1"/>
            </p:cNvSpPr>
            <p:nvPr/>
          </p:nvSpPr>
          <p:spPr bwMode="auto">
            <a:xfrm>
              <a:off x="9630352" y="2608262"/>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23" name="Group 22">
              <a:extLst>
                <a:ext uri="{FF2B5EF4-FFF2-40B4-BE49-F238E27FC236}">
                  <a16:creationId xmlns:a16="http://schemas.microsoft.com/office/drawing/2014/main" id="{CF032198-303D-437D-891C-364716B45FB5}"/>
                </a:ext>
              </a:extLst>
            </p:cNvPr>
            <p:cNvGrpSpPr/>
            <p:nvPr/>
          </p:nvGrpSpPr>
          <p:grpSpPr>
            <a:xfrm>
              <a:off x="9698027" y="2801060"/>
              <a:ext cx="1512608" cy="1259956"/>
              <a:chOff x="9698027" y="2801060"/>
              <a:chExt cx="1512608" cy="1259956"/>
            </a:xfrm>
          </p:grpSpPr>
          <p:sp>
            <p:nvSpPr>
              <p:cNvPr id="24" name="Freeform 111">
                <a:extLst>
                  <a:ext uri="{FF2B5EF4-FFF2-40B4-BE49-F238E27FC236}">
                    <a16:creationId xmlns:a16="http://schemas.microsoft.com/office/drawing/2014/main" id="{7DB34C2F-8F35-4112-8CC1-26924DD6792E}"/>
                  </a:ext>
                </a:extLst>
              </p:cNvPr>
              <p:cNvSpPr>
                <a:spLocks noEditPoints="1"/>
              </p:cNvSpPr>
              <p:nvPr/>
            </p:nvSpPr>
            <p:spPr bwMode="auto">
              <a:xfrm>
                <a:off x="10160622" y="2967390"/>
                <a:ext cx="1050013" cy="1093626"/>
              </a:xfrm>
              <a:custGeom>
                <a:avLst/>
                <a:gdLst>
                  <a:gd name="T0" fmla="*/ 530 w 1471"/>
                  <a:gd name="T1" fmla="*/ 265 h 1532"/>
                  <a:gd name="T2" fmla="*/ 527 w 1471"/>
                  <a:gd name="T3" fmla="*/ 307 h 1532"/>
                  <a:gd name="T4" fmla="*/ 466 w 1471"/>
                  <a:gd name="T5" fmla="*/ 209 h 1532"/>
                  <a:gd name="T6" fmla="*/ 298 w 1471"/>
                  <a:gd name="T7" fmla="*/ 117 h 1532"/>
                  <a:gd name="T8" fmla="*/ 193 w 1471"/>
                  <a:gd name="T9" fmla="*/ 147 h 1532"/>
                  <a:gd name="T10" fmla="*/ 131 w 1471"/>
                  <a:gd name="T11" fmla="*/ 419 h 1532"/>
                  <a:gd name="T12" fmla="*/ 194 w 1471"/>
                  <a:gd name="T13" fmla="*/ 520 h 1532"/>
                  <a:gd name="T14" fmla="*/ 0 w 1471"/>
                  <a:gd name="T15" fmla="*/ 265 h 1532"/>
                  <a:gd name="T16" fmla="*/ 265 w 1471"/>
                  <a:gd name="T17" fmla="*/ 0 h 1532"/>
                  <a:gd name="T18" fmla="*/ 530 w 1471"/>
                  <a:gd name="T19" fmla="*/ 265 h 1532"/>
                  <a:gd name="T20" fmla="*/ 1466 w 1471"/>
                  <a:gd name="T21" fmla="*/ 1187 h 1532"/>
                  <a:gd name="T22" fmla="*/ 1311 w 1471"/>
                  <a:gd name="T23" fmla="*/ 940 h 1532"/>
                  <a:gd name="T24" fmla="*/ 1300 w 1471"/>
                  <a:gd name="T25" fmla="*/ 934 h 1532"/>
                  <a:gd name="T26" fmla="*/ 1293 w 1471"/>
                  <a:gd name="T27" fmla="*/ 932 h 1532"/>
                  <a:gd name="T28" fmla="*/ 1289 w 1471"/>
                  <a:gd name="T29" fmla="*/ 933 h 1532"/>
                  <a:gd name="T30" fmla="*/ 1276 w 1471"/>
                  <a:gd name="T31" fmla="*/ 936 h 1532"/>
                  <a:gd name="T32" fmla="*/ 790 w 1471"/>
                  <a:gd name="T33" fmla="*/ 1239 h 1532"/>
                  <a:gd name="T34" fmla="*/ 782 w 1471"/>
                  <a:gd name="T35" fmla="*/ 1250 h 1532"/>
                  <a:gd name="T36" fmla="*/ 779 w 1471"/>
                  <a:gd name="T37" fmla="*/ 1261 h 1532"/>
                  <a:gd name="T38" fmla="*/ 780 w 1471"/>
                  <a:gd name="T39" fmla="*/ 1273 h 1532"/>
                  <a:gd name="T40" fmla="*/ 784 w 1471"/>
                  <a:gd name="T41" fmla="*/ 1281 h 1532"/>
                  <a:gd name="T42" fmla="*/ 934 w 1471"/>
                  <a:gd name="T43" fmla="*/ 1520 h 1532"/>
                  <a:gd name="T44" fmla="*/ 961 w 1471"/>
                  <a:gd name="T45" fmla="*/ 1526 h 1532"/>
                  <a:gd name="T46" fmla="*/ 1459 w 1471"/>
                  <a:gd name="T47" fmla="*/ 1214 h 1532"/>
                  <a:gd name="T48" fmla="*/ 1466 w 1471"/>
                  <a:gd name="T49" fmla="*/ 1187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1" h="1532">
                    <a:moveTo>
                      <a:pt x="530" y="265"/>
                    </a:moveTo>
                    <a:cubicBezTo>
                      <a:pt x="530" y="279"/>
                      <a:pt x="529" y="293"/>
                      <a:pt x="527" y="307"/>
                    </a:cubicBezTo>
                    <a:cubicBezTo>
                      <a:pt x="466" y="209"/>
                      <a:pt x="466" y="209"/>
                      <a:pt x="466" y="209"/>
                    </a:cubicBezTo>
                    <a:cubicBezTo>
                      <a:pt x="429" y="151"/>
                      <a:pt x="367" y="117"/>
                      <a:pt x="298" y="117"/>
                    </a:cubicBezTo>
                    <a:cubicBezTo>
                      <a:pt x="261" y="117"/>
                      <a:pt x="225" y="127"/>
                      <a:pt x="193" y="147"/>
                    </a:cubicBezTo>
                    <a:cubicBezTo>
                      <a:pt x="101" y="205"/>
                      <a:pt x="73" y="327"/>
                      <a:pt x="131" y="419"/>
                    </a:cubicBezTo>
                    <a:cubicBezTo>
                      <a:pt x="194" y="520"/>
                      <a:pt x="194" y="520"/>
                      <a:pt x="194" y="520"/>
                    </a:cubicBezTo>
                    <a:cubicBezTo>
                      <a:pt x="82" y="489"/>
                      <a:pt x="0" y="387"/>
                      <a:pt x="0" y="265"/>
                    </a:cubicBezTo>
                    <a:cubicBezTo>
                      <a:pt x="0" y="119"/>
                      <a:pt x="119" y="0"/>
                      <a:pt x="265" y="0"/>
                    </a:cubicBezTo>
                    <a:cubicBezTo>
                      <a:pt x="411" y="0"/>
                      <a:pt x="530" y="119"/>
                      <a:pt x="530" y="265"/>
                    </a:cubicBezTo>
                    <a:close/>
                    <a:moveTo>
                      <a:pt x="1466" y="1187"/>
                    </a:moveTo>
                    <a:cubicBezTo>
                      <a:pt x="1311" y="940"/>
                      <a:pt x="1311" y="940"/>
                      <a:pt x="1311" y="940"/>
                    </a:cubicBezTo>
                    <a:cubicBezTo>
                      <a:pt x="1300" y="934"/>
                      <a:pt x="1300" y="934"/>
                      <a:pt x="1300" y="934"/>
                    </a:cubicBezTo>
                    <a:cubicBezTo>
                      <a:pt x="1298" y="933"/>
                      <a:pt x="1295" y="932"/>
                      <a:pt x="1293" y="932"/>
                    </a:cubicBezTo>
                    <a:cubicBezTo>
                      <a:pt x="1292" y="932"/>
                      <a:pt x="1290" y="933"/>
                      <a:pt x="1289" y="933"/>
                    </a:cubicBezTo>
                    <a:cubicBezTo>
                      <a:pt x="1276" y="936"/>
                      <a:pt x="1276" y="936"/>
                      <a:pt x="1276" y="936"/>
                    </a:cubicBezTo>
                    <a:cubicBezTo>
                      <a:pt x="790" y="1239"/>
                      <a:pt x="790" y="1239"/>
                      <a:pt x="790" y="1239"/>
                    </a:cubicBezTo>
                    <a:cubicBezTo>
                      <a:pt x="782" y="1250"/>
                      <a:pt x="782" y="1250"/>
                      <a:pt x="782" y="1250"/>
                    </a:cubicBezTo>
                    <a:cubicBezTo>
                      <a:pt x="780" y="1253"/>
                      <a:pt x="779" y="1257"/>
                      <a:pt x="779" y="1261"/>
                    </a:cubicBezTo>
                    <a:cubicBezTo>
                      <a:pt x="780" y="1273"/>
                      <a:pt x="780" y="1273"/>
                      <a:pt x="780" y="1273"/>
                    </a:cubicBezTo>
                    <a:cubicBezTo>
                      <a:pt x="784" y="1281"/>
                      <a:pt x="784" y="1281"/>
                      <a:pt x="784" y="1281"/>
                    </a:cubicBezTo>
                    <a:cubicBezTo>
                      <a:pt x="934" y="1520"/>
                      <a:pt x="934" y="1520"/>
                      <a:pt x="934" y="1520"/>
                    </a:cubicBezTo>
                    <a:cubicBezTo>
                      <a:pt x="940" y="1529"/>
                      <a:pt x="952" y="1532"/>
                      <a:pt x="961" y="1526"/>
                    </a:cubicBezTo>
                    <a:cubicBezTo>
                      <a:pt x="1459" y="1214"/>
                      <a:pt x="1459" y="1214"/>
                      <a:pt x="1459" y="1214"/>
                    </a:cubicBezTo>
                    <a:cubicBezTo>
                      <a:pt x="1469" y="1209"/>
                      <a:pt x="1471" y="1196"/>
                      <a:pt x="1466" y="1187"/>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25" name="Freeform 112">
                <a:extLst>
                  <a:ext uri="{FF2B5EF4-FFF2-40B4-BE49-F238E27FC236}">
                    <a16:creationId xmlns:a16="http://schemas.microsoft.com/office/drawing/2014/main" id="{E0C3EBEA-A08E-422D-B779-C6A2517BFE49}"/>
                  </a:ext>
                </a:extLst>
              </p:cNvPr>
              <p:cNvSpPr>
                <a:spLocks noEditPoints="1"/>
              </p:cNvSpPr>
              <p:nvPr/>
            </p:nvSpPr>
            <p:spPr bwMode="auto">
              <a:xfrm>
                <a:off x="9698027" y="2801060"/>
                <a:ext cx="1411247" cy="1067759"/>
              </a:xfrm>
              <a:custGeom>
                <a:avLst/>
                <a:gdLst>
                  <a:gd name="T0" fmla="*/ 22 w 1977"/>
                  <a:gd name="T1" fmla="*/ 1200 h 1496"/>
                  <a:gd name="T2" fmla="*/ 0 w 1977"/>
                  <a:gd name="T3" fmla="*/ 22 h 1496"/>
                  <a:gd name="T4" fmla="*/ 1657 w 1977"/>
                  <a:gd name="T5" fmla="*/ 0 h 1496"/>
                  <a:gd name="T6" fmla="*/ 1679 w 1977"/>
                  <a:gd name="T7" fmla="*/ 515 h 1496"/>
                  <a:gd name="T8" fmla="*/ 1635 w 1977"/>
                  <a:gd name="T9" fmla="*/ 513 h 1496"/>
                  <a:gd name="T10" fmla="*/ 44 w 1977"/>
                  <a:gd name="T11" fmla="*/ 44 h 1496"/>
                  <a:gd name="T12" fmla="*/ 870 w 1977"/>
                  <a:gd name="T13" fmla="*/ 1156 h 1496"/>
                  <a:gd name="T14" fmla="*/ 1912 w 1977"/>
                  <a:gd name="T15" fmla="*/ 871 h 1496"/>
                  <a:gd name="T16" fmla="*/ 1679 w 1977"/>
                  <a:gd name="T17" fmla="*/ 560 h 1496"/>
                  <a:gd name="T18" fmla="*/ 1585 w 1977"/>
                  <a:gd name="T19" fmla="*/ 575 h 1496"/>
                  <a:gd name="T20" fmla="*/ 1415 w 1977"/>
                  <a:gd name="T21" fmla="*/ 622 h 1496"/>
                  <a:gd name="T22" fmla="*/ 1236 w 1977"/>
                  <a:gd name="T23" fmla="*/ 672 h 1496"/>
                  <a:gd name="T24" fmla="*/ 1162 w 1977"/>
                  <a:gd name="T25" fmla="*/ 686 h 1496"/>
                  <a:gd name="T26" fmla="*/ 1135 w 1977"/>
                  <a:gd name="T27" fmla="*/ 643 h 1496"/>
                  <a:gd name="T28" fmla="*/ 888 w 1977"/>
                  <a:gd name="T29" fmla="*/ 454 h 1496"/>
                  <a:gd name="T30" fmla="*/ 950 w 1977"/>
                  <a:gd name="T31" fmla="*/ 760 h 1496"/>
                  <a:gd name="T32" fmla="*/ 988 w 1977"/>
                  <a:gd name="T33" fmla="*/ 821 h 1496"/>
                  <a:gd name="T34" fmla="*/ 1063 w 1977"/>
                  <a:gd name="T35" fmla="*/ 1067 h 1496"/>
                  <a:gd name="T36" fmla="*/ 914 w 1977"/>
                  <a:gd name="T37" fmla="*/ 1156 h 1496"/>
                  <a:gd name="T38" fmla="*/ 968 w 1977"/>
                  <a:gd name="T39" fmla="*/ 1261 h 1496"/>
                  <a:gd name="T40" fmla="*/ 1395 w 1977"/>
                  <a:gd name="T41" fmla="*/ 1457 h 1496"/>
                  <a:gd name="T42" fmla="*/ 962 w 1977"/>
                  <a:gd name="T43" fmla="*/ 1200 h 1496"/>
                  <a:gd name="T44" fmla="*/ 961 w 1977"/>
                  <a:gd name="T45" fmla="*/ 1136 h 1496"/>
                  <a:gd name="T46" fmla="*/ 1170 w 1977"/>
                  <a:gd name="T47" fmla="*/ 1156 h 1496"/>
                  <a:gd name="T48" fmla="*/ 1236 w 1977"/>
                  <a:gd name="T49" fmla="*/ 1168 h 1496"/>
                  <a:gd name="T50" fmla="*/ 1238 w 1977"/>
                  <a:gd name="T51" fmla="*/ 1145 h 1496"/>
                  <a:gd name="T52" fmla="*/ 997 w 1977"/>
                  <a:gd name="T53" fmla="*/ 759 h 1496"/>
                  <a:gd name="T54" fmla="*/ 887 w 1977"/>
                  <a:gd name="T55" fmla="*/ 584 h 1496"/>
                  <a:gd name="T56" fmla="*/ 1005 w 1977"/>
                  <a:gd name="T57" fmla="*/ 510 h 1496"/>
                  <a:gd name="T58" fmla="*/ 1109 w 1977"/>
                  <a:gd name="T59" fmla="*/ 677 h 1496"/>
                  <a:gd name="T60" fmla="*/ 1201 w 1977"/>
                  <a:gd name="T61" fmla="*/ 823 h 1496"/>
                  <a:gd name="T62" fmla="*/ 1261 w 1977"/>
                  <a:gd name="T63" fmla="*/ 919 h 1496"/>
                  <a:gd name="T64" fmla="*/ 1295 w 1977"/>
                  <a:gd name="T65" fmla="*/ 898 h 1496"/>
                  <a:gd name="T66" fmla="*/ 1235 w 1977"/>
                  <a:gd name="T67" fmla="*/ 802 h 1496"/>
                  <a:gd name="T68" fmla="*/ 1353 w 1977"/>
                  <a:gd name="T69" fmla="*/ 728 h 1496"/>
                  <a:gd name="T70" fmla="*/ 1421 w 1977"/>
                  <a:gd name="T71" fmla="*/ 838 h 1496"/>
                  <a:gd name="T72" fmla="*/ 1455 w 1977"/>
                  <a:gd name="T73" fmla="*/ 817 h 1496"/>
                  <a:gd name="T74" fmla="*/ 1437 w 1977"/>
                  <a:gd name="T75" fmla="*/ 656 h 1496"/>
                  <a:gd name="T76" fmla="*/ 1554 w 1977"/>
                  <a:gd name="T77" fmla="*/ 712 h 1496"/>
                  <a:gd name="T78" fmla="*/ 1613 w 1977"/>
                  <a:gd name="T79" fmla="*/ 770 h 1496"/>
                  <a:gd name="T80" fmla="*/ 1588 w 1977"/>
                  <a:gd name="T81" fmla="*/ 690 h 1496"/>
                  <a:gd name="T82" fmla="*/ 1635 w 1977"/>
                  <a:gd name="T83" fmla="*/ 598 h 1496"/>
                  <a:gd name="T84" fmla="*/ 1716 w 1977"/>
                  <a:gd name="T85" fmla="*/ 634 h 1496"/>
                  <a:gd name="T86" fmla="*/ 1928 w 1977"/>
                  <a:gd name="T87" fmla="*/ 1123 h 1496"/>
                  <a:gd name="T88" fmla="*/ 1912 w 1977"/>
                  <a:gd name="T89" fmla="*/ 87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7" h="1496">
                    <a:moveTo>
                      <a:pt x="873" y="1200"/>
                    </a:moveTo>
                    <a:cubicBezTo>
                      <a:pt x="22" y="1200"/>
                      <a:pt x="22" y="1200"/>
                      <a:pt x="22" y="1200"/>
                    </a:cubicBezTo>
                    <a:cubicBezTo>
                      <a:pt x="10" y="1200"/>
                      <a:pt x="0" y="1190"/>
                      <a:pt x="0" y="1178"/>
                    </a:cubicBezTo>
                    <a:cubicBezTo>
                      <a:pt x="0" y="22"/>
                      <a:pt x="0" y="22"/>
                      <a:pt x="0" y="22"/>
                    </a:cubicBezTo>
                    <a:cubicBezTo>
                      <a:pt x="0" y="10"/>
                      <a:pt x="10" y="0"/>
                      <a:pt x="22" y="0"/>
                    </a:cubicBezTo>
                    <a:cubicBezTo>
                      <a:pt x="1657" y="0"/>
                      <a:pt x="1657" y="0"/>
                      <a:pt x="1657" y="0"/>
                    </a:cubicBezTo>
                    <a:cubicBezTo>
                      <a:pt x="1669" y="0"/>
                      <a:pt x="1679" y="10"/>
                      <a:pt x="1679" y="22"/>
                    </a:cubicBezTo>
                    <a:cubicBezTo>
                      <a:pt x="1679" y="515"/>
                      <a:pt x="1679" y="515"/>
                      <a:pt x="1679" y="515"/>
                    </a:cubicBezTo>
                    <a:cubicBezTo>
                      <a:pt x="1669" y="513"/>
                      <a:pt x="1659" y="512"/>
                      <a:pt x="1648" y="512"/>
                    </a:cubicBezTo>
                    <a:cubicBezTo>
                      <a:pt x="1644" y="512"/>
                      <a:pt x="1639" y="513"/>
                      <a:pt x="1635" y="513"/>
                    </a:cubicBezTo>
                    <a:cubicBezTo>
                      <a:pt x="1635" y="44"/>
                      <a:pt x="1635" y="44"/>
                      <a:pt x="1635" y="44"/>
                    </a:cubicBezTo>
                    <a:cubicBezTo>
                      <a:pt x="44" y="44"/>
                      <a:pt x="44" y="44"/>
                      <a:pt x="44" y="44"/>
                    </a:cubicBezTo>
                    <a:cubicBezTo>
                      <a:pt x="44" y="1156"/>
                      <a:pt x="44" y="1156"/>
                      <a:pt x="44" y="1156"/>
                    </a:cubicBezTo>
                    <a:cubicBezTo>
                      <a:pt x="870" y="1156"/>
                      <a:pt x="870" y="1156"/>
                      <a:pt x="870" y="1156"/>
                    </a:cubicBezTo>
                    <a:cubicBezTo>
                      <a:pt x="869" y="1171"/>
                      <a:pt x="870" y="1185"/>
                      <a:pt x="873" y="1200"/>
                    </a:cubicBezTo>
                    <a:close/>
                    <a:moveTo>
                      <a:pt x="1912" y="871"/>
                    </a:moveTo>
                    <a:cubicBezTo>
                      <a:pt x="1750" y="613"/>
                      <a:pt x="1750" y="613"/>
                      <a:pt x="1750" y="613"/>
                    </a:cubicBezTo>
                    <a:cubicBezTo>
                      <a:pt x="1733" y="586"/>
                      <a:pt x="1707" y="568"/>
                      <a:pt x="1679" y="560"/>
                    </a:cubicBezTo>
                    <a:cubicBezTo>
                      <a:pt x="1664" y="557"/>
                      <a:pt x="1649" y="555"/>
                      <a:pt x="1635" y="557"/>
                    </a:cubicBezTo>
                    <a:cubicBezTo>
                      <a:pt x="1618" y="559"/>
                      <a:pt x="1601" y="565"/>
                      <a:pt x="1585" y="575"/>
                    </a:cubicBezTo>
                    <a:cubicBezTo>
                      <a:pt x="1564" y="588"/>
                      <a:pt x="1550" y="608"/>
                      <a:pt x="1543" y="630"/>
                    </a:cubicBezTo>
                    <a:cubicBezTo>
                      <a:pt x="1507" y="601"/>
                      <a:pt x="1456" y="596"/>
                      <a:pt x="1415" y="622"/>
                    </a:cubicBezTo>
                    <a:cubicBezTo>
                      <a:pt x="1392" y="637"/>
                      <a:pt x="1375" y="660"/>
                      <a:pt x="1368" y="685"/>
                    </a:cubicBezTo>
                    <a:cubicBezTo>
                      <a:pt x="1333" y="652"/>
                      <a:pt x="1278" y="645"/>
                      <a:pt x="1236" y="672"/>
                    </a:cubicBezTo>
                    <a:cubicBezTo>
                      <a:pt x="1213" y="686"/>
                      <a:pt x="1198" y="707"/>
                      <a:pt x="1190" y="730"/>
                    </a:cubicBezTo>
                    <a:cubicBezTo>
                      <a:pt x="1162" y="686"/>
                      <a:pt x="1162" y="686"/>
                      <a:pt x="1162" y="686"/>
                    </a:cubicBezTo>
                    <a:cubicBezTo>
                      <a:pt x="1139" y="649"/>
                      <a:pt x="1139" y="649"/>
                      <a:pt x="1139" y="649"/>
                    </a:cubicBezTo>
                    <a:cubicBezTo>
                      <a:pt x="1135" y="643"/>
                      <a:pt x="1135" y="643"/>
                      <a:pt x="1135" y="643"/>
                    </a:cubicBezTo>
                    <a:cubicBezTo>
                      <a:pt x="1039" y="489"/>
                      <a:pt x="1039" y="489"/>
                      <a:pt x="1039" y="489"/>
                    </a:cubicBezTo>
                    <a:cubicBezTo>
                      <a:pt x="1007" y="438"/>
                      <a:pt x="939" y="422"/>
                      <a:pt x="888" y="454"/>
                    </a:cubicBezTo>
                    <a:cubicBezTo>
                      <a:pt x="837" y="486"/>
                      <a:pt x="821" y="554"/>
                      <a:pt x="853" y="605"/>
                    </a:cubicBezTo>
                    <a:cubicBezTo>
                      <a:pt x="950" y="760"/>
                      <a:pt x="950" y="760"/>
                      <a:pt x="950" y="760"/>
                    </a:cubicBezTo>
                    <a:cubicBezTo>
                      <a:pt x="965" y="784"/>
                      <a:pt x="965" y="784"/>
                      <a:pt x="965" y="784"/>
                    </a:cubicBezTo>
                    <a:cubicBezTo>
                      <a:pt x="988" y="821"/>
                      <a:pt x="988" y="821"/>
                      <a:pt x="988" y="821"/>
                    </a:cubicBezTo>
                    <a:cubicBezTo>
                      <a:pt x="1170" y="1112"/>
                      <a:pt x="1170" y="1112"/>
                      <a:pt x="1170" y="1112"/>
                    </a:cubicBezTo>
                    <a:cubicBezTo>
                      <a:pt x="1063" y="1067"/>
                      <a:pt x="1063" y="1067"/>
                      <a:pt x="1063" y="1067"/>
                    </a:cubicBezTo>
                    <a:cubicBezTo>
                      <a:pt x="1011" y="1045"/>
                      <a:pt x="950" y="1067"/>
                      <a:pt x="925" y="1118"/>
                    </a:cubicBezTo>
                    <a:cubicBezTo>
                      <a:pt x="919" y="1130"/>
                      <a:pt x="915" y="1143"/>
                      <a:pt x="914" y="1156"/>
                    </a:cubicBezTo>
                    <a:cubicBezTo>
                      <a:pt x="912" y="1171"/>
                      <a:pt x="914" y="1186"/>
                      <a:pt x="918" y="1200"/>
                    </a:cubicBezTo>
                    <a:cubicBezTo>
                      <a:pt x="926" y="1225"/>
                      <a:pt x="943" y="1247"/>
                      <a:pt x="968" y="1261"/>
                    </a:cubicBezTo>
                    <a:cubicBezTo>
                      <a:pt x="1383" y="1496"/>
                      <a:pt x="1383" y="1496"/>
                      <a:pt x="1383" y="1496"/>
                    </a:cubicBezTo>
                    <a:cubicBezTo>
                      <a:pt x="1382" y="1482"/>
                      <a:pt x="1387" y="1468"/>
                      <a:pt x="1395" y="1457"/>
                    </a:cubicBezTo>
                    <a:cubicBezTo>
                      <a:pt x="988" y="1226"/>
                      <a:pt x="988" y="1226"/>
                      <a:pt x="988" y="1226"/>
                    </a:cubicBezTo>
                    <a:cubicBezTo>
                      <a:pt x="977" y="1219"/>
                      <a:pt x="968" y="1210"/>
                      <a:pt x="962" y="1200"/>
                    </a:cubicBezTo>
                    <a:cubicBezTo>
                      <a:pt x="955" y="1186"/>
                      <a:pt x="952" y="1171"/>
                      <a:pt x="954" y="1156"/>
                    </a:cubicBezTo>
                    <a:cubicBezTo>
                      <a:pt x="955" y="1149"/>
                      <a:pt x="957" y="1143"/>
                      <a:pt x="961" y="1136"/>
                    </a:cubicBezTo>
                    <a:cubicBezTo>
                      <a:pt x="977" y="1104"/>
                      <a:pt x="1015" y="1090"/>
                      <a:pt x="1048" y="1104"/>
                    </a:cubicBezTo>
                    <a:cubicBezTo>
                      <a:pt x="1170" y="1156"/>
                      <a:pt x="1170" y="1156"/>
                      <a:pt x="1170" y="1156"/>
                    </a:cubicBezTo>
                    <a:cubicBezTo>
                      <a:pt x="1213" y="1174"/>
                      <a:pt x="1213" y="1174"/>
                      <a:pt x="1213" y="1174"/>
                    </a:cubicBezTo>
                    <a:cubicBezTo>
                      <a:pt x="1221" y="1177"/>
                      <a:pt x="1231" y="1175"/>
                      <a:pt x="1236" y="1168"/>
                    </a:cubicBezTo>
                    <a:cubicBezTo>
                      <a:pt x="1239" y="1165"/>
                      <a:pt x="1241" y="1160"/>
                      <a:pt x="1241" y="1156"/>
                    </a:cubicBezTo>
                    <a:cubicBezTo>
                      <a:pt x="1241" y="1152"/>
                      <a:pt x="1240" y="1148"/>
                      <a:pt x="1238" y="1145"/>
                    </a:cubicBezTo>
                    <a:cubicBezTo>
                      <a:pt x="1020" y="797"/>
                      <a:pt x="1020" y="797"/>
                      <a:pt x="1020" y="797"/>
                    </a:cubicBezTo>
                    <a:cubicBezTo>
                      <a:pt x="997" y="759"/>
                      <a:pt x="997" y="759"/>
                      <a:pt x="997" y="759"/>
                    </a:cubicBezTo>
                    <a:cubicBezTo>
                      <a:pt x="992" y="751"/>
                      <a:pt x="992" y="751"/>
                      <a:pt x="992" y="751"/>
                    </a:cubicBezTo>
                    <a:cubicBezTo>
                      <a:pt x="887" y="584"/>
                      <a:pt x="887" y="584"/>
                      <a:pt x="887" y="584"/>
                    </a:cubicBezTo>
                    <a:cubicBezTo>
                      <a:pt x="867" y="552"/>
                      <a:pt x="877" y="509"/>
                      <a:pt x="909" y="488"/>
                    </a:cubicBezTo>
                    <a:cubicBezTo>
                      <a:pt x="942" y="468"/>
                      <a:pt x="985" y="478"/>
                      <a:pt x="1005" y="510"/>
                    </a:cubicBezTo>
                    <a:cubicBezTo>
                      <a:pt x="1107" y="673"/>
                      <a:pt x="1107" y="673"/>
                      <a:pt x="1107" y="673"/>
                    </a:cubicBezTo>
                    <a:cubicBezTo>
                      <a:pt x="1109" y="677"/>
                      <a:pt x="1109" y="677"/>
                      <a:pt x="1109" y="677"/>
                    </a:cubicBezTo>
                    <a:cubicBezTo>
                      <a:pt x="1130" y="711"/>
                      <a:pt x="1130" y="711"/>
                      <a:pt x="1130" y="711"/>
                    </a:cubicBezTo>
                    <a:cubicBezTo>
                      <a:pt x="1201" y="823"/>
                      <a:pt x="1201" y="823"/>
                      <a:pt x="1201" y="823"/>
                    </a:cubicBezTo>
                    <a:cubicBezTo>
                      <a:pt x="1250" y="902"/>
                      <a:pt x="1250" y="902"/>
                      <a:pt x="1250" y="902"/>
                    </a:cubicBezTo>
                    <a:cubicBezTo>
                      <a:pt x="1261" y="919"/>
                      <a:pt x="1261" y="919"/>
                      <a:pt x="1261" y="919"/>
                    </a:cubicBezTo>
                    <a:cubicBezTo>
                      <a:pt x="1267" y="928"/>
                      <a:pt x="1279" y="931"/>
                      <a:pt x="1288" y="925"/>
                    </a:cubicBezTo>
                    <a:cubicBezTo>
                      <a:pt x="1298" y="920"/>
                      <a:pt x="1301" y="907"/>
                      <a:pt x="1295" y="898"/>
                    </a:cubicBezTo>
                    <a:cubicBezTo>
                      <a:pt x="1284" y="880"/>
                      <a:pt x="1284" y="880"/>
                      <a:pt x="1284" y="880"/>
                    </a:cubicBezTo>
                    <a:cubicBezTo>
                      <a:pt x="1235" y="802"/>
                      <a:pt x="1235" y="802"/>
                      <a:pt x="1235" y="802"/>
                    </a:cubicBezTo>
                    <a:cubicBezTo>
                      <a:pt x="1215" y="769"/>
                      <a:pt x="1224" y="727"/>
                      <a:pt x="1257" y="706"/>
                    </a:cubicBezTo>
                    <a:cubicBezTo>
                      <a:pt x="1289" y="686"/>
                      <a:pt x="1332" y="696"/>
                      <a:pt x="1353" y="728"/>
                    </a:cubicBezTo>
                    <a:cubicBezTo>
                      <a:pt x="1381" y="773"/>
                      <a:pt x="1381" y="773"/>
                      <a:pt x="1381" y="773"/>
                    </a:cubicBezTo>
                    <a:cubicBezTo>
                      <a:pt x="1421" y="838"/>
                      <a:pt x="1421" y="838"/>
                      <a:pt x="1421" y="838"/>
                    </a:cubicBezTo>
                    <a:cubicBezTo>
                      <a:pt x="1427" y="847"/>
                      <a:pt x="1440" y="850"/>
                      <a:pt x="1449" y="844"/>
                    </a:cubicBezTo>
                    <a:cubicBezTo>
                      <a:pt x="1458" y="838"/>
                      <a:pt x="1461" y="826"/>
                      <a:pt x="1455" y="817"/>
                    </a:cubicBezTo>
                    <a:cubicBezTo>
                      <a:pt x="1415" y="752"/>
                      <a:pt x="1415" y="752"/>
                      <a:pt x="1415" y="752"/>
                    </a:cubicBezTo>
                    <a:cubicBezTo>
                      <a:pt x="1394" y="719"/>
                      <a:pt x="1404" y="676"/>
                      <a:pt x="1437" y="656"/>
                    </a:cubicBezTo>
                    <a:cubicBezTo>
                      <a:pt x="1469" y="636"/>
                      <a:pt x="1512" y="646"/>
                      <a:pt x="1532" y="678"/>
                    </a:cubicBezTo>
                    <a:cubicBezTo>
                      <a:pt x="1554" y="712"/>
                      <a:pt x="1554" y="712"/>
                      <a:pt x="1554" y="712"/>
                    </a:cubicBezTo>
                    <a:cubicBezTo>
                      <a:pt x="1586" y="763"/>
                      <a:pt x="1586" y="763"/>
                      <a:pt x="1586" y="763"/>
                    </a:cubicBezTo>
                    <a:cubicBezTo>
                      <a:pt x="1592" y="773"/>
                      <a:pt x="1604" y="775"/>
                      <a:pt x="1613" y="770"/>
                    </a:cubicBezTo>
                    <a:cubicBezTo>
                      <a:pt x="1623" y="764"/>
                      <a:pt x="1626" y="751"/>
                      <a:pt x="1620" y="742"/>
                    </a:cubicBezTo>
                    <a:cubicBezTo>
                      <a:pt x="1588" y="690"/>
                      <a:pt x="1588" y="690"/>
                      <a:pt x="1588" y="690"/>
                    </a:cubicBezTo>
                    <a:cubicBezTo>
                      <a:pt x="1570" y="663"/>
                      <a:pt x="1579" y="626"/>
                      <a:pt x="1606" y="609"/>
                    </a:cubicBezTo>
                    <a:cubicBezTo>
                      <a:pt x="1615" y="603"/>
                      <a:pt x="1625" y="600"/>
                      <a:pt x="1635" y="598"/>
                    </a:cubicBezTo>
                    <a:cubicBezTo>
                      <a:pt x="1649" y="595"/>
                      <a:pt x="1665" y="597"/>
                      <a:pt x="1679" y="603"/>
                    </a:cubicBezTo>
                    <a:cubicBezTo>
                      <a:pt x="1694" y="609"/>
                      <a:pt x="1707" y="619"/>
                      <a:pt x="1716" y="634"/>
                    </a:cubicBezTo>
                    <a:cubicBezTo>
                      <a:pt x="1878" y="892"/>
                      <a:pt x="1878" y="892"/>
                      <a:pt x="1878" y="892"/>
                    </a:cubicBezTo>
                    <a:cubicBezTo>
                      <a:pt x="1894" y="918"/>
                      <a:pt x="1940" y="992"/>
                      <a:pt x="1928" y="1123"/>
                    </a:cubicBezTo>
                    <a:cubicBezTo>
                      <a:pt x="1942" y="1120"/>
                      <a:pt x="1956" y="1122"/>
                      <a:pt x="1968" y="1128"/>
                    </a:cubicBezTo>
                    <a:cubicBezTo>
                      <a:pt x="1977" y="1031"/>
                      <a:pt x="1959" y="946"/>
                      <a:pt x="1912" y="871"/>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050"/>
              </a:p>
            </p:txBody>
          </p:sp>
        </p:grpSp>
      </p:grpSp>
      <p:sp>
        <p:nvSpPr>
          <p:cNvPr id="27" name="Shape 85">
            <a:extLst>
              <a:ext uri="{FF2B5EF4-FFF2-40B4-BE49-F238E27FC236}">
                <a16:creationId xmlns:a16="http://schemas.microsoft.com/office/drawing/2014/main" id="{6B8BC54D-41D8-472A-B2D4-BE925586CEA7}"/>
              </a:ext>
            </a:extLst>
          </p:cNvPr>
          <p:cNvSpPr txBox="1">
            <a:spLocks/>
          </p:cNvSpPr>
          <p:nvPr/>
        </p:nvSpPr>
        <p:spPr>
          <a:xfrm>
            <a:off x="5281382" y="2612943"/>
            <a:ext cx="3451110" cy="64196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5438" lvl="2" indent="0">
              <a:spcBef>
                <a:spcPts val="750"/>
              </a:spcBef>
              <a:buSzPct val="100000"/>
              <a:buNone/>
              <a:defRPr sz="1800"/>
            </a:pPr>
            <a:r>
              <a:rPr lang="en-US" sz="1350">
                <a:solidFill>
                  <a:schemeClr val="tx1"/>
                </a:solidFill>
                <a:latin typeface="+mj-lt"/>
              </a:rPr>
              <a:t>Software changes need to be validated to ensure high quality and no impact on end users</a:t>
            </a:r>
          </a:p>
        </p:txBody>
      </p:sp>
      <p:sp>
        <p:nvSpPr>
          <p:cNvPr id="28" name="Shape 85">
            <a:extLst>
              <a:ext uri="{FF2B5EF4-FFF2-40B4-BE49-F238E27FC236}">
                <a16:creationId xmlns:a16="http://schemas.microsoft.com/office/drawing/2014/main" id="{BC01406D-B1DB-4B5D-A8E3-C91E0547AE28}"/>
              </a:ext>
            </a:extLst>
          </p:cNvPr>
          <p:cNvSpPr txBox="1">
            <a:spLocks/>
          </p:cNvSpPr>
          <p:nvPr/>
        </p:nvSpPr>
        <p:spPr>
          <a:xfrm>
            <a:off x="5281382" y="1630949"/>
            <a:ext cx="3451110" cy="53047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5438" lvl="2" indent="0">
              <a:spcBef>
                <a:spcPts val="750"/>
              </a:spcBef>
              <a:buSzPct val="100000"/>
              <a:buNone/>
              <a:defRPr sz="1800"/>
            </a:pPr>
            <a:r>
              <a:rPr lang="en-US" sz="1350">
                <a:solidFill>
                  <a:schemeClr val="tx1"/>
                </a:solidFill>
                <a:latin typeface="+mj-lt"/>
              </a:rPr>
              <a:t>Configuration change is still software change</a:t>
            </a:r>
          </a:p>
        </p:txBody>
      </p:sp>
      <p:sp>
        <p:nvSpPr>
          <p:cNvPr id="29" name="Shape 85">
            <a:extLst>
              <a:ext uri="{FF2B5EF4-FFF2-40B4-BE49-F238E27FC236}">
                <a16:creationId xmlns:a16="http://schemas.microsoft.com/office/drawing/2014/main" id="{835EF207-1DB6-48D3-899F-68F671B066CD}"/>
              </a:ext>
            </a:extLst>
          </p:cNvPr>
          <p:cNvSpPr txBox="1">
            <a:spLocks/>
          </p:cNvSpPr>
          <p:nvPr/>
        </p:nvSpPr>
        <p:spPr>
          <a:xfrm>
            <a:off x="5281382" y="3726838"/>
            <a:ext cx="3451110" cy="58889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5248" lvl="2" indent="0">
              <a:spcBef>
                <a:spcPts val="750"/>
              </a:spcBef>
              <a:buSzPct val="100000"/>
              <a:buNone/>
              <a:defRPr sz="1800"/>
            </a:pPr>
            <a:r>
              <a:rPr lang="en-US" sz="1350">
                <a:solidFill>
                  <a:schemeClr val="tx1"/>
                </a:solidFill>
                <a:latin typeface="+mj-lt"/>
              </a:rPr>
              <a:t>Manual testing is an option, but automation breeds efficiencies and protection from regression</a:t>
            </a:r>
            <a:endParaRPr lang="en-US" sz="1350">
              <a:solidFill>
                <a:schemeClr val="tx1"/>
              </a:solidFill>
              <a:latin typeface="Trebuchet MS"/>
            </a:endParaRPr>
          </a:p>
        </p:txBody>
      </p:sp>
    </p:spTree>
    <p:extLst>
      <p:ext uri="{BB962C8B-B14F-4D97-AF65-F5344CB8AC3E}">
        <p14:creationId xmlns:p14="http://schemas.microsoft.com/office/powerpoint/2010/main" val="9508895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76593-69B8-450C-9306-B693B118C92B}"/>
              </a:ext>
            </a:extLst>
          </p:cNvPr>
          <p:cNvSpPr>
            <a:spLocks noGrp="1"/>
          </p:cNvSpPr>
          <p:nvPr>
            <p:ph type="title"/>
          </p:nvPr>
        </p:nvSpPr>
        <p:spPr>
          <a:xfrm>
            <a:off x="691250" y="2402278"/>
            <a:ext cx="8520600" cy="572700"/>
          </a:xfrm>
        </p:spPr>
        <p:txBody>
          <a:bodyPr/>
          <a:lstStyle/>
          <a:p>
            <a:r>
              <a:rPr lang="en-US" dirty="0"/>
              <a:t>Software Development Methodologies and Iterative Software Development</a:t>
            </a:r>
          </a:p>
        </p:txBody>
      </p:sp>
    </p:spTree>
    <p:extLst>
      <p:ext uri="{BB962C8B-B14F-4D97-AF65-F5344CB8AC3E}">
        <p14:creationId xmlns:p14="http://schemas.microsoft.com/office/powerpoint/2010/main" val="15907861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7D789B1-1D55-4F6F-BB32-E61A38E330F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E7D789B1-1D55-4F6F-BB32-E61A38E330F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43F68BB-C851-48D7-9FC4-A5F172E39118}"/>
              </a:ext>
            </a:extLst>
          </p:cNvPr>
          <p:cNvSpPr>
            <a:spLocks noGrp="1"/>
          </p:cNvSpPr>
          <p:nvPr>
            <p:ph type="title"/>
          </p:nvPr>
        </p:nvSpPr>
        <p:spPr/>
        <p:txBody>
          <a:bodyPr vert="horz"/>
          <a:lstStyle/>
          <a:p>
            <a:r>
              <a:rPr lang="en-US"/>
              <a:t>Scenario &amp; Discussion</a:t>
            </a:r>
          </a:p>
        </p:txBody>
      </p:sp>
      <p:sp>
        <p:nvSpPr>
          <p:cNvPr id="7" name="TextBox 6">
            <a:extLst>
              <a:ext uri="{FF2B5EF4-FFF2-40B4-BE49-F238E27FC236}">
                <a16:creationId xmlns:a16="http://schemas.microsoft.com/office/drawing/2014/main" id="{8F6619DF-BF0E-49C8-B026-5E67D2E9A1A7}"/>
              </a:ext>
            </a:extLst>
          </p:cNvPr>
          <p:cNvSpPr txBox="1"/>
          <p:nvPr/>
        </p:nvSpPr>
        <p:spPr>
          <a:xfrm>
            <a:off x="6418779" y="990548"/>
            <a:ext cx="2427271" cy="36090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nSpc>
                <a:spcPct val="90000"/>
              </a:lnSpc>
              <a:spcBef>
                <a:spcPts val="750"/>
              </a:spcBef>
            </a:pPr>
            <a:r>
              <a:rPr lang="en-US" sz="1500" b="1">
                <a:solidFill>
                  <a:schemeClr val="bg1"/>
                </a:solidFill>
              </a:rPr>
              <a:t>GROUP DISCUSSION </a:t>
            </a:r>
          </a:p>
          <a:p>
            <a:pPr>
              <a:lnSpc>
                <a:spcPct val="90000"/>
              </a:lnSpc>
              <a:spcBef>
                <a:spcPts val="750"/>
              </a:spcBef>
            </a:pPr>
            <a:r>
              <a:rPr lang="en-US" sz="1050" b="1" i="1">
                <a:solidFill>
                  <a:schemeClr val="bg1"/>
                </a:solidFill>
              </a:rPr>
              <a:t>10 minutes</a:t>
            </a:r>
          </a:p>
          <a:p>
            <a:pPr marL="257175" indent="-257175">
              <a:lnSpc>
                <a:spcPct val="90000"/>
              </a:lnSpc>
              <a:spcBef>
                <a:spcPts val="750"/>
              </a:spcBef>
              <a:buClr>
                <a:schemeClr val="bg1"/>
              </a:buClr>
              <a:buFont typeface="+mj-lt"/>
              <a:buAutoNum type="arabicPeriod"/>
            </a:pPr>
            <a:r>
              <a:rPr lang="en-US" sz="1500">
                <a:solidFill>
                  <a:schemeClr val="bg1"/>
                </a:solidFill>
              </a:rPr>
              <a:t>Quickly catalog and distill the set of foundational challenges this team is experiencing with the current process</a:t>
            </a:r>
          </a:p>
          <a:p>
            <a:pPr marL="257175" indent="-257175">
              <a:lnSpc>
                <a:spcPct val="90000"/>
              </a:lnSpc>
              <a:spcBef>
                <a:spcPts val="750"/>
              </a:spcBef>
              <a:buClr>
                <a:schemeClr val="bg1"/>
              </a:buClr>
              <a:buFont typeface="+mj-lt"/>
              <a:buAutoNum type="arabicPeriod"/>
            </a:pPr>
            <a:r>
              <a:rPr lang="en-US" sz="1500">
                <a:solidFill>
                  <a:schemeClr val="bg1"/>
                </a:solidFill>
              </a:rPr>
              <a:t>Discuss how test automation may help solve some of these issues</a:t>
            </a:r>
          </a:p>
        </p:txBody>
      </p:sp>
      <p:sp>
        <p:nvSpPr>
          <p:cNvPr id="8" name="TextBox 7">
            <a:extLst>
              <a:ext uri="{FF2B5EF4-FFF2-40B4-BE49-F238E27FC236}">
                <a16:creationId xmlns:a16="http://schemas.microsoft.com/office/drawing/2014/main" id="{77578D5E-E435-4479-8164-6749901B71BF}"/>
              </a:ext>
            </a:extLst>
          </p:cNvPr>
          <p:cNvSpPr txBox="1"/>
          <p:nvPr/>
        </p:nvSpPr>
        <p:spPr>
          <a:xfrm>
            <a:off x="472500" y="990547"/>
            <a:ext cx="5280660" cy="293849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fontAlgn="base">
              <a:lnSpc>
                <a:spcPct val="90000"/>
              </a:lnSpc>
              <a:spcBef>
                <a:spcPts val="750"/>
              </a:spcBef>
              <a:spcAft>
                <a:spcPts val="900"/>
              </a:spcAft>
            </a:pPr>
            <a:r>
              <a:rPr lang="en-GB" sz="1050" b="1">
                <a:solidFill>
                  <a:schemeClr val="tx2"/>
                </a:solidFill>
              </a:rPr>
              <a:t>SCENARIO</a:t>
            </a:r>
          </a:p>
          <a:p>
            <a:r>
              <a:rPr lang="en-US" sz="1050">
                <a:solidFill>
                  <a:srgbClr val="575757"/>
                </a:solidFill>
              </a:rPr>
              <a:t>Your team is responsible for managing &amp; maintaining configuration for the </a:t>
            </a:r>
            <a:r>
              <a:rPr lang="en-US" sz="1050">
                <a:solidFill>
                  <a:schemeClr val="tx2"/>
                </a:solidFill>
              </a:rPr>
              <a:t>company’s CRM SaaS product</a:t>
            </a:r>
            <a:r>
              <a:rPr lang="en-US" sz="1050">
                <a:solidFill>
                  <a:srgbClr val="575757"/>
                </a:solidFill>
              </a:rPr>
              <a:t>. This product is considered a </a:t>
            </a:r>
            <a:r>
              <a:rPr lang="en-US" sz="1050">
                <a:solidFill>
                  <a:schemeClr val="tx2"/>
                </a:solidFill>
              </a:rPr>
              <a:t>Tier-0 service </a:t>
            </a:r>
            <a:r>
              <a:rPr lang="en-US" sz="1050">
                <a:solidFill>
                  <a:srgbClr val="575757"/>
                </a:solidFill>
              </a:rPr>
              <a:t>as business operations are blocked if the service is down. Recently, the company implemented a </a:t>
            </a:r>
            <a:r>
              <a:rPr lang="en-US" sz="1050">
                <a:solidFill>
                  <a:schemeClr val="tx2"/>
                </a:solidFill>
              </a:rPr>
              <a:t>new Single Sign-On (SSO) system </a:t>
            </a:r>
            <a:r>
              <a:rPr lang="en-US" sz="1050">
                <a:solidFill>
                  <a:srgbClr val="575757"/>
                </a:solidFill>
              </a:rPr>
              <a:t>for federating AuthN/AuthZ across the enterprise. The CRM SaaS product needs to have </a:t>
            </a:r>
            <a:r>
              <a:rPr lang="en-US" sz="1050" b="1">
                <a:solidFill>
                  <a:srgbClr val="575757"/>
                </a:solidFill>
              </a:rPr>
              <a:t>updated configuration</a:t>
            </a:r>
            <a:r>
              <a:rPr lang="en-US" sz="1050">
                <a:solidFill>
                  <a:srgbClr val="575757"/>
                </a:solidFill>
              </a:rPr>
              <a:t> applied in order to correctly integrate with SSO and ensure service interactions &amp; operations are properly secured.</a:t>
            </a:r>
          </a:p>
          <a:p>
            <a:endParaRPr lang="en-US" sz="1050">
              <a:solidFill>
                <a:srgbClr val="575757"/>
              </a:solidFill>
            </a:endParaRPr>
          </a:p>
          <a:p>
            <a:r>
              <a:rPr lang="en-US" sz="1050">
                <a:solidFill>
                  <a:srgbClr val="575757"/>
                </a:solidFill>
              </a:rPr>
              <a:t>Additionally, the SaaS vendor recently added support for </a:t>
            </a:r>
            <a:r>
              <a:rPr lang="en-US" sz="1050">
                <a:solidFill>
                  <a:schemeClr val="tx2"/>
                </a:solidFill>
              </a:rPr>
              <a:t>integration with a timekeeping system </a:t>
            </a:r>
            <a:r>
              <a:rPr lang="en-US" sz="1050">
                <a:solidFill>
                  <a:srgbClr val="575757"/>
                </a:solidFill>
              </a:rPr>
              <a:t>used by the employees at the company for tracking project activities &amp; timesheets. To implement the desired integration between the timekeeping system &amp; the SaaS product, </a:t>
            </a:r>
            <a:r>
              <a:rPr lang="en-US" sz="1050">
                <a:solidFill>
                  <a:schemeClr val="tx2"/>
                </a:solidFill>
              </a:rPr>
              <a:t>new configuration needs to be applied</a:t>
            </a:r>
            <a:r>
              <a:rPr lang="en-US" sz="1050">
                <a:solidFill>
                  <a:srgbClr val="575757"/>
                </a:solidFill>
              </a:rPr>
              <a:t> to link the two systems &amp; enable an end-to-end dashboard view of client engagement activity.</a:t>
            </a:r>
          </a:p>
          <a:p>
            <a:endParaRPr lang="en-US" sz="1050">
              <a:solidFill>
                <a:srgbClr val="575757"/>
              </a:solidFill>
            </a:endParaRPr>
          </a:p>
          <a:p>
            <a:r>
              <a:rPr lang="en-US" sz="1050">
                <a:solidFill>
                  <a:srgbClr val="575757"/>
                </a:solidFill>
              </a:rPr>
              <a:t>The decision is made to apply both sets of configuration updates </a:t>
            </a:r>
            <a:r>
              <a:rPr lang="en-US" sz="1050">
                <a:solidFill>
                  <a:schemeClr val="tx2"/>
                </a:solidFill>
              </a:rPr>
              <a:t>as part of a single deployment</a:t>
            </a:r>
            <a:r>
              <a:rPr lang="en-US" sz="1050">
                <a:solidFill>
                  <a:srgbClr val="575757"/>
                </a:solidFill>
              </a:rPr>
              <a:t>.</a:t>
            </a:r>
          </a:p>
        </p:txBody>
      </p:sp>
    </p:spTree>
    <p:extLst>
      <p:ext uri="{BB962C8B-B14F-4D97-AF65-F5344CB8AC3E}">
        <p14:creationId xmlns:p14="http://schemas.microsoft.com/office/powerpoint/2010/main" val="3078589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D109DE8-0C2B-4616-97D1-4EEECD1B085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5D109DE8-0C2B-4616-97D1-4EEECD1B085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8118CF8-3244-EC87-477D-6DCA190E5D9C}"/>
              </a:ext>
            </a:extLst>
          </p:cNvPr>
          <p:cNvSpPr>
            <a:spLocks noGrp="1"/>
          </p:cNvSpPr>
          <p:nvPr>
            <p:ph type="title"/>
          </p:nvPr>
        </p:nvSpPr>
        <p:spPr/>
        <p:txBody>
          <a:bodyPr vert="horz"/>
          <a:lstStyle/>
          <a:p>
            <a:r>
              <a:rPr lang="en-US"/>
              <a:t>Testing Principles</a:t>
            </a:r>
          </a:p>
        </p:txBody>
      </p:sp>
    </p:spTree>
    <p:extLst>
      <p:ext uri="{BB962C8B-B14F-4D97-AF65-F5344CB8AC3E}">
        <p14:creationId xmlns:p14="http://schemas.microsoft.com/office/powerpoint/2010/main" val="31123921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1F11ED1-BAE2-48CF-904B-26901CE1780C}"/>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3" name="Object 2" hidden="1">
                        <a:extLst>
                          <a:ext uri="{FF2B5EF4-FFF2-40B4-BE49-F238E27FC236}">
                            <a16:creationId xmlns:a16="http://schemas.microsoft.com/office/drawing/2014/main" id="{41F11ED1-BAE2-48CF-904B-26901CE1780C}"/>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84" name="Shape 84"/>
          <p:cNvSpPr>
            <a:spLocks noGrp="1"/>
          </p:cNvSpPr>
          <p:nvPr>
            <p:ph type="title"/>
          </p:nvPr>
        </p:nvSpPr>
        <p:spPr>
          <a:xfrm>
            <a:off x="472500" y="467100"/>
            <a:ext cx="8377586" cy="373949"/>
          </a:xfrm>
          <a:prstGeom prst="rect">
            <a:avLst/>
          </a:prstGeom>
        </p:spPr>
        <p:txBody>
          <a:bodyPr vert="horz"/>
          <a:lstStyle/>
          <a:p>
            <a:r>
              <a:rPr lang="en-US" sz="2700"/>
              <a:t>Common testing strategies in modern test automation</a:t>
            </a:r>
            <a:endParaRPr/>
          </a:p>
        </p:txBody>
      </p:sp>
      <p:sp>
        <p:nvSpPr>
          <p:cNvPr id="5" name="TextBox 4">
            <a:extLst>
              <a:ext uri="{FF2B5EF4-FFF2-40B4-BE49-F238E27FC236}">
                <a16:creationId xmlns:a16="http://schemas.microsoft.com/office/drawing/2014/main" id="{8451DB8F-ED47-32BC-B39A-AB5FE0DED6AA}"/>
              </a:ext>
            </a:extLst>
          </p:cNvPr>
          <p:cNvSpPr txBox="1"/>
          <p:nvPr/>
        </p:nvSpPr>
        <p:spPr>
          <a:xfrm>
            <a:off x="1" y="4558414"/>
            <a:ext cx="9143999" cy="452723"/>
          </a:xfrm>
          <a:prstGeom prst="rect">
            <a:avLst/>
          </a:prstGeom>
          <a:solidFill>
            <a:schemeClr val="tx2"/>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a:solidFill>
                  <a:schemeClr val="bg1"/>
                </a:solidFill>
              </a:rPr>
              <a:t>There are multiple methodologies available for automated testing – </a:t>
            </a:r>
          </a:p>
          <a:p>
            <a:pPr algn="ctr"/>
            <a:r>
              <a:rPr lang="en-US" sz="1050">
                <a:solidFill>
                  <a:schemeClr val="bg1"/>
                </a:solidFill>
              </a:rPr>
              <a:t>the chosen approach is likely not an "either-or" but a "both-and"</a:t>
            </a:r>
          </a:p>
        </p:txBody>
      </p:sp>
      <p:sp>
        <p:nvSpPr>
          <p:cNvPr id="10" name="ee4pContent1">
            <a:extLst>
              <a:ext uri="{FF2B5EF4-FFF2-40B4-BE49-F238E27FC236}">
                <a16:creationId xmlns:a16="http://schemas.microsoft.com/office/drawing/2014/main" id="{DA65BAA7-BCF7-47E4-A50D-DDC3655EA529}"/>
              </a:ext>
            </a:extLst>
          </p:cNvPr>
          <p:cNvSpPr txBox="1"/>
          <p:nvPr/>
        </p:nvSpPr>
        <p:spPr>
          <a:xfrm>
            <a:off x="472050" y="2775078"/>
            <a:ext cx="2342897" cy="1470352"/>
          </a:xfrm>
          <a:prstGeom prst="rect">
            <a:avLst/>
          </a:prstGeom>
          <a:ln cap="rnd">
            <a:noFill/>
          </a:ln>
        </p:spPr>
        <p:txBody>
          <a:bodyPr vert="horz" wrap="square" lIns="0" tIns="0" rIns="0" bIns="0" rtlCol="0" anchor="t">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marL="128588" indent="-128588">
              <a:lnSpc>
                <a:spcPct val="90000"/>
              </a:lnSpc>
              <a:spcBef>
                <a:spcPts val="450"/>
              </a:spcBef>
              <a:buFont typeface="Arial" panose="020B0604020202020204" pitchFamily="34" charset="0"/>
              <a:buChar char="•"/>
            </a:pPr>
            <a:r>
              <a:rPr lang="en-US" sz="1050">
                <a:latin typeface="+mn-lt"/>
              </a:rPr>
              <a:t>Testing components in isolation (unit testing)</a:t>
            </a:r>
          </a:p>
          <a:p>
            <a:pPr marL="128588" indent="-128588">
              <a:lnSpc>
                <a:spcPct val="90000"/>
              </a:lnSpc>
              <a:spcBef>
                <a:spcPts val="450"/>
              </a:spcBef>
              <a:buFont typeface="Arial" panose="020B0604020202020204" pitchFamily="34" charset="0"/>
              <a:buChar char="•"/>
            </a:pPr>
            <a:r>
              <a:rPr lang="en-US" sz="1050">
                <a:latin typeface="+mn-lt"/>
              </a:rPr>
              <a:t>Using "mocked out" dependencies</a:t>
            </a:r>
          </a:p>
          <a:p>
            <a:pPr marL="128588" indent="-128588">
              <a:lnSpc>
                <a:spcPct val="90000"/>
              </a:lnSpc>
              <a:spcBef>
                <a:spcPts val="450"/>
              </a:spcBef>
              <a:buFont typeface="Arial" panose="020B0604020202020204" pitchFamily="34" charset="0"/>
              <a:buChar char="•"/>
            </a:pPr>
            <a:r>
              <a:rPr lang="en-US" sz="1050">
                <a:latin typeface="+mn-lt"/>
              </a:rPr>
              <a:t>Theory is that comprehensive quality is defined by quality of the units that compose the whole</a:t>
            </a:r>
          </a:p>
          <a:p>
            <a:pPr marL="128588" indent="-128588">
              <a:lnSpc>
                <a:spcPct val="90000"/>
              </a:lnSpc>
              <a:spcBef>
                <a:spcPts val="450"/>
              </a:spcBef>
              <a:buFont typeface="Arial" panose="020B0604020202020204" pitchFamily="34" charset="0"/>
              <a:buChar char="•"/>
            </a:pPr>
            <a:r>
              <a:rPr lang="en-US" sz="1050">
                <a:latin typeface="+mn-lt"/>
              </a:rPr>
              <a:t>"White box" testing</a:t>
            </a:r>
          </a:p>
        </p:txBody>
      </p:sp>
      <p:sp>
        <p:nvSpPr>
          <p:cNvPr id="11" name="ee4pContent2">
            <a:extLst>
              <a:ext uri="{FF2B5EF4-FFF2-40B4-BE49-F238E27FC236}">
                <a16:creationId xmlns:a16="http://schemas.microsoft.com/office/drawing/2014/main" id="{0F77FF57-4A31-4468-8728-92B13BEB348E}"/>
              </a:ext>
            </a:extLst>
          </p:cNvPr>
          <p:cNvSpPr txBox="1"/>
          <p:nvPr/>
        </p:nvSpPr>
        <p:spPr>
          <a:xfrm>
            <a:off x="3399773" y="2775078"/>
            <a:ext cx="2344456" cy="1470352"/>
          </a:xfrm>
          <a:prstGeom prst="rect">
            <a:avLst/>
          </a:prstGeom>
          <a:ln cap="rnd">
            <a:noFill/>
          </a:ln>
        </p:spPr>
        <p:txBody>
          <a:bodyPr vert="horz" wrap="square" lIns="0" tIns="0" rIns="0" bIns="0" rtlCol="0" anchor="t">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marL="128588" indent="-128588">
              <a:lnSpc>
                <a:spcPct val="90000"/>
              </a:lnSpc>
              <a:spcBef>
                <a:spcPts val="450"/>
              </a:spcBef>
              <a:buFont typeface="Arial" panose="020B0604020202020204" pitchFamily="34" charset="0"/>
              <a:buChar char="•"/>
            </a:pPr>
            <a:r>
              <a:rPr lang="en-US" sz="1050">
                <a:latin typeface="+mn-lt"/>
              </a:rPr>
              <a:t>Ties tests directly to business scenarios and business outcome</a:t>
            </a:r>
          </a:p>
          <a:p>
            <a:pPr marL="128588" indent="-128588">
              <a:lnSpc>
                <a:spcPct val="90000"/>
              </a:lnSpc>
              <a:spcBef>
                <a:spcPts val="450"/>
              </a:spcBef>
              <a:buFont typeface="Arial" panose="020B0604020202020204" pitchFamily="34" charset="0"/>
              <a:buChar char="•"/>
            </a:pPr>
            <a:r>
              <a:rPr lang="en-US" sz="1050">
                <a:latin typeface="Trebuchet MS"/>
              </a:rPr>
              <a:t>Seeks to validate software quality from the perspective of user behavior</a:t>
            </a:r>
            <a:endParaRPr lang="en-US" sz="1050"/>
          </a:p>
          <a:p>
            <a:pPr marL="128588" indent="-128588">
              <a:lnSpc>
                <a:spcPct val="90000"/>
              </a:lnSpc>
              <a:spcBef>
                <a:spcPts val="450"/>
              </a:spcBef>
              <a:buFont typeface="Arial" panose="020B0604020202020204" pitchFamily="34" charset="0"/>
              <a:buChar char="•"/>
            </a:pPr>
            <a:r>
              <a:rPr lang="en-US" sz="1050">
                <a:latin typeface="Trebuchet MS"/>
              </a:rPr>
              <a:t>"Black box" testing</a:t>
            </a:r>
            <a:endParaRPr lang="en-US" sz="1050"/>
          </a:p>
        </p:txBody>
      </p:sp>
      <p:sp>
        <p:nvSpPr>
          <p:cNvPr id="12" name="ee4pContent3">
            <a:extLst>
              <a:ext uri="{FF2B5EF4-FFF2-40B4-BE49-F238E27FC236}">
                <a16:creationId xmlns:a16="http://schemas.microsoft.com/office/drawing/2014/main" id="{AF0A5882-1CB0-4341-B470-87F6BC1B1F82}"/>
              </a:ext>
            </a:extLst>
          </p:cNvPr>
          <p:cNvSpPr txBox="1"/>
          <p:nvPr/>
        </p:nvSpPr>
        <p:spPr>
          <a:xfrm>
            <a:off x="6327944" y="2775078"/>
            <a:ext cx="2344456" cy="1470352"/>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marL="128588" indent="-128588">
              <a:lnSpc>
                <a:spcPct val="90000"/>
              </a:lnSpc>
              <a:spcBef>
                <a:spcPts val="450"/>
              </a:spcBef>
              <a:buFont typeface="Arial" panose="020B0604020202020204" pitchFamily="34" charset="0"/>
              <a:buChar char="•"/>
            </a:pPr>
            <a:r>
              <a:rPr lang="en-US" sz="1050">
                <a:latin typeface="+mn-lt"/>
              </a:rPr>
              <a:t>Uses (and reuses) a smaller set of test cases, leveraging tables with multiple variations of test data that can be automatically run through the test logic &amp; system under test</a:t>
            </a:r>
          </a:p>
          <a:p>
            <a:pPr marL="128588" indent="-128588">
              <a:lnSpc>
                <a:spcPct val="90000"/>
              </a:lnSpc>
              <a:spcBef>
                <a:spcPts val="450"/>
              </a:spcBef>
              <a:buFont typeface="Arial" panose="020B0604020202020204" pitchFamily="34" charset="0"/>
              <a:buChar char="•"/>
            </a:pPr>
            <a:r>
              <a:rPr lang="en-US" sz="1050">
                <a:latin typeface="+mn-lt"/>
              </a:rPr>
              <a:t>Can help provide significant test coverage with less test code, as we repeatedly vary the inputs (and expected outputs)</a:t>
            </a:r>
          </a:p>
          <a:p>
            <a:pPr marL="128588" indent="-128588">
              <a:lnSpc>
                <a:spcPct val="90000"/>
              </a:lnSpc>
              <a:spcBef>
                <a:spcPts val="450"/>
              </a:spcBef>
              <a:buFont typeface="Arial" panose="020B0604020202020204" pitchFamily="34" charset="0"/>
              <a:buChar char="•"/>
            </a:pPr>
            <a:endParaRPr lang="en-US" sz="1050">
              <a:latin typeface="+mn-lt"/>
            </a:endParaRPr>
          </a:p>
        </p:txBody>
      </p:sp>
      <p:sp>
        <p:nvSpPr>
          <p:cNvPr id="13" name="ee4pHeader1">
            <a:extLst>
              <a:ext uri="{FF2B5EF4-FFF2-40B4-BE49-F238E27FC236}">
                <a16:creationId xmlns:a16="http://schemas.microsoft.com/office/drawing/2014/main" id="{688B92BE-6387-4274-987C-0B7838CB3807}"/>
              </a:ext>
            </a:extLst>
          </p:cNvPr>
          <p:cNvSpPr txBox="1"/>
          <p:nvPr/>
        </p:nvSpPr>
        <p:spPr>
          <a:xfrm>
            <a:off x="472050" y="2255071"/>
            <a:ext cx="2342897" cy="427364"/>
          </a:xfrm>
          <a:prstGeom prst="rect">
            <a:avLst/>
          </a:prstGeom>
          <a:noFill/>
          <a:ln cap="rnd">
            <a:noFill/>
          </a:ln>
        </p:spPr>
        <p:txBody>
          <a:bodyPr wrap="square" lIns="0" tIns="0" rIns="0" bIns="0" rtlCol="0" anchor="b" anchorCtr="0">
            <a:noAutofit/>
          </a:bodyPr>
          <a:lstStyle/>
          <a:p>
            <a:pPr lvl="3" algn="ctr"/>
            <a:r>
              <a:rPr lang="en-US" sz="1500">
                <a:solidFill>
                  <a:schemeClr val="tx2"/>
                </a:solidFill>
              </a:rPr>
              <a:t>Test-Driven </a:t>
            </a:r>
          </a:p>
          <a:p>
            <a:pPr lvl="3" algn="ctr"/>
            <a:r>
              <a:rPr lang="en-US" sz="1500">
                <a:solidFill>
                  <a:schemeClr val="tx2"/>
                </a:solidFill>
              </a:rPr>
              <a:t>Development</a:t>
            </a:r>
          </a:p>
        </p:txBody>
      </p:sp>
      <p:sp>
        <p:nvSpPr>
          <p:cNvPr id="14" name="ee4pHeader2">
            <a:extLst>
              <a:ext uri="{FF2B5EF4-FFF2-40B4-BE49-F238E27FC236}">
                <a16:creationId xmlns:a16="http://schemas.microsoft.com/office/drawing/2014/main" id="{328DCCB7-F10D-4F01-9411-F8EFA93E5CCC}"/>
              </a:ext>
            </a:extLst>
          </p:cNvPr>
          <p:cNvSpPr txBox="1"/>
          <p:nvPr/>
        </p:nvSpPr>
        <p:spPr>
          <a:xfrm>
            <a:off x="3399773" y="2255071"/>
            <a:ext cx="2344456" cy="427364"/>
          </a:xfrm>
          <a:prstGeom prst="rect">
            <a:avLst/>
          </a:prstGeom>
          <a:noFill/>
          <a:ln cap="rnd">
            <a:noFill/>
          </a:ln>
        </p:spPr>
        <p:txBody>
          <a:bodyPr wrap="square" lIns="0" tIns="0" rIns="0" bIns="0" rtlCol="0" anchor="b" anchorCtr="0">
            <a:noAutofit/>
          </a:bodyPr>
          <a:lstStyle/>
          <a:p>
            <a:pPr lvl="3" algn="ctr"/>
            <a:r>
              <a:rPr lang="en-US" sz="1500">
                <a:solidFill>
                  <a:schemeClr val="tx2"/>
                </a:solidFill>
              </a:rPr>
              <a:t>Behavior-Driven Development</a:t>
            </a:r>
          </a:p>
        </p:txBody>
      </p:sp>
      <p:sp>
        <p:nvSpPr>
          <p:cNvPr id="15" name="ee4pHeader3">
            <a:extLst>
              <a:ext uri="{FF2B5EF4-FFF2-40B4-BE49-F238E27FC236}">
                <a16:creationId xmlns:a16="http://schemas.microsoft.com/office/drawing/2014/main" id="{A5940119-492C-4DF4-9D87-64A77A48A3F8}"/>
              </a:ext>
            </a:extLst>
          </p:cNvPr>
          <p:cNvSpPr txBox="1"/>
          <p:nvPr/>
        </p:nvSpPr>
        <p:spPr>
          <a:xfrm>
            <a:off x="6327944" y="2255071"/>
            <a:ext cx="2344456" cy="427364"/>
          </a:xfrm>
          <a:prstGeom prst="rect">
            <a:avLst/>
          </a:prstGeom>
          <a:noFill/>
          <a:ln cap="rnd">
            <a:noFill/>
          </a:ln>
        </p:spPr>
        <p:txBody>
          <a:bodyPr wrap="square" lIns="0" tIns="0" rIns="0" bIns="0" rtlCol="0" anchor="b" anchorCtr="0">
            <a:noAutofit/>
          </a:bodyPr>
          <a:lstStyle/>
          <a:p>
            <a:pPr lvl="3" algn="ctr"/>
            <a:r>
              <a:rPr lang="en-US" sz="1500">
                <a:solidFill>
                  <a:schemeClr val="tx2"/>
                </a:solidFill>
              </a:rPr>
              <a:t>Data-Driven </a:t>
            </a:r>
          </a:p>
          <a:p>
            <a:pPr lvl="3" algn="ctr"/>
            <a:r>
              <a:rPr lang="en-US" sz="1500">
                <a:solidFill>
                  <a:schemeClr val="tx2"/>
                </a:solidFill>
              </a:rPr>
              <a:t>Testing</a:t>
            </a:r>
          </a:p>
        </p:txBody>
      </p:sp>
      <p:grpSp>
        <p:nvGrpSpPr>
          <p:cNvPr id="9" name="Group 8">
            <a:extLst>
              <a:ext uri="{FF2B5EF4-FFF2-40B4-BE49-F238E27FC236}">
                <a16:creationId xmlns:a16="http://schemas.microsoft.com/office/drawing/2014/main" id="{532CCA76-3983-46E2-87CF-9B07119EDD25}"/>
              </a:ext>
            </a:extLst>
          </p:cNvPr>
          <p:cNvGrpSpPr/>
          <p:nvPr/>
        </p:nvGrpSpPr>
        <p:grpSpPr>
          <a:xfrm>
            <a:off x="1129148" y="1162383"/>
            <a:ext cx="1028700" cy="1028700"/>
            <a:chOff x="1506232" y="2065206"/>
            <a:chExt cx="1640659" cy="1640659"/>
          </a:xfrm>
        </p:grpSpPr>
        <p:sp>
          <p:nvSpPr>
            <p:cNvPr id="31" name="Oval 30">
              <a:extLst>
                <a:ext uri="{FF2B5EF4-FFF2-40B4-BE49-F238E27FC236}">
                  <a16:creationId xmlns:a16="http://schemas.microsoft.com/office/drawing/2014/main" id="{1249D746-05E7-46B3-B579-B34191300D4A}"/>
                </a:ext>
              </a:extLst>
            </p:cNvPr>
            <p:cNvSpPr>
              <a:spLocks noChangeAspect="1"/>
            </p:cNvSpPr>
            <p:nvPr/>
          </p:nvSpPr>
          <p:spPr>
            <a:xfrm>
              <a:off x="1506232" y="2065206"/>
              <a:ext cx="1640659" cy="1640659"/>
            </a:xfrm>
            <a:prstGeom prst="ellipse">
              <a:avLst/>
            </a:prstGeom>
            <a:solidFill>
              <a:srgbClr val="FFFFFF"/>
            </a:solidFill>
            <a:ln w="38100" cap="rnd">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lstStyle/>
            <a:p>
              <a:pPr algn="ctr"/>
              <a:endParaRPr lang="en-US" sz="900">
                <a:solidFill>
                  <a:schemeClr val="tx1"/>
                </a:solidFill>
              </a:endParaRPr>
            </a:p>
          </p:txBody>
        </p:sp>
        <p:grpSp>
          <p:nvGrpSpPr>
            <p:cNvPr id="16" name="Group 15">
              <a:extLst>
                <a:ext uri="{FF2B5EF4-FFF2-40B4-BE49-F238E27FC236}">
                  <a16:creationId xmlns:a16="http://schemas.microsoft.com/office/drawing/2014/main" id="{DBD79408-4443-4278-9F73-5FDC1F535240}"/>
                </a:ext>
              </a:extLst>
            </p:cNvPr>
            <p:cNvGrpSpPr>
              <a:grpSpLocks noChangeAspect="1"/>
            </p:cNvGrpSpPr>
            <p:nvPr/>
          </p:nvGrpSpPr>
          <p:grpSpPr>
            <a:xfrm>
              <a:off x="1717812" y="2233257"/>
              <a:ext cx="1217498" cy="1217498"/>
              <a:chOff x="5273675" y="2606675"/>
              <a:chExt cx="1644650" cy="1644650"/>
            </a:xfrm>
          </p:grpSpPr>
          <p:sp>
            <p:nvSpPr>
              <p:cNvPr id="17" name="AutoShape 3">
                <a:extLst>
                  <a:ext uri="{FF2B5EF4-FFF2-40B4-BE49-F238E27FC236}">
                    <a16:creationId xmlns:a16="http://schemas.microsoft.com/office/drawing/2014/main" id="{91D68868-B290-4B33-8E4D-B7BE39183C73}"/>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18" name="Group 17">
                <a:extLst>
                  <a:ext uri="{FF2B5EF4-FFF2-40B4-BE49-F238E27FC236}">
                    <a16:creationId xmlns:a16="http://schemas.microsoft.com/office/drawing/2014/main" id="{B886DB28-3CE6-4A10-81BC-A7039C7B8C91}"/>
                  </a:ext>
                </a:extLst>
              </p:cNvPr>
              <p:cNvGrpSpPr/>
              <p:nvPr/>
            </p:nvGrpSpPr>
            <p:grpSpPr>
              <a:xfrm>
                <a:off x="5646738" y="2776538"/>
                <a:ext cx="898525" cy="1304925"/>
                <a:chOff x="5646738" y="2776538"/>
                <a:chExt cx="898525" cy="1304925"/>
              </a:xfrm>
            </p:grpSpPr>
            <p:sp>
              <p:nvSpPr>
                <p:cNvPr id="19" name="Freeform 27">
                  <a:extLst>
                    <a:ext uri="{FF2B5EF4-FFF2-40B4-BE49-F238E27FC236}">
                      <a16:creationId xmlns:a16="http://schemas.microsoft.com/office/drawing/2014/main" id="{CE6C9DC6-C171-4CCE-8E68-4310AD74DB6F}"/>
                    </a:ext>
                  </a:extLst>
                </p:cNvPr>
                <p:cNvSpPr>
                  <a:spLocks/>
                </p:cNvSpPr>
                <p:nvPr/>
              </p:nvSpPr>
              <p:spPr bwMode="auto">
                <a:xfrm>
                  <a:off x="5646738" y="2890838"/>
                  <a:ext cx="898525" cy="1190625"/>
                </a:xfrm>
                <a:custGeom>
                  <a:avLst/>
                  <a:gdLst>
                    <a:gd name="connsiteX0" fmla="*/ 311196 w 898525"/>
                    <a:gd name="connsiteY0" fmla="*/ 816042 h 1190625"/>
                    <a:gd name="connsiteX1" fmla="*/ 333306 w 898525"/>
                    <a:gd name="connsiteY1" fmla="*/ 816042 h 1190625"/>
                    <a:gd name="connsiteX2" fmla="*/ 333306 w 898525"/>
                    <a:gd name="connsiteY2" fmla="*/ 838143 h 1190625"/>
                    <a:gd name="connsiteX3" fmla="*/ 302637 w 898525"/>
                    <a:gd name="connsiteY3" fmla="*/ 868800 h 1190625"/>
                    <a:gd name="connsiteX4" fmla="*/ 271255 w 898525"/>
                    <a:gd name="connsiteY4" fmla="*/ 900170 h 1190625"/>
                    <a:gd name="connsiteX5" fmla="*/ 247006 w 898525"/>
                    <a:gd name="connsiteY5" fmla="*/ 924410 h 1190625"/>
                    <a:gd name="connsiteX6" fmla="*/ 236307 w 898525"/>
                    <a:gd name="connsiteY6" fmla="*/ 928688 h 1190625"/>
                    <a:gd name="connsiteX7" fmla="*/ 224896 w 898525"/>
                    <a:gd name="connsiteY7" fmla="*/ 924410 h 1190625"/>
                    <a:gd name="connsiteX8" fmla="*/ 197793 w 898525"/>
                    <a:gd name="connsiteY8" fmla="*/ 896605 h 1190625"/>
                    <a:gd name="connsiteX9" fmla="*/ 197793 w 898525"/>
                    <a:gd name="connsiteY9" fmla="*/ 874504 h 1190625"/>
                    <a:gd name="connsiteX10" fmla="*/ 219903 w 898525"/>
                    <a:gd name="connsiteY10" fmla="*/ 874504 h 1190625"/>
                    <a:gd name="connsiteX11" fmla="*/ 236307 w 898525"/>
                    <a:gd name="connsiteY11" fmla="*/ 890902 h 1190625"/>
                    <a:gd name="connsiteX12" fmla="*/ 269829 w 898525"/>
                    <a:gd name="connsiteY12" fmla="*/ 857393 h 1190625"/>
                    <a:gd name="connsiteX13" fmla="*/ 297645 w 898525"/>
                    <a:gd name="connsiteY13" fmla="*/ 829588 h 1190625"/>
                    <a:gd name="connsiteX14" fmla="*/ 311196 w 898525"/>
                    <a:gd name="connsiteY14" fmla="*/ 816042 h 1190625"/>
                    <a:gd name="connsiteX15" fmla="*/ 311196 w 898525"/>
                    <a:gd name="connsiteY15" fmla="*/ 539104 h 1190625"/>
                    <a:gd name="connsiteX16" fmla="*/ 333306 w 898525"/>
                    <a:gd name="connsiteY16" fmla="*/ 539104 h 1190625"/>
                    <a:gd name="connsiteX17" fmla="*/ 333306 w 898525"/>
                    <a:gd name="connsiteY17" fmla="*/ 561918 h 1190625"/>
                    <a:gd name="connsiteX18" fmla="*/ 302637 w 898525"/>
                    <a:gd name="connsiteY18" fmla="*/ 592575 h 1190625"/>
                    <a:gd name="connsiteX19" fmla="*/ 271255 w 898525"/>
                    <a:gd name="connsiteY19" fmla="*/ 623945 h 1190625"/>
                    <a:gd name="connsiteX20" fmla="*/ 247006 w 898525"/>
                    <a:gd name="connsiteY20" fmla="*/ 647472 h 1190625"/>
                    <a:gd name="connsiteX21" fmla="*/ 236307 w 898525"/>
                    <a:gd name="connsiteY21" fmla="*/ 652463 h 1190625"/>
                    <a:gd name="connsiteX22" fmla="*/ 224896 w 898525"/>
                    <a:gd name="connsiteY22" fmla="*/ 647472 h 1190625"/>
                    <a:gd name="connsiteX23" fmla="*/ 197793 w 898525"/>
                    <a:gd name="connsiteY23" fmla="*/ 620380 h 1190625"/>
                    <a:gd name="connsiteX24" fmla="*/ 197793 w 898525"/>
                    <a:gd name="connsiteY24" fmla="*/ 598279 h 1190625"/>
                    <a:gd name="connsiteX25" fmla="*/ 219903 w 898525"/>
                    <a:gd name="connsiteY25" fmla="*/ 598279 h 1190625"/>
                    <a:gd name="connsiteX26" fmla="*/ 236307 w 898525"/>
                    <a:gd name="connsiteY26" fmla="*/ 614677 h 1190625"/>
                    <a:gd name="connsiteX27" fmla="*/ 269829 w 898525"/>
                    <a:gd name="connsiteY27" fmla="*/ 581168 h 1190625"/>
                    <a:gd name="connsiteX28" fmla="*/ 297645 w 898525"/>
                    <a:gd name="connsiteY28" fmla="*/ 553363 h 1190625"/>
                    <a:gd name="connsiteX29" fmla="*/ 311196 w 898525"/>
                    <a:gd name="connsiteY29" fmla="*/ 539104 h 1190625"/>
                    <a:gd name="connsiteX30" fmla="*/ 311196 w 898525"/>
                    <a:gd name="connsiteY30" fmla="*/ 257242 h 1190625"/>
                    <a:gd name="connsiteX31" fmla="*/ 333306 w 898525"/>
                    <a:gd name="connsiteY31" fmla="*/ 257242 h 1190625"/>
                    <a:gd name="connsiteX32" fmla="*/ 333306 w 898525"/>
                    <a:gd name="connsiteY32" fmla="*/ 279343 h 1190625"/>
                    <a:gd name="connsiteX33" fmla="*/ 302637 w 898525"/>
                    <a:gd name="connsiteY33" fmla="*/ 310000 h 1190625"/>
                    <a:gd name="connsiteX34" fmla="*/ 271255 w 898525"/>
                    <a:gd name="connsiteY34" fmla="*/ 341370 h 1190625"/>
                    <a:gd name="connsiteX35" fmla="*/ 247006 w 898525"/>
                    <a:gd name="connsiteY35" fmla="*/ 365610 h 1190625"/>
                    <a:gd name="connsiteX36" fmla="*/ 236307 w 898525"/>
                    <a:gd name="connsiteY36" fmla="*/ 369888 h 1190625"/>
                    <a:gd name="connsiteX37" fmla="*/ 224896 w 898525"/>
                    <a:gd name="connsiteY37" fmla="*/ 365610 h 1190625"/>
                    <a:gd name="connsiteX38" fmla="*/ 197793 w 898525"/>
                    <a:gd name="connsiteY38" fmla="*/ 338518 h 1190625"/>
                    <a:gd name="connsiteX39" fmla="*/ 197793 w 898525"/>
                    <a:gd name="connsiteY39" fmla="*/ 316417 h 1190625"/>
                    <a:gd name="connsiteX40" fmla="*/ 219903 w 898525"/>
                    <a:gd name="connsiteY40" fmla="*/ 316417 h 1190625"/>
                    <a:gd name="connsiteX41" fmla="*/ 236307 w 898525"/>
                    <a:gd name="connsiteY41" fmla="*/ 332102 h 1190625"/>
                    <a:gd name="connsiteX42" fmla="*/ 269829 w 898525"/>
                    <a:gd name="connsiteY42" fmla="*/ 298593 h 1190625"/>
                    <a:gd name="connsiteX43" fmla="*/ 297645 w 898525"/>
                    <a:gd name="connsiteY43" fmla="*/ 271501 h 1190625"/>
                    <a:gd name="connsiteX44" fmla="*/ 311196 w 898525"/>
                    <a:gd name="connsiteY44" fmla="*/ 257242 h 1190625"/>
                    <a:gd name="connsiteX45" fmla="*/ 15714 w 898525"/>
                    <a:gd name="connsiteY45" fmla="*/ 0 h 1190625"/>
                    <a:gd name="connsiteX46" fmla="*/ 272843 w 898525"/>
                    <a:gd name="connsiteY46" fmla="*/ 0 h 1190625"/>
                    <a:gd name="connsiteX47" fmla="*/ 272843 w 898525"/>
                    <a:gd name="connsiteY47" fmla="*/ 31370 h 1190625"/>
                    <a:gd name="connsiteX48" fmla="*/ 31427 w 898525"/>
                    <a:gd name="connsiteY48" fmla="*/ 31370 h 1190625"/>
                    <a:gd name="connsiteX49" fmla="*/ 31427 w 898525"/>
                    <a:gd name="connsiteY49" fmla="*/ 1159255 h 1190625"/>
                    <a:gd name="connsiteX50" fmla="*/ 867098 w 898525"/>
                    <a:gd name="connsiteY50" fmla="*/ 1159255 h 1190625"/>
                    <a:gd name="connsiteX51" fmla="*/ 867098 w 898525"/>
                    <a:gd name="connsiteY51" fmla="*/ 31370 h 1190625"/>
                    <a:gd name="connsiteX52" fmla="*/ 625682 w 898525"/>
                    <a:gd name="connsiteY52" fmla="*/ 31370 h 1190625"/>
                    <a:gd name="connsiteX53" fmla="*/ 625682 w 898525"/>
                    <a:gd name="connsiteY53" fmla="*/ 0 h 1190625"/>
                    <a:gd name="connsiteX54" fmla="*/ 882812 w 898525"/>
                    <a:gd name="connsiteY54" fmla="*/ 0 h 1190625"/>
                    <a:gd name="connsiteX55" fmla="*/ 898525 w 898525"/>
                    <a:gd name="connsiteY55" fmla="*/ 15685 h 1190625"/>
                    <a:gd name="connsiteX56" fmla="*/ 898525 w 898525"/>
                    <a:gd name="connsiteY56" fmla="*/ 1174940 h 1190625"/>
                    <a:gd name="connsiteX57" fmla="*/ 882812 w 898525"/>
                    <a:gd name="connsiteY57" fmla="*/ 1190625 h 1190625"/>
                    <a:gd name="connsiteX58" fmla="*/ 15714 w 898525"/>
                    <a:gd name="connsiteY58" fmla="*/ 1190625 h 1190625"/>
                    <a:gd name="connsiteX59" fmla="*/ 0 w 898525"/>
                    <a:gd name="connsiteY59" fmla="*/ 1174940 h 1190625"/>
                    <a:gd name="connsiteX60" fmla="*/ 0 w 898525"/>
                    <a:gd name="connsiteY60" fmla="*/ 15685 h 1190625"/>
                    <a:gd name="connsiteX61" fmla="*/ 15714 w 898525"/>
                    <a:gd name="connsiteY61" fmla="*/ 0 h 119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98525" h="1190625">
                      <a:moveTo>
                        <a:pt x="311196" y="816042"/>
                      </a:moveTo>
                      <a:cubicBezTo>
                        <a:pt x="317615" y="809625"/>
                        <a:pt x="327600" y="809625"/>
                        <a:pt x="333306" y="816042"/>
                      </a:cubicBezTo>
                      <a:cubicBezTo>
                        <a:pt x="339725" y="821745"/>
                        <a:pt x="339725" y="831727"/>
                        <a:pt x="333306" y="838143"/>
                      </a:cubicBezTo>
                      <a:cubicBezTo>
                        <a:pt x="333306" y="838143"/>
                        <a:pt x="333306" y="838143"/>
                        <a:pt x="302637" y="868800"/>
                      </a:cubicBezTo>
                      <a:cubicBezTo>
                        <a:pt x="302637" y="868800"/>
                        <a:pt x="302637" y="868800"/>
                        <a:pt x="271255" y="900170"/>
                      </a:cubicBezTo>
                      <a:cubicBezTo>
                        <a:pt x="271255" y="900170"/>
                        <a:pt x="271255" y="900170"/>
                        <a:pt x="247006" y="924410"/>
                      </a:cubicBezTo>
                      <a:cubicBezTo>
                        <a:pt x="244153" y="927262"/>
                        <a:pt x="240587" y="928688"/>
                        <a:pt x="236307" y="928688"/>
                      </a:cubicBezTo>
                      <a:cubicBezTo>
                        <a:pt x="232028" y="928688"/>
                        <a:pt x="228462" y="927262"/>
                        <a:pt x="224896" y="924410"/>
                      </a:cubicBezTo>
                      <a:cubicBezTo>
                        <a:pt x="224896" y="924410"/>
                        <a:pt x="224896" y="924410"/>
                        <a:pt x="197793" y="896605"/>
                      </a:cubicBezTo>
                      <a:cubicBezTo>
                        <a:pt x="192087" y="890902"/>
                        <a:pt x="192087" y="880920"/>
                        <a:pt x="197793" y="874504"/>
                      </a:cubicBezTo>
                      <a:cubicBezTo>
                        <a:pt x="204212" y="868800"/>
                        <a:pt x="214197" y="868800"/>
                        <a:pt x="219903" y="874504"/>
                      </a:cubicBezTo>
                      <a:cubicBezTo>
                        <a:pt x="219903" y="874504"/>
                        <a:pt x="219903" y="874504"/>
                        <a:pt x="236307" y="890902"/>
                      </a:cubicBezTo>
                      <a:cubicBezTo>
                        <a:pt x="236307" y="890902"/>
                        <a:pt x="236307" y="890902"/>
                        <a:pt x="269829" y="857393"/>
                      </a:cubicBezTo>
                      <a:cubicBezTo>
                        <a:pt x="269829" y="857393"/>
                        <a:pt x="269829" y="857393"/>
                        <a:pt x="297645" y="829588"/>
                      </a:cubicBezTo>
                      <a:cubicBezTo>
                        <a:pt x="297645" y="829588"/>
                        <a:pt x="297645" y="829588"/>
                        <a:pt x="311196" y="816042"/>
                      </a:cubicBezTo>
                      <a:close/>
                      <a:moveTo>
                        <a:pt x="311196" y="539104"/>
                      </a:moveTo>
                      <a:cubicBezTo>
                        <a:pt x="317615" y="533400"/>
                        <a:pt x="327600" y="533400"/>
                        <a:pt x="333306" y="539104"/>
                      </a:cubicBezTo>
                      <a:cubicBezTo>
                        <a:pt x="339725" y="545520"/>
                        <a:pt x="339725" y="555502"/>
                        <a:pt x="333306" y="561918"/>
                      </a:cubicBezTo>
                      <a:cubicBezTo>
                        <a:pt x="333306" y="561918"/>
                        <a:pt x="333306" y="561918"/>
                        <a:pt x="302637" y="592575"/>
                      </a:cubicBezTo>
                      <a:cubicBezTo>
                        <a:pt x="302637" y="592575"/>
                        <a:pt x="302637" y="592575"/>
                        <a:pt x="271255" y="623945"/>
                      </a:cubicBezTo>
                      <a:cubicBezTo>
                        <a:pt x="271255" y="623945"/>
                        <a:pt x="271255" y="623945"/>
                        <a:pt x="247006" y="647472"/>
                      </a:cubicBezTo>
                      <a:cubicBezTo>
                        <a:pt x="244153" y="651037"/>
                        <a:pt x="240587" y="652463"/>
                        <a:pt x="236307" y="652463"/>
                      </a:cubicBezTo>
                      <a:cubicBezTo>
                        <a:pt x="232028" y="652463"/>
                        <a:pt x="228462" y="651037"/>
                        <a:pt x="224896" y="647472"/>
                      </a:cubicBezTo>
                      <a:cubicBezTo>
                        <a:pt x="224896" y="647472"/>
                        <a:pt x="224896" y="647472"/>
                        <a:pt x="197793" y="620380"/>
                      </a:cubicBezTo>
                      <a:cubicBezTo>
                        <a:pt x="192087" y="614677"/>
                        <a:pt x="192087" y="604695"/>
                        <a:pt x="197793" y="598279"/>
                      </a:cubicBezTo>
                      <a:cubicBezTo>
                        <a:pt x="204212" y="592575"/>
                        <a:pt x="214197" y="592575"/>
                        <a:pt x="219903" y="598279"/>
                      </a:cubicBezTo>
                      <a:cubicBezTo>
                        <a:pt x="219903" y="598279"/>
                        <a:pt x="219903" y="598279"/>
                        <a:pt x="236307" y="614677"/>
                      </a:cubicBezTo>
                      <a:cubicBezTo>
                        <a:pt x="236307" y="614677"/>
                        <a:pt x="236307" y="614677"/>
                        <a:pt x="269829" y="581168"/>
                      </a:cubicBezTo>
                      <a:cubicBezTo>
                        <a:pt x="269829" y="581168"/>
                        <a:pt x="269829" y="581168"/>
                        <a:pt x="297645" y="553363"/>
                      </a:cubicBezTo>
                      <a:cubicBezTo>
                        <a:pt x="297645" y="553363"/>
                        <a:pt x="297645" y="553363"/>
                        <a:pt x="311196" y="539104"/>
                      </a:cubicBezTo>
                      <a:close/>
                      <a:moveTo>
                        <a:pt x="311196" y="257242"/>
                      </a:moveTo>
                      <a:cubicBezTo>
                        <a:pt x="317615" y="250825"/>
                        <a:pt x="327600" y="250825"/>
                        <a:pt x="333306" y="257242"/>
                      </a:cubicBezTo>
                      <a:cubicBezTo>
                        <a:pt x="339725" y="263658"/>
                        <a:pt x="339725" y="272927"/>
                        <a:pt x="333306" y="279343"/>
                      </a:cubicBezTo>
                      <a:cubicBezTo>
                        <a:pt x="333306" y="279343"/>
                        <a:pt x="333306" y="279343"/>
                        <a:pt x="302637" y="310000"/>
                      </a:cubicBezTo>
                      <a:cubicBezTo>
                        <a:pt x="302637" y="310000"/>
                        <a:pt x="302637" y="310000"/>
                        <a:pt x="271255" y="341370"/>
                      </a:cubicBezTo>
                      <a:cubicBezTo>
                        <a:pt x="271255" y="341370"/>
                        <a:pt x="271255" y="341370"/>
                        <a:pt x="247006" y="365610"/>
                      </a:cubicBezTo>
                      <a:cubicBezTo>
                        <a:pt x="244153" y="368462"/>
                        <a:pt x="240587" y="369888"/>
                        <a:pt x="236307" y="369888"/>
                      </a:cubicBezTo>
                      <a:cubicBezTo>
                        <a:pt x="232028" y="369888"/>
                        <a:pt x="228462" y="368462"/>
                        <a:pt x="224896" y="365610"/>
                      </a:cubicBezTo>
                      <a:cubicBezTo>
                        <a:pt x="224896" y="365610"/>
                        <a:pt x="224896" y="365610"/>
                        <a:pt x="197793" y="338518"/>
                      </a:cubicBezTo>
                      <a:cubicBezTo>
                        <a:pt x="192087" y="332102"/>
                        <a:pt x="192087" y="322120"/>
                        <a:pt x="197793" y="316417"/>
                      </a:cubicBezTo>
                      <a:cubicBezTo>
                        <a:pt x="204212" y="310000"/>
                        <a:pt x="214197" y="310000"/>
                        <a:pt x="219903" y="316417"/>
                      </a:cubicBezTo>
                      <a:cubicBezTo>
                        <a:pt x="219903" y="316417"/>
                        <a:pt x="219903" y="316417"/>
                        <a:pt x="236307" y="332102"/>
                      </a:cubicBezTo>
                      <a:cubicBezTo>
                        <a:pt x="236307" y="332102"/>
                        <a:pt x="236307" y="332102"/>
                        <a:pt x="269829" y="298593"/>
                      </a:cubicBezTo>
                      <a:cubicBezTo>
                        <a:pt x="269829" y="298593"/>
                        <a:pt x="269829" y="298593"/>
                        <a:pt x="297645" y="271501"/>
                      </a:cubicBezTo>
                      <a:cubicBezTo>
                        <a:pt x="297645" y="271501"/>
                        <a:pt x="297645" y="271501"/>
                        <a:pt x="311196" y="257242"/>
                      </a:cubicBezTo>
                      <a:close/>
                      <a:moveTo>
                        <a:pt x="15714" y="0"/>
                      </a:moveTo>
                      <a:cubicBezTo>
                        <a:pt x="15714" y="0"/>
                        <a:pt x="15714" y="0"/>
                        <a:pt x="272843" y="0"/>
                      </a:cubicBezTo>
                      <a:cubicBezTo>
                        <a:pt x="272843" y="0"/>
                        <a:pt x="272843" y="0"/>
                        <a:pt x="272843" y="31370"/>
                      </a:cubicBezTo>
                      <a:cubicBezTo>
                        <a:pt x="272843" y="31370"/>
                        <a:pt x="272843" y="31370"/>
                        <a:pt x="31427" y="31370"/>
                      </a:cubicBezTo>
                      <a:cubicBezTo>
                        <a:pt x="31427" y="31370"/>
                        <a:pt x="31427" y="31370"/>
                        <a:pt x="31427" y="1159255"/>
                      </a:cubicBezTo>
                      <a:cubicBezTo>
                        <a:pt x="31427" y="1159255"/>
                        <a:pt x="31427" y="1159255"/>
                        <a:pt x="867098" y="1159255"/>
                      </a:cubicBezTo>
                      <a:cubicBezTo>
                        <a:pt x="867098" y="1159255"/>
                        <a:pt x="867098" y="1159255"/>
                        <a:pt x="867098" y="31370"/>
                      </a:cubicBezTo>
                      <a:cubicBezTo>
                        <a:pt x="867098" y="31370"/>
                        <a:pt x="867098" y="31370"/>
                        <a:pt x="625682" y="31370"/>
                      </a:cubicBezTo>
                      <a:cubicBezTo>
                        <a:pt x="625682" y="31370"/>
                        <a:pt x="625682" y="31370"/>
                        <a:pt x="625682" y="0"/>
                      </a:cubicBezTo>
                      <a:cubicBezTo>
                        <a:pt x="625682" y="0"/>
                        <a:pt x="625682" y="0"/>
                        <a:pt x="882812" y="0"/>
                      </a:cubicBezTo>
                      <a:cubicBezTo>
                        <a:pt x="892097" y="0"/>
                        <a:pt x="898525" y="7130"/>
                        <a:pt x="898525" y="15685"/>
                      </a:cubicBezTo>
                      <a:cubicBezTo>
                        <a:pt x="898525" y="15685"/>
                        <a:pt x="898525" y="15685"/>
                        <a:pt x="898525" y="1174940"/>
                      </a:cubicBezTo>
                      <a:cubicBezTo>
                        <a:pt x="898525" y="1184209"/>
                        <a:pt x="892097" y="1190625"/>
                        <a:pt x="882812" y="1190625"/>
                      </a:cubicBezTo>
                      <a:cubicBezTo>
                        <a:pt x="882812" y="1190625"/>
                        <a:pt x="882812" y="1190625"/>
                        <a:pt x="15714" y="1190625"/>
                      </a:cubicBezTo>
                      <a:cubicBezTo>
                        <a:pt x="6428" y="1190625"/>
                        <a:pt x="0" y="1184209"/>
                        <a:pt x="0" y="1174940"/>
                      </a:cubicBezTo>
                      <a:cubicBezTo>
                        <a:pt x="0" y="1174940"/>
                        <a:pt x="0" y="1174940"/>
                        <a:pt x="0" y="15685"/>
                      </a:cubicBezTo>
                      <a:cubicBezTo>
                        <a:pt x="0" y="7130"/>
                        <a:pt x="6428" y="0"/>
                        <a:pt x="1571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sp>
              <p:nvSpPr>
                <p:cNvPr id="20" name="Freeform 26">
                  <a:extLst>
                    <a:ext uri="{FF2B5EF4-FFF2-40B4-BE49-F238E27FC236}">
                      <a16:creationId xmlns:a16="http://schemas.microsoft.com/office/drawing/2014/main" id="{42A6AC9B-25FB-4A47-A8F5-70D40788AF0B}"/>
                    </a:ext>
                  </a:extLst>
                </p:cNvPr>
                <p:cNvSpPr>
                  <a:spLocks/>
                </p:cNvSpPr>
                <p:nvPr/>
              </p:nvSpPr>
              <p:spPr bwMode="auto">
                <a:xfrm>
                  <a:off x="5795963" y="2776538"/>
                  <a:ext cx="600075" cy="1093787"/>
                </a:xfrm>
                <a:custGeom>
                  <a:avLst/>
                  <a:gdLst>
                    <a:gd name="connsiteX0" fmla="*/ 296727 w 600075"/>
                    <a:gd name="connsiteY0" fmla="*/ 1044575 h 1093787"/>
                    <a:gd name="connsiteX1" fmla="*/ 584335 w 600075"/>
                    <a:gd name="connsiteY1" fmla="*/ 1044575 h 1093787"/>
                    <a:gd name="connsiteX2" fmla="*/ 600075 w 600075"/>
                    <a:gd name="connsiteY2" fmla="*/ 1060450 h 1093787"/>
                    <a:gd name="connsiteX3" fmla="*/ 584335 w 600075"/>
                    <a:gd name="connsiteY3" fmla="*/ 1076325 h 1093787"/>
                    <a:gd name="connsiteX4" fmla="*/ 296727 w 600075"/>
                    <a:gd name="connsiteY4" fmla="*/ 1076325 h 1093787"/>
                    <a:gd name="connsiteX5" fmla="*/ 280987 w 600075"/>
                    <a:gd name="connsiteY5" fmla="*/ 1060450 h 1093787"/>
                    <a:gd name="connsiteX6" fmla="*/ 296727 w 600075"/>
                    <a:gd name="connsiteY6" fmla="*/ 1044575 h 1093787"/>
                    <a:gd name="connsiteX7" fmla="*/ 296727 w 600075"/>
                    <a:gd name="connsiteY7" fmla="*/ 958850 h 1093787"/>
                    <a:gd name="connsiteX8" fmla="*/ 584335 w 600075"/>
                    <a:gd name="connsiteY8" fmla="*/ 958850 h 1093787"/>
                    <a:gd name="connsiteX9" fmla="*/ 600075 w 600075"/>
                    <a:gd name="connsiteY9" fmla="*/ 974725 h 1093787"/>
                    <a:gd name="connsiteX10" fmla="*/ 584335 w 600075"/>
                    <a:gd name="connsiteY10" fmla="*/ 990600 h 1093787"/>
                    <a:gd name="connsiteX11" fmla="*/ 296727 w 600075"/>
                    <a:gd name="connsiteY11" fmla="*/ 990600 h 1093787"/>
                    <a:gd name="connsiteX12" fmla="*/ 280987 w 600075"/>
                    <a:gd name="connsiteY12" fmla="*/ 974725 h 1093787"/>
                    <a:gd name="connsiteX13" fmla="*/ 296727 w 600075"/>
                    <a:gd name="connsiteY13" fmla="*/ 958850 h 1093787"/>
                    <a:gd name="connsiteX14" fmla="*/ 15667 w 600075"/>
                    <a:gd name="connsiteY14" fmla="*/ 941387 h 1093787"/>
                    <a:gd name="connsiteX15" fmla="*/ 107534 w 600075"/>
                    <a:gd name="connsiteY15" fmla="*/ 941387 h 1093787"/>
                    <a:gd name="connsiteX16" fmla="*/ 76200 w 600075"/>
                    <a:gd name="connsiteY16" fmla="*/ 972722 h 1093787"/>
                    <a:gd name="connsiteX17" fmla="*/ 31334 w 600075"/>
                    <a:gd name="connsiteY17" fmla="*/ 972722 h 1093787"/>
                    <a:gd name="connsiteX18" fmla="*/ 31334 w 600075"/>
                    <a:gd name="connsiteY18" fmla="*/ 1062453 h 1093787"/>
                    <a:gd name="connsiteX19" fmla="*/ 121065 w 600075"/>
                    <a:gd name="connsiteY19" fmla="*/ 1062453 h 1093787"/>
                    <a:gd name="connsiteX20" fmla="*/ 121065 w 600075"/>
                    <a:gd name="connsiteY20" fmla="*/ 1058892 h 1093787"/>
                    <a:gd name="connsiteX21" fmla="*/ 152400 w 600075"/>
                    <a:gd name="connsiteY21" fmla="*/ 1027557 h 1093787"/>
                    <a:gd name="connsiteX22" fmla="*/ 152400 w 600075"/>
                    <a:gd name="connsiteY22" fmla="*/ 1078120 h 1093787"/>
                    <a:gd name="connsiteX23" fmla="*/ 136732 w 600075"/>
                    <a:gd name="connsiteY23" fmla="*/ 1093787 h 1093787"/>
                    <a:gd name="connsiteX24" fmla="*/ 15667 w 600075"/>
                    <a:gd name="connsiteY24" fmla="*/ 1093787 h 1093787"/>
                    <a:gd name="connsiteX25" fmla="*/ 0 w 600075"/>
                    <a:gd name="connsiteY25" fmla="*/ 1078120 h 1093787"/>
                    <a:gd name="connsiteX26" fmla="*/ 0 w 600075"/>
                    <a:gd name="connsiteY26" fmla="*/ 957054 h 1093787"/>
                    <a:gd name="connsiteX27" fmla="*/ 15667 w 600075"/>
                    <a:gd name="connsiteY27" fmla="*/ 941387 h 1093787"/>
                    <a:gd name="connsiteX28" fmla="*/ 296727 w 600075"/>
                    <a:gd name="connsiteY28" fmla="*/ 766762 h 1093787"/>
                    <a:gd name="connsiteX29" fmla="*/ 584335 w 600075"/>
                    <a:gd name="connsiteY29" fmla="*/ 766762 h 1093787"/>
                    <a:gd name="connsiteX30" fmla="*/ 600075 w 600075"/>
                    <a:gd name="connsiteY30" fmla="*/ 782637 h 1093787"/>
                    <a:gd name="connsiteX31" fmla="*/ 584335 w 600075"/>
                    <a:gd name="connsiteY31" fmla="*/ 798512 h 1093787"/>
                    <a:gd name="connsiteX32" fmla="*/ 296727 w 600075"/>
                    <a:gd name="connsiteY32" fmla="*/ 798512 h 1093787"/>
                    <a:gd name="connsiteX33" fmla="*/ 280987 w 600075"/>
                    <a:gd name="connsiteY33" fmla="*/ 782637 h 1093787"/>
                    <a:gd name="connsiteX34" fmla="*/ 296727 w 600075"/>
                    <a:gd name="connsiteY34" fmla="*/ 766762 h 1093787"/>
                    <a:gd name="connsiteX35" fmla="*/ 296727 w 600075"/>
                    <a:gd name="connsiteY35" fmla="*/ 681037 h 1093787"/>
                    <a:gd name="connsiteX36" fmla="*/ 584335 w 600075"/>
                    <a:gd name="connsiteY36" fmla="*/ 681037 h 1093787"/>
                    <a:gd name="connsiteX37" fmla="*/ 600075 w 600075"/>
                    <a:gd name="connsiteY37" fmla="*/ 696912 h 1093787"/>
                    <a:gd name="connsiteX38" fmla="*/ 584335 w 600075"/>
                    <a:gd name="connsiteY38" fmla="*/ 712787 h 1093787"/>
                    <a:gd name="connsiteX39" fmla="*/ 296727 w 600075"/>
                    <a:gd name="connsiteY39" fmla="*/ 712787 h 1093787"/>
                    <a:gd name="connsiteX40" fmla="*/ 280987 w 600075"/>
                    <a:gd name="connsiteY40" fmla="*/ 696912 h 1093787"/>
                    <a:gd name="connsiteX41" fmla="*/ 296727 w 600075"/>
                    <a:gd name="connsiteY41" fmla="*/ 681037 h 1093787"/>
                    <a:gd name="connsiteX42" fmla="*/ 15667 w 600075"/>
                    <a:gd name="connsiteY42" fmla="*/ 663575 h 1093787"/>
                    <a:gd name="connsiteX43" fmla="*/ 107534 w 600075"/>
                    <a:gd name="connsiteY43" fmla="*/ 663575 h 1093787"/>
                    <a:gd name="connsiteX44" fmla="*/ 76200 w 600075"/>
                    <a:gd name="connsiteY44" fmla="*/ 694910 h 1093787"/>
                    <a:gd name="connsiteX45" fmla="*/ 31334 w 600075"/>
                    <a:gd name="connsiteY45" fmla="*/ 694910 h 1093787"/>
                    <a:gd name="connsiteX46" fmla="*/ 31334 w 600075"/>
                    <a:gd name="connsiteY46" fmla="*/ 784641 h 1093787"/>
                    <a:gd name="connsiteX47" fmla="*/ 121065 w 600075"/>
                    <a:gd name="connsiteY47" fmla="*/ 784641 h 1093787"/>
                    <a:gd name="connsiteX48" fmla="*/ 121065 w 600075"/>
                    <a:gd name="connsiteY48" fmla="*/ 781080 h 1093787"/>
                    <a:gd name="connsiteX49" fmla="*/ 152400 w 600075"/>
                    <a:gd name="connsiteY49" fmla="*/ 749745 h 1093787"/>
                    <a:gd name="connsiteX50" fmla="*/ 152400 w 600075"/>
                    <a:gd name="connsiteY50" fmla="*/ 800308 h 1093787"/>
                    <a:gd name="connsiteX51" fmla="*/ 136732 w 600075"/>
                    <a:gd name="connsiteY51" fmla="*/ 815975 h 1093787"/>
                    <a:gd name="connsiteX52" fmla="*/ 15667 w 600075"/>
                    <a:gd name="connsiteY52" fmla="*/ 815975 h 1093787"/>
                    <a:gd name="connsiteX53" fmla="*/ 0 w 600075"/>
                    <a:gd name="connsiteY53" fmla="*/ 800308 h 1093787"/>
                    <a:gd name="connsiteX54" fmla="*/ 0 w 600075"/>
                    <a:gd name="connsiteY54" fmla="*/ 679242 h 1093787"/>
                    <a:gd name="connsiteX55" fmla="*/ 15667 w 600075"/>
                    <a:gd name="connsiteY55" fmla="*/ 663575 h 1093787"/>
                    <a:gd name="connsiteX56" fmla="*/ 296727 w 600075"/>
                    <a:gd name="connsiteY56" fmla="*/ 485775 h 1093787"/>
                    <a:gd name="connsiteX57" fmla="*/ 584335 w 600075"/>
                    <a:gd name="connsiteY57" fmla="*/ 485775 h 1093787"/>
                    <a:gd name="connsiteX58" fmla="*/ 600075 w 600075"/>
                    <a:gd name="connsiteY58" fmla="*/ 501650 h 1093787"/>
                    <a:gd name="connsiteX59" fmla="*/ 584335 w 600075"/>
                    <a:gd name="connsiteY59" fmla="*/ 517525 h 1093787"/>
                    <a:gd name="connsiteX60" fmla="*/ 296727 w 600075"/>
                    <a:gd name="connsiteY60" fmla="*/ 517525 h 1093787"/>
                    <a:gd name="connsiteX61" fmla="*/ 280987 w 600075"/>
                    <a:gd name="connsiteY61" fmla="*/ 501650 h 1093787"/>
                    <a:gd name="connsiteX62" fmla="*/ 296727 w 600075"/>
                    <a:gd name="connsiteY62" fmla="*/ 485775 h 1093787"/>
                    <a:gd name="connsiteX63" fmla="*/ 296727 w 600075"/>
                    <a:gd name="connsiteY63" fmla="*/ 400050 h 1093787"/>
                    <a:gd name="connsiteX64" fmla="*/ 584335 w 600075"/>
                    <a:gd name="connsiteY64" fmla="*/ 400050 h 1093787"/>
                    <a:gd name="connsiteX65" fmla="*/ 600075 w 600075"/>
                    <a:gd name="connsiteY65" fmla="*/ 415925 h 1093787"/>
                    <a:gd name="connsiteX66" fmla="*/ 584335 w 600075"/>
                    <a:gd name="connsiteY66" fmla="*/ 431800 h 1093787"/>
                    <a:gd name="connsiteX67" fmla="*/ 296727 w 600075"/>
                    <a:gd name="connsiteY67" fmla="*/ 431800 h 1093787"/>
                    <a:gd name="connsiteX68" fmla="*/ 280987 w 600075"/>
                    <a:gd name="connsiteY68" fmla="*/ 415925 h 1093787"/>
                    <a:gd name="connsiteX69" fmla="*/ 296727 w 600075"/>
                    <a:gd name="connsiteY69" fmla="*/ 400050 h 1093787"/>
                    <a:gd name="connsiteX70" fmla="*/ 15667 w 600075"/>
                    <a:gd name="connsiteY70" fmla="*/ 382587 h 1093787"/>
                    <a:gd name="connsiteX71" fmla="*/ 107534 w 600075"/>
                    <a:gd name="connsiteY71" fmla="*/ 382587 h 1093787"/>
                    <a:gd name="connsiteX72" fmla="*/ 76200 w 600075"/>
                    <a:gd name="connsiteY72" fmla="*/ 413776 h 1093787"/>
                    <a:gd name="connsiteX73" fmla="*/ 31334 w 600075"/>
                    <a:gd name="connsiteY73" fmla="*/ 413776 h 1093787"/>
                    <a:gd name="connsiteX74" fmla="*/ 31334 w 600075"/>
                    <a:gd name="connsiteY74" fmla="*/ 503798 h 1093787"/>
                    <a:gd name="connsiteX75" fmla="*/ 121065 w 600075"/>
                    <a:gd name="connsiteY75" fmla="*/ 503798 h 1093787"/>
                    <a:gd name="connsiteX76" fmla="*/ 121065 w 600075"/>
                    <a:gd name="connsiteY76" fmla="*/ 499545 h 1093787"/>
                    <a:gd name="connsiteX77" fmla="*/ 152400 w 600075"/>
                    <a:gd name="connsiteY77" fmla="*/ 468356 h 1093787"/>
                    <a:gd name="connsiteX78" fmla="*/ 152400 w 600075"/>
                    <a:gd name="connsiteY78" fmla="*/ 519393 h 1093787"/>
                    <a:gd name="connsiteX79" fmla="*/ 136732 w 600075"/>
                    <a:gd name="connsiteY79" fmla="*/ 534987 h 1093787"/>
                    <a:gd name="connsiteX80" fmla="*/ 15667 w 600075"/>
                    <a:gd name="connsiteY80" fmla="*/ 534987 h 1093787"/>
                    <a:gd name="connsiteX81" fmla="*/ 0 w 600075"/>
                    <a:gd name="connsiteY81" fmla="*/ 519393 h 1093787"/>
                    <a:gd name="connsiteX82" fmla="*/ 0 w 600075"/>
                    <a:gd name="connsiteY82" fmla="*/ 398182 h 1093787"/>
                    <a:gd name="connsiteX83" fmla="*/ 15667 w 600075"/>
                    <a:gd name="connsiteY83" fmla="*/ 382587 h 1093787"/>
                    <a:gd name="connsiteX84" fmla="*/ 301266 w 600075"/>
                    <a:gd name="connsiteY84" fmla="*/ 31750 h 1093787"/>
                    <a:gd name="connsiteX85" fmla="*/ 279758 w 600075"/>
                    <a:gd name="connsiteY85" fmla="*/ 36027 h 1093787"/>
                    <a:gd name="connsiteX86" fmla="*/ 246062 w 600075"/>
                    <a:gd name="connsiteY86" fmla="*/ 66675 h 1093787"/>
                    <a:gd name="connsiteX87" fmla="*/ 357187 w 600075"/>
                    <a:gd name="connsiteY87" fmla="*/ 66675 h 1093787"/>
                    <a:gd name="connsiteX88" fmla="*/ 323491 w 600075"/>
                    <a:gd name="connsiteY88" fmla="*/ 36027 h 1093787"/>
                    <a:gd name="connsiteX89" fmla="*/ 301266 w 600075"/>
                    <a:gd name="connsiteY89" fmla="*/ 31750 h 1093787"/>
                    <a:gd name="connsiteX90" fmla="*/ 300832 w 600075"/>
                    <a:gd name="connsiteY90" fmla="*/ 0 h 1093787"/>
                    <a:gd name="connsiteX91" fmla="*/ 373818 w 600075"/>
                    <a:gd name="connsiteY91" fmla="*/ 35602 h 1093787"/>
                    <a:gd name="connsiteX92" fmla="*/ 390275 w 600075"/>
                    <a:gd name="connsiteY92" fmla="*/ 66220 h 1093787"/>
                    <a:gd name="connsiteX93" fmla="*/ 439648 w 600075"/>
                    <a:gd name="connsiteY93" fmla="*/ 66220 h 1093787"/>
                    <a:gd name="connsiteX94" fmla="*/ 446088 w 600075"/>
                    <a:gd name="connsiteY94" fmla="*/ 73340 h 1093787"/>
                    <a:gd name="connsiteX95" fmla="*/ 446088 w 600075"/>
                    <a:gd name="connsiteY95" fmla="*/ 113927 h 1093787"/>
                    <a:gd name="connsiteX96" fmla="*/ 446088 w 600075"/>
                    <a:gd name="connsiteY96" fmla="*/ 145256 h 1093787"/>
                    <a:gd name="connsiteX97" fmla="*/ 446088 w 600075"/>
                    <a:gd name="connsiteY97" fmla="*/ 178010 h 1093787"/>
                    <a:gd name="connsiteX98" fmla="*/ 431062 w 600075"/>
                    <a:gd name="connsiteY98" fmla="*/ 193675 h 1093787"/>
                    <a:gd name="connsiteX99" fmla="*/ 171317 w 600075"/>
                    <a:gd name="connsiteY99" fmla="*/ 193675 h 1093787"/>
                    <a:gd name="connsiteX100" fmla="*/ 155575 w 600075"/>
                    <a:gd name="connsiteY100" fmla="*/ 178010 h 1093787"/>
                    <a:gd name="connsiteX101" fmla="*/ 155575 w 600075"/>
                    <a:gd name="connsiteY101" fmla="*/ 145256 h 1093787"/>
                    <a:gd name="connsiteX102" fmla="*/ 155575 w 600075"/>
                    <a:gd name="connsiteY102" fmla="*/ 113927 h 1093787"/>
                    <a:gd name="connsiteX103" fmla="*/ 155575 w 600075"/>
                    <a:gd name="connsiteY103" fmla="*/ 73340 h 1093787"/>
                    <a:gd name="connsiteX104" fmla="*/ 162731 w 600075"/>
                    <a:gd name="connsiteY104" fmla="*/ 66220 h 1093787"/>
                    <a:gd name="connsiteX105" fmla="*/ 212104 w 600075"/>
                    <a:gd name="connsiteY105" fmla="*/ 66220 h 1093787"/>
                    <a:gd name="connsiteX106" fmla="*/ 227846 w 600075"/>
                    <a:gd name="connsiteY106" fmla="*/ 35602 h 1093787"/>
                    <a:gd name="connsiteX107" fmla="*/ 300832 w 600075"/>
                    <a:gd name="connsiteY107" fmla="*/ 0 h 109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600075" h="1093787">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7" y="941387"/>
                      </a:moveTo>
                      <a:cubicBezTo>
                        <a:pt x="15667" y="941387"/>
                        <a:pt x="15667" y="941387"/>
                        <a:pt x="107534" y="941387"/>
                      </a:cubicBezTo>
                      <a:cubicBezTo>
                        <a:pt x="107534" y="941387"/>
                        <a:pt x="107534" y="941387"/>
                        <a:pt x="76200" y="972722"/>
                      </a:cubicBezTo>
                      <a:cubicBezTo>
                        <a:pt x="76200" y="972722"/>
                        <a:pt x="76200" y="972722"/>
                        <a:pt x="31334" y="972722"/>
                      </a:cubicBezTo>
                      <a:cubicBezTo>
                        <a:pt x="31334" y="972722"/>
                        <a:pt x="31334" y="972722"/>
                        <a:pt x="31334" y="1062453"/>
                      </a:cubicBezTo>
                      <a:cubicBezTo>
                        <a:pt x="31334" y="1062453"/>
                        <a:pt x="31334" y="1062453"/>
                        <a:pt x="121065" y="1062453"/>
                      </a:cubicBezTo>
                      <a:cubicBezTo>
                        <a:pt x="121065" y="1062453"/>
                        <a:pt x="121065" y="1062453"/>
                        <a:pt x="121065" y="1058892"/>
                      </a:cubicBezTo>
                      <a:cubicBezTo>
                        <a:pt x="121065" y="1058892"/>
                        <a:pt x="121065" y="1058892"/>
                        <a:pt x="152400" y="1027557"/>
                      </a:cubicBezTo>
                      <a:cubicBezTo>
                        <a:pt x="152400" y="1027557"/>
                        <a:pt x="152400" y="1027557"/>
                        <a:pt x="152400" y="1078120"/>
                      </a:cubicBezTo>
                      <a:cubicBezTo>
                        <a:pt x="152400" y="1086666"/>
                        <a:pt x="145990" y="1093787"/>
                        <a:pt x="136732" y="1093787"/>
                      </a:cubicBezTo>
                      <a:lnTo>
                        <a:pt x="15667" y="1093787"/>
                      </a:lnTo>
                      <a:cubicBezTo>
                        <a:pt x="7121" y="1093787"/>
                        <a:pt x="0" y="1086666"/>
                        <a:pt x="0" y="1078120"/>
                      </a:cubicBezTo>
                      <a:cubicBezTo>
                        <a:pt x="0" y="1078120"/>
                        <a:pt x="0" y="1078120"/>
                        <a:pt x="0" y="957054"/>
                      </a:cubicBezTo>
                      <a:cubicBezTo>
                        <a:pt x="0" y="948509"/>
                        <a:pt x="7121" y="941387"/>
                        <a:pt x="15667"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7" y="663575"/>
                      </a:moveTo>
                      <a:cubicBezTo>
                        <a:pt x="15667" y="663575"/>
                        <a:pt x="15667" y="663575"/>
                        <a:pt x="107534" y="663575"/>
                      </a:cubicBezTo>
                      <a:cubicBezTo>
                        <a:pt x="107534" y="663575"/>
                        <a:pt x="107534" y="663575"/>
                        <a:pt x="76200" y="694910"/>
                      </a:cubicBezTo>
                      <a:cubicBezTo>
                        <a:pt x="76200" y="694910"/>
                        <a:pt x="76200" y="694910"/>
                        <a:pt x="31334" y="694910"/>
                      </a:cubicBezTo>
                      <a:cubicBezTo>
                        <a:pt x="31334" y="694910"/>
                        <a:pt x="31334" y="694910"/>
                        <a:pt x="31334" y="784641"/>
                      </a:cubicBezTo>
                      <a:cubicBezTo>
                        <a:pt x="31334" y="784641"/>
                        <a:pt x="31334" y="784641"/>
                        <a:pt x="121065" y="784641"/>
                      </a:cubicBezTo>
                      <a:cubicBezTo>
                        <a:pt x="121065" y="784641"/>
                        <a:pt x="121065" y="784641"/>
                        <a:pt x="121065" y="781080"/>
                      </a:cubicBezTo>
                      <a:cubicBezTo>
                        <a:pt x="121065" y="781080"/>
                        <a:pt x="121065" y="781080"/>
                        <a:pt x="152400" y="749745"/>
                      </a:cubicBezTo>
                      <a:cubicBezTo>
                        <a:pt x="152400" y="749745"/>
                        <a:pt x="152400" y="749745"/>
                        <a:pt x="152400" y="800308"/>
                      </a:cubicBezTo>
                      <a:cubicBezTo>
                        <a:pt x="152400" y="808854"/>
                        <a:pt x="145990" y="815975"/>
                        <a:pt x="136732" y="815975"/>
                      </a:cubicBezTo>
                      <a:cubicBezTo>
                        <a:pt x="136732" y="815975"/>
                        <a:pt x="136732" y="815975"/>
                        <a:pt x="15667" y="815975"/>
                      </a:cubicBezTo>
                      <a:cubicBezTo>
                        <a:pt x="7121" y="815975"/>
                        <a:pt x="0" y="808854"/>
                        <a:pt x="0" y="800308"/>
                      </a:cubicBezTo>
                      <a:lnTo>
                        <a:pt x="0" y="679242"/>
                      </a:lnTo>
                      <a:cubicBezTo>
                        <a:pt x="0" y="670697"/>
                        <a:pt x="7121" y="663575"/>
                        <a:pt x="15667"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7" y="382587"/>
                      </a:moveTo>
                      <a:cubicBezTo>
                        <a:pt x="15667" y="382587"/>
                        <a:pt x="15667" y="382587"/>
                        <a:pt x="107534" y="382587"/>
                      </a:cubicBezTo>
                      <a:cubicBezTo>
                        <a:pt x="107534" y="382587"/>
                        <a:pt x="107534" y="382587"/>
                        <a:pt x="76200" y="413776"/>
                      </a:cubicBezTo>
                      <a:lnTo>
                        <a:pt x="31334" y="413776"/>
                      </a:lnTo>
                      <a:cubicBezTo>
                        <a:pt x="31334" y="413776"/>
                        <a:pt x="31334" y="413776"/>
                        <a:pt x="31334" y="503798"/>
                      </a:cubicBezTo>
                      <a:cubicBezTo>
                        <a:pt x="31334" y="503798"/>
                        <a:pt x="31334" y="503798"/>
                        <a:pt x="121065" y="503798"/>
                      </a:cubicBezTo>
                      <a:cubicBezTo>
                        <a:pt x="121065" y="503798"/>
                        <a:pt x="121065" y="503798"/>
                        <a:pt x="121065" y="499545"/>
                      </a:cubicBezTo>
                      <a:cubicBezTo>
                        <a:pt x="121065" y="499545"/>
                        <a:pt x="121065" y="499545"/>
                        <a:pt x="152400" y="468356"/>
                      </a:cubicBezTo>
                      <a:cubicBezTo>
                        <a:pt x="152400" y="468356"/>
                        <a:pt x="152400" y="468356"/>
                        <a:pt x="152400" y="519393"/>
                      </a:cubicBezTo>
                      <a:cubicBezTo>
                        <a:pt x="152400" y="527899"/>
                        <a:pt x="145990" y="534987"/>
                        <a:pt x="136732" y="534987"/>
                      </a:cubicBezTo>
                      <a:cubicBezTo>
                        <a:pt x="136732" y="534987"/>
                        <a:pt x="136732" y="534987"/>
                        <a:pt x="15667" y="534987"/>
                      </a:cubicBezTo>
                      <a:cubicBezTo>
                        <a:pt x="7121" y="534987"/>
                        <a:pt x="0" y="527899"/>
                        <a:pt x="0" y="519393"/>
                      </a:cubicBezTo>
                      <a:cubicBezTo>
                        <a:pt x="0" y="519393"/>
                        <a:pt x="0" y="519393"/>
                        <a:pt x="0" y="398182"/>
                      </a:cubicBezTo>
                      <a:cubicBezTo>
                        <a:pt x="0" y="389675"/>
                        <a:pt x="7121" y="382587"/>
                        <a:pt x="15667"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grpSp>
        </p:grpSp>
      </p:grpSp>
      <p:grpSp>
        <p:nvGrpSpPr>
          <p:cNvPr id="34" name="Group 33">
            <a:extLst>
              <a:ext uri="{FF2B5EF4-FFF2-40B4-BE49-F238E27FC236}">
                <a16:creationId xmlns:a16="http://schemas.microsoft.com/office/drawing/2014/main" id="{660D1EED-E4BA-49B1-BF12-4FB50A0E4CD7}"/>
              </a:ext>
            </a:extLst>
          </p:cNvPr>
          <p:cNvGrpSpPr/>
          <p:nvPr/>
        </p:nvGrpSpPr>
        <p:grpSpPr>
          <a:xfrm>
            <a:off x="4047117" y="1162383"/>
            <a:ext cx="1028700" cy="1028700"/>
            <a:chOff x="5371121" y="2065206"/>
            <a:chExt cx="1640659" cy="1640659"/>
          </a:xfrm>
        </p:grpSpPr>
        <p:sp>
          <p:nvSpPr>
            <p:cNvPr id="32" name="Oval 31">
              <a:extLst>
                <a:ext uri="{FF2B5EF4-FFF2-40B4-BE49-F238E27FC236}">
                  <a16:creationId xmlns:a16="http://schemas.microsoft.com/office/drawing/2014/main" id="{D874EC6D-E006-4E7B-8DAD-B9B894BFA8C4}"/>
                </a:ext>
              </a:extLst>
            </p:cNvPr>
            <p:cNvSpPr>
              <a:spLocks noChangeAspect="1"/>
            </p:cNvSpPr>
            <p:nvPr/>
          </p:nvSpPr>
          <p:spPr>
            <a:xfrm>
              <a:off x="5371121" y="2065206"/>
              <a:ext cx="1640659" cy="1640659"/>
            </a:xfrm>
            <a:prstGeom prst="ellipse">
              <a:avLst/>
            </a:prstGeom>
            <a:solidFill>
              <a:srgbClr val="FFFFFF"/>
            </a:solidFill>
            <a:ln w="38100" cap="rnd">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lstStyle/>
            <a:p>
              <a:pPr algn="ctr"/>
              <a:endParaRPr lang="en-US" sz="900">
                <a:solidFill>
                  <a:schemeClr val="tx1"/>
                </a:solidFill>
              </a:endParaRPr>
            </a:p>
          </p:txBody>
        </p:sp>
        <p:grpSp>
          <p:nvGrpSpPr>
            <p:cNvPr id="21" name="Group 20">
              <a:extLst>
                <a:ext uri="{FF2B5EF4-FFF2-40B4-BE49-F238E27FC236}">
                  <a16:creationId xmlns:a16="http://schemas.microsoft.com/office/drawing/2014/main" id="{5FA94EDF-C435-42D9-BA5A-4B326CD27A61}"/>
                </a:ext>
              </a:extLst>
            </p:cNvPr>
            <p:cNvGrpSpPr>
              <a:grpSpLocks noChangeAspect="1"/>
            </p:cNvGrpSpPr>
            <p:nvPr/>
          </p:nvGrpSpPr>
          <p:grpSpPr>
            <a:xfrm>
              <a:off x="5692247" y="2318841"/>
              <a:ext cx="1217498" cy="1217498"/>
              <a:chOff x="5275263" y="2608262"/>
              <a:chExt cx="1644650" cy="1644650"/>
            </a:xfrm>
          </p:grpSpPr>
          <p:sp>
            <p:nvSpPr>
              <p:cNvPr id="22" name="AutoShape 90">
                <a:extLst>
                  <a:ext uri="{FF2B5EF4-FFF2-40B4-BE49-F238E27FC236}">
                    <a16:creationId xmlns:a16="http://schemas.microsoft.com/office/drawing/2014/main" id="{5E59F8BF-42F1-43CF-917F-6B9DFA8200F7}"/>
                  </a:ext>
                </a:extLst>
              </p:cNvPr>
              <p:cNvSpPr>
                <a:spLocks noChangeAspect="1" noChangeArrowheads="1" noTextEdit="1"/>
              </p:cNvSpPr>
              <p:nvPr/>
            </p:nvSpPr>
            <p:spPr bwMode="auto">
              <a:xfrm>
                <a:off x="5275263" y="2608262"/>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23" name="Group 22">
                <a:extLst>
                  <a:ext uri="{FF2B5EF4-FFF2-40B4-BE49-F238E27FC236}">
                    <a16:creationId xmlns:a16="http://schemas.microsoft.com/office/drawing/2014/main" id="{1CD8194B-8E68-455A-B87F-D6C94861427B}"/>
                  </a:ext>
                </a:extLst>
              </p:cNvPr>
              <p:cNvGrpSpPr/>
              <p:nvPr/>
            </p:nvGrpSpPr>
            <p:grpSpPr>
              <a:xfrm>
                <a:off x="5342336" y="2801060"/>
                <a:ext cx="1512609" cy="1259956"/>
                <a:chOff x="5342336" y="2801060"/>
                <a:chExt cx="1512609" cy="1259956"/>
              </a:xfrm>
            </p:grpSpPr>
            <p:sp>
              <p:nvSpPr>
                <p:cNvPr id="24" name="Freeform 92">
                  <a:extLst>
                    <a:ext uri="{FF2B5EF4-FFF2-40B4-BE49-F238E27FC236}">
                      <a16:creationId xmlns:a16="http://schemas.microsoft.com/office/drawing/2014/main" id="{8F3D1B89-D726-4D81-94AE-DC4E073F9F31}"/>
                    </a:ext>
                  </a:extLst>
                </p:cNvPr>
                <p:cNvSpPr>
                  <a:spLocks noEditPoints="1"/>
                </p:cNvSpPr>
                <p:nvPr/>
              </p:nvSpPr>
              <p:spPr bwMode="auto">
                <a:xfrm>
                  <a:off x="5405199" y="2863923"/>
                  <a:ext cx="1449746" cy="1197093"/>
                </a:xfrm>
                <a:custGeom>
                  <a:avLst/>
                  <a:gdLst>
                    <a:gd name="T0" fmla="*/ 1474 w 2031"/>
                    <a:gd name="T1" fmla="*/ 449 h 1677"/>
                    <a:gd name="T2" fmla="*/ 1503 w 2031"/>
                    <a:gd name="T3" fmla="*/ 435 h 1677"/>
                    <a:gd name="T4" fmla="*/ 0 w 2031"/>
                    <a:gd name="T5" fmla="*/ 0 h 1677"/>
                    <a:gd name="T6" fmla="*/ 791 w 2031"/>
                    <a:gd name="T7" fmla="*/ 1024 h 1677"/>
                    <a:gd name="T8" fmla="*/ 797 w 2031"/>
                    <a:gd name="T9" fmla="*/ 1011 h 1677"/>
                    <a:gd name="T10" fmla="*/ 973 w 2031"/>
                    <a:gd name="T11" fmla="*/ 932 h 1677"/>
                    <a:gd name="T12" fmla="*/ 845 w 2031"/>
                    <a:gd name="T13" fmla="*/ 728 h 1677"/>
                    <a:gd name="T14" fmla="*/ 812 w 2031"/>
                    <a:gd name="T15" fmla="*/ 675 h 1677"/>
                    <a:gd name="T16" fmla="*/ 777 w 2031"/>
                    <a:gd name="T17" fmla="*/ 329 h 1677"/>
                    <a:gd name="T18" fmla="*/ 988 w 2031"/>
                    <a:gd name="T19" fmla="*/ 378 h 1677"/>
                    <a:gd name="T20" fmla="*/ 1081 w 2031"/>
                    <a:gd name="T21" fmla="*/ 525 h 1677"/>
                    <a:gd name="T22" fmla="*/ 1104 w 2031"/>
                    <a:gd name="T23" fmla="*/ 562 h 1677"/>
                    <a:gd name="T24" fmla="*/ 1124 w 2031"/>
                    <a:gd name="T25" fmla="*/ 547 h 1677"/>
                    <a:gd name="T26" fmla="*/ 1263 w 2031"/>
                    <a:gd name="T27" fmla="*/ 534 h 1677"/>
                    <a:gd name="T28" fmla="*/ 1385 w 2031"/>
                    <a:gd name="T29" fmla="*/ 473 h 1677"/>
                    <a:gd name="T30" fmla="*/ 589 w 2031"/>
                    <a:gd name="T31" fmla="*/ 530 h 1677"/>
                    <a:gd name="T32" fmla="*/ 585 w 2031"/>
                    <a:gd name="T33" fmla="*/ 521 h 1677"/>
                    <a:gd name="T34" fmla="*/ 580 w 2031"/>
                    <a:gd name="T35" fmla="*/ 512 h 1677"/>
                    <a:gd name="T36" fmla="*/ 561 w 2031"/>
                    <a:gd name="T37" fmla="*/ 423 h 1677"/>
                    <a:gd name="T38" fmla="*/ 560 w 2031"/>
                    <a:gd name="T39" fmla="*/ 410 h 1677"/>
                    <a:gd name="T40" fmla="*/ 560 w 2031"/>
                    <a:gd name="T41" fmla="*/ 402 h 1677"/>
                    <a:gd name="T42" fmla="*/ 1033 w 2031"/>
                    <a:gd name="T43" fmla="*/ 246 h 1677"/>
                    <a:gd name="T44" fmla="*/ 1040 w 2031"/>
                    <a:gd name="T45" fmla="*/ 255 h 1677"/>
                    <a:gd name="T46" fmla="*/ 1043 w 2031"/>
                    <a:gd name="T47" fmla="*/ 260 h 1677"/>
                    <a:gd name="T48" fmla="*/ 1052 w 2031"/>
                    <a:gd name="T49" fmla="*/ 272 h 1677"/>
                    <a:gd name="T50" fmla="*/ 1090 w 2031"/>
                    <a:gd name="T51" fmla="*/ 396 h 1677"/>
                    <a:gd name="T52" fmla="*/ 1090 w 2031"/>
                    <a:gd name="T53" fmla="*/ 407 h 1677"/>
                    <a:gd name="T54" fmla="*/ 1090 w 2031"/>
                    <a:gd name="T55" fmla="*/ 413 h 1677"/>
                    <a:gd name="T56" fmla="*/ 1087 w 2031"/>
                    <a:gd name="T57" fmla="*/ 452 h 1677"/>
                    <a:gd name="T58" fmla="*/ 1087 w 2031"/>
                    <a:gd name="T59" fmla="*/ 453 h 1677"/>
                    <a:gd name="T60" fmla="*/ 858 w 2031"/>
                    <a:gd name="T61" fmla="*/ 262 h 1677"/>
                    <a:gd name="T62" fmla="*/ 684 w 2031"/>
                    <a:gd name="T63" fmla="*/ 552 h 1677"/>
                    <a:gd name="T64" fmla="*/ 753 w 2031"/>
                    <a:gd name="T65" fmla="*/ 664 h 1677"/>
                    <a:gd name="T66" fmla="*/ 754 w 2031"/>
                    <a:gd name="T67" fmla="*/ 665 h 1677"/>
                    <a:gd name="T68" fmla="*/ 2019 w 2031"/>
                    <a:gd name="T69" fmla="*/ 1359 h 1677"/>
                    <a:gd name="T70" fmla="*/ 1494 w 2031"/>
                    <a:gd name="T71" fmla="*/ 1665 h 1677"/>
                    <a:gd name="T72" fmla="*/ 1340 w 2031"/>
                    <a:gd name="T73" fmla="*/ 1418 h 1677"/>
                    <a:gd name="T74" fmla="*/ 1342 w 2031"/>
                    <a:gd name="T75" fmla="*/ 1395 h 1677"/>
                    <a:gd name="T76" fmla="*/ 1836 w 2031"/>
                    <a:gd name="T77" fmla="*/ 1081 h 1677"/>
                    <a:gd name="T78" fmla="*/ 1853 w 2031"/>
                    <a:gd name="T79" fmla="*/ 1077 h 1677"/>
                    <a:gd name="T80" fmla="*/ 1871 w 2031"/>
                    <a:gd name="T81" fmla="*/ 1085 h 1677"/>
                    <a:gd name="T82" fmla="*/ 2019 w 2031"/>
                    <a:gd name="T83" fmla="*/ 1359 h 1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31" h="1677">
                      <a:moveTo>
                        <a:pt x="1437" y="482"/>
                      </a:moveTo>
                      <a:cubicBezTo>
                        <a:pt x="1447" y="469"/>
                        <a:pt x="1460" y="458"/>
                        <a:pt x="1474" y="449"/>
                      </a:cubicBezTo>
                      <a:cubicBezTo>
                        <a:pt x="1483" y="444"/>
                        <a:pt x="1492" y="439"/>
                        <a:pt x="1502" y="435"/>
                      </a:cubicBezTo>
                      <a:cubicBezTo>
                        <a:pt x="1502" y="435"/>
                        <a:pt x="1502" y="435"/>
                        <a:pt x="1503" y="435"/>
                      </a:cubicBezTo>
                      <a:cubicBezTo>
                        <a:pt x="1503" y="0"/>
                        <a:pt x="1503" y="0"/>
                        <a:pt x="1503" y="0"/>
                      </a:cubicBezTo>
                      <a:cubicBezTo>
                        <a:pt x="0" y="0"/>
                        <a:pt x="0" y="0"/>
                        <a:pt x="0" y="0"/>
                      </a:cubicBezTo>
                      <a:cubicBezTo>
                        <a:pt x="0" y="1024"/>
                        <a:pt x="0" y="1024"/>
                        <a:pt x="0" y="1024"/>
                      </a:cubicBezTo>
                      <a:cubicBezTo>
                        <a:pt x="791" y="1024"/>
                        <a:pt x="791" y="1024"/>
                        <a:pt x="791" y="1024"/>
                      </a:cubicBezTo>
                      <a:cubicBezTo>
                        <a:pt x="792" y="1023"/>
                        <a:pt x="792" y="1022"/>
                        <a:pt x="792" y="1021"/>
                      </a:cubicBezTo>
                      <a:cubicBezTo>
                        <a:pt x="794" y="1018"/>
                        <a:pt x="795" y="1014"/>
                        <a:pt x="797" y="1011"/>
                      </a:cubicBezTo>
                      <a:cubicBezTo>
                        <a:pt x="823" y="959"/>
                        <a:pt x="875" y="927"/>
                        <a:pt x="933" y="927"/>
                      </a:cubicBezTo>
                      <a:cubicBezTo>
                        <a:pt x="947" y="927"/>
                        <a:pt x="960" y="928"/>
                        <a:pt x="973" y="932"/>
                      </a:cubicBezTo>
                      <a:cubicBezTo>
                        <a:pt x="849" y="735"/>
                        <a:pt x="849" y="735"/>
                        <a:pt x="849" y="735"/>
                      </a:cubicBezTo>
                      <a:cubicBezTo>
                        <a:pt x="845" y="728"/>
                        <a:pt x="845" y="728"/>
                        <a:pt x="845" y="728"/>
                      </a:cubicBezTo>
                      <a:cubicBezTo>
                        <a:pt x="842" y="724"/>
                        <a:pt x="842" y="724"/>
                        <a:pt x="842" y="724"/>
                      </a:cubicBezTo>
                      <a:cubicBezTo>
                        <a:pt x="812" y="675"/>
                        <a:pt x="812" y="675"/>
                        <a:pt x="812" y="675"/>
                      </a:cubicBezTo>
                      <a:cubicBezTo>
                        <a:pt x="728" y="541"/>
                        <a:pt x="728" y="541"/>
                        <a:pt x="728" y="541"/>
                      </a:cubicBezTo>
                      <a:cubicBezTo>
                        <a:pt x="683" y="469"/>
                        <a:pt x="705" y="374"/>
                        <a:pt x="777" y="329"/>
                      </a:cubicBezTo>
                      <a:cubicBezTo>
                        <a:pt x="801" y="314"/>
                        <a:pt x="829" y="306"/>
                        <a:pt x="858" y="306"/>
                      </a:cubicBezTo>
                      <a:cubicBezTo>
                        <a:pt x="911" y="306"/>
                        <a:pt x="960" y="333"/>
                        <a:pt x="988" y="378"/>
                      </a:cubicBezTo>
                      <a:cubicBezTo>
                        <a:pt x="1071" y="509"/>
                        <a:pt x="1071" y="509"/>
                        <a:pt x="1071" y="509"/>
                      </a:cubicBezTo>
                      <a:cubicBezTo>
                        <a:pt x="1081" y="525"/>
                        <a:pt x="1081" y="525"/>
                        <a:pt x="1081" y="525"/>
                      </a:cubicBezTo>
                      <a:cubicBezTo>
                        <a:pt x="1083" y="529"/>
                        <a:pt x="1083" y="529"/>
                        <a:pt x="1083" y="529"/>
                      </a:cubicBezTo>
                      <a:cubicBezTo>
                        <a:pt x="1104" y="562"/>
                        <a:pt x="1104" y="562"/>
                        <a:pt x="1104" y="562"/>
                      </a:cubicBezTo>
                      <a:cubicBezTo>
                        <a:pt x="1108" y="558"/>
                        <a:pt x="1113" y="555"/>
                        <a:pt x="1117" y="552"/>
                      </a:cubicBezTo>
                      <a:cubicBezTo>
                        <a:pt x="1120" y="550"/>
                        <a:pt x="1122" y="548"/>
                        <a:pt x="1124" y="547"/>
                      </a:cubicBezTo>
                      <a:cubicBezTo>
                        <a:pt x="1149" y="532"/>
                        <a:pt x="1177" y="523"/>
                        <a:pt x="1206" y="523"/>
                      </a:cubicBezTo>
                      <a:cubicBezTo>
                        <a:pt x="1225" y="523"/>
                        <a:pt x="1245" y="527"/>
                        <a:pt x="1263" y="534"/>
                      </a:cubicBezTo>
                      <a:cubicBezTo>
                        <a:pt x="1274" y="520"/>
                        <a:pt x="1288" y="507"/>
                        <a:pt x="1304" y="497"/>
                      </a:cubicBezTo>
                      <a:cubicBezTo>
                        <a:pt x="1328" y="481"/>
                        <a:pt x="1357" y="473"/>
                        <a:pt x="1385" y="473"/>
                      </a:cubicBezTo>
                      <a:cubicBezTo>
                        <a:pt x="1403" y="473"/>
                        <a:pt x="1421" y="476"/>
                        <a:pt x="1437" y="482"/>
                      </a:cubicBezTo>
                      <a:close/>
                      <a:moveTo>
                        <a:pt x="589" y="530"/>
                      </a:moveTo>
                      <a:cubicBezTo>
                        <a:pt x="589" y="529"/>
                        <a:pt x="588" y="528"/>
                        <a:pt x="588" y="528"/>
                      </a:cubicBezTo>
                      <a:cubicBezTo>
                        <a:pt x="587" y="525"/>
                        <a:pt x="586" y="523"/>
                        <a:pt x="585" y="521"/>
                      </a:cubicBezTo>
                      <a:cubicBezTo>
                        <a:pt x="583" y="519"/>
                        <a:pt x="582" y="516"/>
                        <a:pt x="581" y="514"/>
                      </a:cubicBezTo>
                      <a:cubicBezTo>
                        <a:pt x="581" y="513"/>
                        <a:pt x="581" y="512"/>
                        <a:pt x="580" y="512"/>
                      </a:cubicBezTo>
                      <a:cubicBezTo>
                        <a:pt x="569" y="483"/>
                        <a:pt x="562" y="454"/>
                        <a:pt x="561" y="425"/>
                      </a:cubicBezTo>
                      <a:cubicBezTo>
                        <a:pt x="561" y="424"/>
                        <a:pt x="561" y="423"/>
                        <a:pt x="561" y="423"/>
                      </a:cubicBezTo>
                      <a:cubicBezTo>
                        <a:pt x="560" y="419"/>
                        <a:pt x="560" y="416"/>
                        <a:pt x="560" y="413"/>
                      </a:cubicBezTo>
                      <a:cubicBezTo>
                        <a:pt x="560" y="412"/>
                        <a:pt x="560" y="411"/>
                        <a:pt x="560" y="410"/>
                      </a:cubicBezTo>
                      <a:cubicBezTo>
                        <a:pt x="560" y="409"/>
                        <a:pt x="560" y="408"/>
                        <a:pt x="560" y="407"/>
                      </a:cubicBezTo>
                      <a:cubicBezTo>
                        <a:pt x="560" y="405"/>
                        <a:pt x="560" y="404"/>
                        <a:pt x="560" y="402"/>
                      </a:cubicBezTo>
                      <a:cubicBezTo>
                        <a:pt x="565" y="260"/>
                        <a:pt x="681" y="145"/>
                        <a:pt x="825" y="145"/>
                      </a:cubicBezTo>
                      <a:cubicBezTo>
                        <a:pt x="910" y="145"/>
                        <a:pt x="985" y="185"/>
                        <a:pt x="1033" y="246"/>
                      </a:cubicBezTo>
                      <a:cubicBezTo>
                        <a:pt x="1033" y="246"/>
                        <a:pt x="1033" y="247"/>
                        <a:pt x="1034" y="247"/>
                      </a:cubicBezTo>
                      <a:cubicBezTo>
                        <a:pt x="1036" y="250"/>
                        <a:pt x="1038" y="252"/>
                        <a:pt x="1040" y="255"/>
                      </a:cubicBezTo>
                      <a:cubicBezTo>
                        <a:pt x="1040" y="256"/>
                        <a:pt x="1041" y="256"/>
                        <a:pt x="1041" y="257"/>
                      </a:cubicBezTo>
                      <a:cubicBezTo>
                        <a:pt x="1042" y="258"/>
                        <a:pt x="1043" y="259"/>
                        <a:pt x="1043" y="260"/>
                      </a:cubicBezTo>
                      <a:cubicBezTo>
                        <a:pt x="1044" y="261"/>
                        <a:pt x="1045" y="263"/>
                        <a:pt x="1046" y="264"/>
                      </a:cubicBezTo>
                      <a:cubicBezTo>
                        <a:pt x="1048" y="267"/>
                        <a:pt x="1050" y="270"/>
                        <a:pt x="1052" y="272"/>
                      </a:cubicBezTo>
                      <a:cubicBezTo>
                        <a:pt x="1052" y="273"/>
                        <a:pt x="1052" y="273"/>
                        <a:pt x="1052" y="273"/>
                      </a:cubicBezTo>
                      <a:cubicBezTo>
                        <a:pt x="1075" y="311"/>
                        <a:pt x="1088" y="354"/>
                        <a:pt x="1090" y="396"/>
                      </a:cubicBezTo>
                      <a:cubicBezTo>
                        <a:pt x="1090" y="396"/>
                        <a:pt x="1090" y="397"/>
                        <a:pt x="1090" y="397"/>
                      </a:cubicBezTo>
                      <a:cubicBezTo>
                        <a:pt x="1090" y="400"/>
                        <a:pt x="1090" y="404"/>
                        <a:pt x="1090" y="407"/>
                      </a:cubicBezTo>
                      <a:cubicBezTo>
                        <a:pt x="1090" y="408"/>
                        <a:pt x="1090" y="409"/>
                        <a:pt x="1090" y="410"/>
                      </a:cubicBezTo>
                      <a:cubicBezTo>
                        <a:pt x="1090" y="411"/>
                        <a:pt x="1090" y="412"/>
                        <a:pt x="1090" y="413"/>
                      </a:cubicBezTo>
                      <a:cubicBezTo>
                        <a:pt x="1090" y="414"/>
                        <a:pt x="1090" y="416"/>
                        <a:pt x="1090" y="417"/>
                      </a:cubicBezTo>
                      <a:cubicBezTo>
                        <a:pt x="1090" y="429"/>
                        <a:pt x="1089" y="441"/>
                        <a:pt x="1087" y="452"/>
                      </a:cubicBezTo>
                      <a:cubicBezTo>
                        <a:pt x="1087" y="452"/>
                        <a:pt x="1087" y="452"/>
                        <a:pt x="1087" y="452"/>
                      </a:cubicBezTo>
                      <a:cubicBezTo>
                        <a:pt x="1087" y="452"/>
                        <a:pt x="1087" y="452"/>
                        <a:pt x="1087" y="453"/>
                      </a:cubicBezTo>
                      <a:cubicBezTo>
                        <a:pt x="1042" y="380"/>
                        <a:pt x="1028" y="358"/>
                        <a:pt x="1023" y="351"/>
                      </a:cubicBezTo>
                      <a:cubicBezTo>
                        <a:pt x="987" y="295"/>
                        <a:pt x="925" y="262"/>
                        <a:pt x="858" y="262"/>
                      </a:cubicBezTo>
                      <a:cubicBezTo>
                        <a:pt x="821" y="262"/>
                        <a:pt x="785" y="272"/>
                        <a:pt x="753" y="292"/>
                      </a:cubicBezTo>
                      <a:cubicBezTo>
                        <a:pt x="665" y="347"/>
                        <a:pt x="636" y="461"/>
                        <a:pt x="684" y="552"/>
                      </a:cubicBezTo>
                      <a:cubicBezTo>
                        <a:pt x="684" y="553"/>
                        <a:pt x="685" y="555"/>
                        <a:pt x="686" y="556"/>
                      </a:cubicBezTo>
                      <a:cubicBezTo>
                        <a:pt x="753" y="664"/>
                        <a:pt x="753" y="664"/>
                        <a:pt x="753" y="664"/>
                      </a:cubicBezTo>
                      <a:cubicBezTo>
                        <a:pt x="753" y="664"/>
                        <a:pt x="753" y="664"/>
                        <a:pt x="753" y="664"/>
                      </a:cubicBezTo>
                      <a:cubicBezTo>
                        <a:pt x="754" y="665"/>
                        <a:pt x="754" y="665"/>
                        <a:pt x="754" y="665"/>
                      </a:cubicBezTo>
                      <a:cubicBezTo>
                        <a:pt x="682" y="645"/>
                        <a:pt x="622" y="596"/>
                        <a:pt x="589" y="530"/>
                      </a:cubicBezTo>
                      <a:close/>
                      <a:moveTo>
                        <a:pt x="2019" y="1359"/>
                      </a:moveTo>
                      <a:cubicBezTo>
                        <a:pt x="1521" y="1671"/>
                        <a:pt x="1521" y="1671"/>
                        <a:pt x="1521" y="1671"/>
                      </a:cubicBezTo>
                      <a:cubicBezTo>
                        <a:pt x="1512" y="1677"/>
                        <a:pt x="1500" y="1674"/>
                        <a:pt x="1494" y="1665"/>
                      </a:cubicBezTo>
                      <a:cubicBezTo>
                        <a:pt x="1344" y="1426"/>
                        <a:pt x="1344" y="1426"/>
                        <a:pt x="1344" y="1426"/>
                      </a:cubicBezTo>
                      <a:cubicBezTo>
                        <a:pt x="1340" y="1418"/>
                        <a:pt x="1340" y="1418"/>
                        <a:pt x="1340" y="1418"/>
                      </a:cubicBezTo>
                      <a:cubicBezTo>
                        <a:pt x="1339" y="1406"/>
                        <a:pt x="1339" y="1406"/>
                        <a:pt x="1339" y="1406"/>
                      </a:cubicBezTo>
                      <a:cubicBezTo>
                        <a:pt x="1339" y="1402"/>
                        <a:pt x="1340" y="1398"/>
                        <a:pt x="1342" y="1395"/>
                      </a:cubicBezTo>
                      <a:cubicBezTo>
                        <a:pt x="1350" y="1384"/>
                        <a:pt x="1350" y="1384"/>
                        <a:pt x="1350" y="1384"/>
                      </a:cubicBezTo>
                      <a:cubicBezTo>
                        <a:pt x="1836" y="1081"/>
                        <a:pt x="1836" y="1081"/>
                        <a:pt x="1836" y="1081"/>
                      </a:cubicBezTo>
                      <a:cubicBezTo>
                        <a:pt x="1849" y="1078"/>
                        <a:pt x="1849" y="1078"/>
                        <a:pt x="1849" y="1078"/>
                      </a:cubicBezTo>
                      <a:cubicBezTo>
                        <a:pt x="1850" y="1078"/>
                        <a:pt x="1852" y="1077"/>
                        <a:pt x="1853" y="1077"/>
                      </a:cubicBezTo>
                      <a:cubicBezTo>
                        <a:pt x="1855" y="1077"/>
                        <a:pt x="1858" y="1078"/>
                        <a:pt x="1860" y="1079"/>
                      </a:cubicBezTo>
                      <a:cubicBezTo>
                        <a:pt x="1871" y="1085"/>
                        <a:pt x="1871" y="1085"/>
                        <a:pt x="1871" y="1085"/>
                      </a:cubicBezTo>
                      <a:cubicBezTo>
                        <a:pt x="2026" y="1332"/>
                        <a:pt x="2026" y="1332"/>
                        <a:pt x="2026" y="1332"/>
                      </a:cubicBezTo>
                      <a:cubicBezTo>
                        <a:pt x="2031" y="1341"/>
                        <a:pt x="2029" y="1354"/>
                        <a:pt x="2019" y="135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25" name="Freeform 93">
                  <a:extLst>
                    <a:ext uri="{FF2B5EF4-FFF2-40B4-BE49-F238E27FC236}">
                      <a16:creationId xmlns:a16="http://schemas.microsoft.com/office/drawing/2014/main" id="{0453D8A6-B53F-4D7E-BE8C-658CEDF9A413}"/>
                    </a:ext>
                  </a:extLst>
                </p:cNvPr>
                <p:cNvSpPr>
                  <a:spLocks noEditPoints="1"/>
                </p:cNvSpPr>
                <p:nvPr/>
              </p:nvSpPr>
              <p:spPr bwMode="auto">
                <a:xfrm>
                  <a:off x="5342336" y="2801060"/>
                  <a:ext cx="1411247" cy="1067759"/>
                </a:xfrm>
                <a:custGeom>
                  <a:avLst/>
                  <a:gdLst>
                    <a:gd name="T0" fmla="*/ 22 w 1977"/>
                    <a:gd name="T1" fmla="*/ 1200 h 1496"/>
                    <a:gd name="T2" fmla="*/ 0 w 1977"/>
                    <a:gd name="T3" fmla="*/ 22 h 1496"/>
                    <a:gd name="T4" fmla="*/ 1657 w 1977"/>
                    <a:gd name="T5" fmla="*/ 0 h 1496"/>
                    <a:gd name="T6" fmla="*/ 1679 w 1977"/>
                    <a:gd name="T7" fmla="*/ 515 h 1496"/>
                    <a:gd name="T8" fmla="*/ 1635 w 1977"/>
                    <a:gd name="T9" fmla="*/ 513 h 1496"/>
                    <a:gd name="T10" fmla="*/ 44 w 1977"/>
                    <a:gd name="T11" fmla="*/ 44 h 1496"/>
                    <a:gd name="T12" fmla="*/ 870 w 1977"/>
                    <a:gd name="T13" fmla="*/ 1156 h 1496"/>
                    <a:gd name="T14" fmla="*/ 1912 w 1977"/>
                    <a:gd name="T15" fmla="*/ 871 h 1496"/>
                    <a:gd name="T16" fmla="*/ 1679 w 1977"/>
                    <a:gd name="T17" fmla="*/ 560 h 1496"/>
                    <a:gd name="T18" fmla="*/ 1591 w 1977"/>
                    <a:gd name="T19" fmla="*/ 571 h 1496"/>
                    <a:gd name="T20" fmla="*/ 1585 w 1977"/>
                    <a:gd name="T21" fmla="*/ 575 h 1496"/>
                    <a:gd name="T22" fmla="*/ 1415 w 1977"/>
                    <a:gd name="T23" fmla="*/ 622 h 1496"/>
                    <a:gd name="T24" fmla="*/ 1236 w 1977"/>
                    <a:gd name="T25" fmla="*/ 672 h 1496"/>
                    <a:gd name="T26" fmla="*/ 1190 w 1977"/>
                    <a:gd name="T27" fmla="*/ 730 h 1496"/>
                    <a:gd name="T28" fmla="*/ 1135 w 1977"/>
                    <a:gd name="T29" fmla="*/ 643 h 1496"/>
                    <a:gd name="T30" fmla="*/ 1039 w 1977"/>
                    <a:gd name="T31" fmla="*/ 489 h 1496"/>
                    <a:gd name="T32" fmla="*/ 853 w 1977"/>
                    <a:gd name="T33" fmla="*/ 605 h 1496"/>
                    <a:gd name="T34" fmla="*/ 965 w 1977"/>
                    <a:gd name="T35" fmla="*/ 784 h 1496"/>
                    <a:gd name="T36" fmla="*/ 980 w 1977"/>
                    <a:gd name="T37" fmla="*/ 808 h 1496"/>
                    <a:gd name="T38" fmla="*/ 1170 w 1977"/>
                    <a:gd name="T39" fmla="*/ 1112 h 1496"/>
                    <a:gd name="T40" fmla="*/ 1169 w 1977"/>
                    <a:gd name="T41" fmla="*/ 1112 h 1496"/>
                    <a:gd name="T42" fmla="*/ 1063 w 1977"/>
                    <a:gd name="T43" fmla="*/ 1067 h 1496"/>
                    <a:gd name="T44" fmla="*/ 928 w 1977"/>
                    <a:gd name="T45" fmla="*/ 1112 h 1496"/>
                    <a:gd name="T46" fmla="*/ 914 w 1977"/>
                    <a:gd name="T47" fmla="*/ 1156 h 1496"/>
                    <a:gd name="T48" fmla="*/ 968 w 1977"/>
                    <a:gd name="T49" fmla="*/ 1261 h 1496"/>
                    <a:gd name="T50" fmla="*/ 1395 w 1977"/>
                    <a:gd name="T51" fmla="*/ 1457 h 1496"/>
                    <a:gd name="T52" fmla="*/ 962 w 1977"/>
                    <a:gd name="T53" fmla="*/ 1200 h 1496"/>
                    <a:gd name="T54" fmla="*/ 961 w 1977"/>
                    <a:gd name="T55" fmla="*/ 1136 h 1496"/>
                    <a:gd name="T56" fmla="*/ 985 w 1977"/>
                    <a:gd name="T57" fmla="*/ 1109 h 1496"/>
                    <a:gd name="T58" fmla="*/ 1061 w 1977"/>
                    <a:gd name="T59" fmla="*/ 1109 h 1496"/>
                    <a:gd name="T60" fmla="*/ 1170 w 1977"/>
                    <a:gd name="T61" fmla="*/ 1156 h 1496"/>
                    <a:gd name="T62" fmla="*/ 1236 w 1977"/>
                    <a:gd name="T63" fmla="*/ 1168 h 1496"/>
                    <a:gd name="T64" fmla="*/ 1238 w 1977"/>
                    <a:gd name="T65" fmla="*/ 1145 h 1496"/>
                    <a:gd name="T66" fmla="*/ 1216 w 1977"/>
                    <a:gd name="T67" fmla="*/ 1109 h 1496"/>
                    <a:gd name="T68" fmla="*/ 997 w 1977"/>
                    <a:gd name="T69" fmla="*/ 760 h 1496"/>
                    <a:gd name="T70" fmla="*/ 992 w 1977"/>
                    <a:gd name="T71" fmla="*/ 751 h 1496"/>
                    <a:gd name="T72" fmla="*/ 909 w 1977"/>
                    <a:gd name="T73" fmla="*/ 488 h 1496"/>
                    <a:gd name="T74" fmla="*/ 1104 w 1977"/>
                    <a:gd name="T75" fmla="*/ 668 h 1496"/>
                    <a:gd name="T76" fmla="*/ 1109 w 1977"/>
                    <a:gd name="T77" fmla="*/ 677 h 1496"/>
                    <a:gd name="T78" fmla="*/ 1201 w 1977"/>
                    <a:gd name="T79" fmla="*/ 823 h 1496"/>
                    <a:gd name="T80" fmla="*/ 1261 w 1977"/>
                    <a:gd name="T81" fmla="*/ 919 h 1496"/>
                    <a:gd name="T82" fmla="*/ 1295 w 1977"/>
                    <a:gd name="T83" fmla="*/ 898 h 1496"/>
                    <a:gd name="T84" fmla="*/ 1235 w 1977"/>
                    <a:gd name="T85" fmla="*/ 802 h 1496"/>
                    <a:gd name="T86" fmla="*/ 1353 w 1977"/>
                    <a:gd name="T87" fmla="*/ 728 h 1496"/>
                    <a:gd name="T88" fmla="*/ 1421 w 1977"/>
                    <a:gd name="T89" fmla="*/ 838 h 1496"/>
                    <a:gd name="T90" fmla="*/ 1455 w 1977"/>
                    <a:gd name="T91" fmla="*/ 817 h 1496"/>
                    <a:gd name="T92" fmla="*/ 1437 w 1977"/>
                    <a:gd name="T93" fmla="*/ 656 h 1496"/>
                    <a:gd name="T94" fmla="*/ 1554 w 1977"/>
                    <a:gd name="T95" fmla="*/ 712 h 1496"/>
                    <a:gd name="T96" fmla="*/ 1590 w 1977"/>
                    <a:gd name="T97" fmla="*/ 768 h 1496"/>
                    <a:gd name="T98" fmla="*/ 1613 w 1977"/>
                    <a:gd name="T99" fmla="*/ 770 h 1496"/>
                    <a:gd name="T100" fmla="*/ 1591 w 1977"/>
                    <a:gd name="T101" fmla="*/ 695 h 1496"/>
                    <a:gd name="T102" fmla="*/ 1588 w 1977"/>
                    <a:gd name="T103" fmla="*/ 690 h 1496"/>
                    <a:gd name="T104" fmla="*/ 1591 w 1977"/>
                    <a:gd name="T105" fmla="*/ 623 h 1496"/>
                    <a:gd name="T106" fmla="*/ 1635 w 1977"/>
                    <a:gd name="T107" fmla="*/ 598 h 1496"/>
                    <a:gd name="T108" fmla="*/ 1716 w 1977"/>
                    <a:gd name="T109" fmla="*/ 634 h 1496"/>
                    <a:gd name="T110" fmla="*/ 1928 w 1977"/>
                    <a:gd name="T111" fmla="*/ 1123 h 1496"/>
                    <a:gd name="T112" fmla="*/ 1912 w 1977"/>
                    <a:gd name="T113" fmla="*/ 87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77" h="1496">
                      <a:moveTo>
                        <a:pt x="873" y="1200"/>
                      </a:moveTo>
                      <a:cubicBezTo>
                        <a:pt x="22" y="1200"/>
                        <a:pt x="22" y="1200"/>
                        <a:pt x="22" y="1200"/>
                      </a:cubicBezTo>
                      <a:cubicBezTo>
                        <a:pt x="10" y="1200"/>
                        <a:pt x="0" y="1190"/>
                        <a:pt x="0" y="1178"/>
                      </a:cubicBezTo>
                      <a:cubicBezTo>
                        <a:pt x="0" y="22"/>
                        <a:pt x="0" y="22"/>
                        <a:pt x="0" y="22"/>
                      </a:cubicBezTo>
                      <a:cubicBezTo>
                        <a:pt x="0" y="10"/>
                        <a:pt x="10" y="0"/>
                        <a:pt x="22" y="0"/>
                      </a:cubicBezTo>
                      <a:cubicBezTo>
                        <a:pt x="1657" y="0"/>
                        <a:pt x="1657" y="0"/>
                        <a:pt x="1657" y="0"/>
                      </a:cubicBezTo>
                      <a:cubicBezTo>
                        <a:pt x="1669" y="0"/>
                        <a:pt x="1679" y="10"/>
                        <a:pt x="1679" y="22"/>
                      </a:cubicBezTo>
                      <a:cubicBezTo>
                        <a:pt x="1679" y="515"/>
                        <a:pt x="1679" y="515"/>
                        <a:pt x="1679" y="515"/>
                      </a:cubicBezTo>
                      <a:cubicBezTo>
                        <a:pt x="1669" y="513"/>
                        <a:pt x="1659" y="512"/>
                        <a:pt x="1648" y="512"/>
                      </a:cubicBezTo>
                      <a:cubicBezTo>
                        <a:pt x="1644" y="512"/>
                        <a:pt x="1639" y="513"/>
                        <a:pt x="1635" y="513"/>
                      </a:cubicBezTo>
                      <a:cubicBezTo>
                        <a:pt x="1635" y="44"/>
                        <a:pt x="1635" y="44"/>
                        <a:pt x="1635" y="44"/>
                      </a:cubicBezTo>
                      <a:cubicBezTo>
                        <a:pt x="44" y="44"/>
                        <a:pt x="44" y="44"/>
                        <a:pt x="44" y="44"/>
                      </a:cubicBezTo>
                      <a:cubicBezTo>
                        <a:pt x="44" y="1156"/>
                        <a:pt x="44" y="1156"/>
                        <a:pt x="44" y="1156"/>
                      </a:cubicBezTo>
                      <a:cubicBezTo>
                        <a:pt x="870" y="1156"/>
                        <a:pt x="870" y="1156"/>
                        <a:pt x="870" y="1156"/>
                      </a:cubicBezTo>
                      <a:cubicBezTo>
                        <a:pt x="869" y="1171"/>
                        <a:pt x="870" y="1185"/>
                        <a:pt x="873" y="1200"/>
                      </a:cubicBezTo>
                      <a:close/>
                      <a:moveTo>
                        <a:pt x="1912" y="871"/>
                      </a:moveTo>
                      <a:cubicBezTo>
                        <a:pt x="1750" y="613"/>
                        <a:pt x="1750" y="613"/>
                        <a:pt x="1750" y="613"/>
                      </a:cubicBezTo>
                      <a:cubicBezTo>
                        <a:pt x="1733" y="586"/>
                        <a:pt x="1707" y="568"/>
                        <a:pt x="1679" y="560"/>
                      </a:cubicBezTo>
                      <a:cubicBezTo>
                        <a:pt x="1664" y="557"/>
                        <a:pt x="1649" y="555"/>
                        <a:pt x="1635" y="557"/>
                      </a:cubicBezTo>
                      <a:cubicBezTo>
                        <a:pt x="1620" y="559"/>
                        <a:pt x="1605" y="564"/>
                        <a:pt x="1591" y="571"/>
                      </a:cubicBezTo>
                      <a:cubicBezTo>
                        <a:pt x="1590" y="571"/>
                        <a:pt x="1590" y="572"/>
                        <a:pt x="1590" y="572"/>
                      </a:cubicBezTo>
                      <a:cubicBezTo>
                        <a:pt x="1588" y="573"/>
                        <a:pt x="1587" y="574"/>
                        <a:pt x="1585" y="575"/>
                      </a:cubicBezTo>
                      <a:cubicBezTo>
                        <a:pt x="1564" y="588"/>
                        <a:pt x="1550" y="608"/>
                        <a:pt x="1543" y="630"/>
                      </a:cubicBezTo>
                      <a:cubicBezTo>
                        <a:pt x="1507" y="601"/>
                        <a:pt x="1456" y="596"/>
                        <a:pt x="1415" y="622"/>
                      </a:cubicBezTo>
                      <a:cubicBezTo>
                        <a:pt x="1392" y="637"/>
                        <a:pt x="1375" y="660"/>
                        <a:pt x="1368" y="685"/>
                      </a:cubicBezTo>
                      <a:cubicBezTo>
                        <a:pt x="1333" y="652"/>
                        <a:pt x="1278" y="645"/>
                        <a:pt x="1236" y="672"/>
                      </a:cubicBezTo>
                      <a:cubicBezTo>
                        <a:pt x="1232" y="674"/>
                        <a:pt x="1228" y="677"/>
                        <a:pt x="1225" y="680"/>
                      </a:cubicBezTo>
                      <a:cubicBezTo>
                        <a:pt x="1208" y="693"/>
                        <a:pt x="1196" y="711"/>
                        <a:pt x="1190" y="730"/>
                      </a:cubicBezTo>
                      <a:cubicBezTo>
                        <a:pt x="1136" y="645"/>
                        <a:pt x="1136" y="645"/>
                        <a:pt x="1136" y="645"/>
                      </a:cubicBezTo>
                      <a:cubicBezTo>
                        <a:pt x="1135" y="643"/>
                        <a:pt x="1135" y="643"/>
                        <a:pt x="1135" y="643"/>
                      </a:cubicBezTo>
                      <a:cubicBezTo>
                        <a:pt x="1135" y="642"/>
                        <a:pt x="1135" y="642"/>
                        <a:pt x="1135" y="642"/>
                      </a:cubicBezTo>
                      <a:cubicBezTo>
                        <a:pt x="1039" y="489"/>
                        <a:pt x="1039" y="489"/>
                        <a:pt x="1039" y="489"/>
                      </a:cubicBezTo>
                      <a:cubicBezTo>
                        <a:pt x="1007" y="438"/>
                        <a:pt x="939" y="422"/>
                        <a:pt x="888" y="454"/>
                      </a:cubicBezTo>
                      <a:cubicBezTo>
                        <a:pt x="837" y="486"/>
                        <a:pt x="821" y="554"/>
                        <a:pt x="853" y="605"/>
                      </a:cubicBezTo>
                      <a:cubicBezTo>
                        <a:pt x="950" y="760"/>
                        <a:pt x="950" y="760"/>
                        <a:pt x="950" y="760"/>
                      </a:cubicBezTo>
                      <a:cubicBezTo>
                        <a:pt x="965" y="784"/>
                        <a:pt x="965" y="784"/>
                        <a:pt x="965" y="784"/>
                      </a:cubicBezTo>
                      <a:cubicBezTo>
                        <a:pt x="967" y="787"/>
                        <a:pt x="967" y="787"/>
                        <a:pt x="967" y="787"/>
                      </a:cubicBezTo>
                      <a:cubicBezTo>
                        <a:pt x="980" y="808"/>
                        <a:pt x="980" y="808"/>
                        <a:pt x="980" y="808"/>
                      </a:cubicBezTo>
                      <a:cubicBezTo>
                        <a:pt x="1169" y="1109"/>
                        <a:pt x="1169" y="1109"/>
                        <a:pt x="1169" y="1109"/>
                      </a:cubicBezTo>
                      <a:cubicBezTo>
                        <a:pt x="1170" y="1112"/>
                        <a:pt x="1170" y="1112"/>
                        <a:pt x="1170" y="1112"/>
                      </a:cubicBezTo>
                      <a:cubicBezTo>
                        <a:pt x="1170" y="1112"/>
                        <a:pt x="1170" y="1112"/>
                        <a:pt x="1170" y="1112"/>
                      </a:cubicBezTo>
                      <a:cubicBezTo>
                        <a:pt x="1169" y="1112"/>
                        <a:pt x="1169" y="1112"/>
                        <a:pt x="1169" y="1112"/>
                      </a:cubicBezTo>
                      <a:cubicBezTo>
                        <a:pt x="1164" y="1109"/>
                        <a:pt x="1164" y="1109"/>
                        <a:pt x="1164" y="1109"/>
                      </a:cubicBezTo>
                      <a:cubicBezTo>
                        <a:pt x="1063" y="1067"/>
                        <a:pt x="1063" y="1067"/>
                        <a:pt x="1063" y="1067"/>
                      </a:cubicBezTo>
                      <a:cubicBezTo>
                        <a:pt x="1014" y="1046"/>
                        <a:pt x="957" y="1065"/>
                        <a:pt x="930" y="1109"/>
                      </a:cubicBezTo>
                      <a:cubicBezTo>
                        <a:pt x="929" y="1110"/>
                        <a:pt x="929" y="1111"/>
                        <a:pt x="928" y="1112"/>
                      </a:cubicBezTo>
                      <a:cubicBezTo>
                        <a:pt x="927" y="1114"/>
                        <a:pt x="926" y="1116"/>
                        <a:pt x="925" y="1118"/>
                      </a:cubicBezTo>
                      <a:cubicBezTo>
                        <a:pt x="919" y="1130"/>
                        <a:pt x="915" y="1143"/>
                        <a:pt x="914" y="1156"/>
                      </a:cubicBezTo>
                      <a:cubicBezTo>
                        <a:pt x="912" y="1171"/>
                        <a:pt x="914" y="1186"/>
                        <a:pt x="918" y="1200"/>
                      </a:cubicBezTo>
                      <a:cubicBezTo>
                        <a:pt x="926" y="1225"/>
                        <a:pt x="943" y="1247"/>
                        <a:pt x="968" y="1261"/>
                      </a:cubicBezTo>
                      <a:cubicBezTo>
                        <a:pt x="1383" y="1496"/>
                        <a:pt x="1383" y="1496"/>
                        <a:pt x="1383" y="1496"/>
                      </a:cubicBezTo>
                      <a:cubicBezTo>
                        <a:pt x="1382" y="1482"/>
                        <a:pt x="1387" y="1468"/>
                        <a:pt x="1395" y="1457"/>
                      </a:cubicBezTo>
                      <a:cubicBezTo>
                        <a:pt x="988" y="1226"/>
                        <a:pt x="988" y="1226"/>
                        <a:pt x="988" y="1226"/>
                      </a:cubicBezTo>
                      <a:cubicBezTo>
                        <a:pt x="977" y="1219"/>
                        <a:pt x="968" y="1210"/>
                        <a:pt x="962" y="1200"/>
                      </a:cubicBezTo>
                      <a:cubicBezTo>
                        <a:pt x="955" y="1186"/>
                        <a:pt x="952" y="1171"/>
                        <a:pt x="954" y="1156"/>
                      </a:cubicBezTo>
                      <a:cubicBezTo>
                        <a:pt x="955" y="1149"/>
                        <a:pt x="957" y="1143"/>
                        <a:pt x="961" y="1136"/>
                      </a:cubicBezTo>
                      <a:cubicBezTo>
                        <a:pt x="966" y="1126"/>
                        <a:pt x="973" y="1118"/>
                        <a:pt x="981" y="1112"/>
                      </a:cubicBezTo>
                      <a:cubicBezTo>
                        <a:pt x="983" y="1111"/>
                        <a:pt x="984" y="1110"/>
                        <a:pt x="985" y="1109"/>
                      </a:cubicBezTo>
                      <a:cubicBezTo>
                        <a:pt x="1003" y="1098"/>
                        <a:pt x="1026" y="1095"/>
                        <a:pt x="1048" y="1104"/>
                      </a:cubicBezTo>
                      <a:cubicBezTo>
                        <a:pt x="1061" y="1109"/>
                        <a:pt x="1061" y="1109"/>
                        <a:pt x="1061" y="1109"/>
                      </a:cubicBezTo>
                      <a:cubicBezTo>
                        <a:pt x="1066" y="1112"/>
                        <a:pt x="1066" y="1112"/>
                        <a:pt x="1066" y="1112"/>
                      </a:cubicBezTo>
                      <a:cubicBezTo>
                        <a:pt x="1170" y="1156"/>
                        <a:pt x="1170" y="1156"/>
                        <a:pt x="1170" y="1156"/>
                      </a:cubicBezTo>
                      <a:cubicBezTo>
                        <a:pt x="1213" y="1174"/>
                        <a:pt x="1213" y="1174"/>
                        <a:pt x="1213" y="1174"/>
                      </a:cubicBezTo>
                      <a:cubicBezTo>
                        <a:pt x="1221" y="1177"/>
                        <a:pt x="1231" y="1175"/>
                        <a:pt x="1236" y="1168"/>
                      </a:cubicBezTo>
                      <a:cubicBezTo>
                        <a:pt x="1239" y="1165"/>
                        <a:pt x="1241" y="1160"/>
                        <a:pt x="1241" y="1156"/>
                      </a:cubicBezTo>
                      <a:cubicBezTo>
                        <a:pt x="1241" y="1152"/>
                        <a:pt x="1240" y="1148"/>
                        <a:pt x="1238" y="1145"/>
                      </a:cubicBezTo>
                      <a:cubicBezTo>
                        <a:pt x="1217" y="1112"/>
                        <a:pt x="1217" y="1112"/>
                        <a:pt x="1217" y="1112"/>
                      </a:cubicBezTo>
                      <a:cubicBezTo>
                        <a:pt x="1216" y="1109"/>
                        <a:pt x="1216" y="1109"/>
                        <a:pt x="1216" y="1109"/>
                      </a:cubicBezTo>
                      <a:cubicBezTo>
                        <a:pt x="1019" y="794"/>
                        <a:pt x="1019" y="794"/>
                        <a:pt x="1019" y="794"/>
                      </a:cubicBezTo>
                      <a:cubicBezTo>
                        <a:pt x="997" y="760"/>
                        <a:pt x="997" y="760"/>
                        <a:pt x="997" y="760"/>
                      </a:cubicBezTo>
                      <a:cubicBezTo>
                        <a:pt x="996" y="758"/>
                        <a:pt x="996" y="758"/>
                        <a:pt x="996" y="758"/>
                      </a:cubicBezTo>
                      <a:cubicBezTo>
                        <a:pt x="992" y="751"/>
                        <a:pt x="992" y="751"/>
                        <a:pt x="992" y="751"/>
                      </a:cubicBezTo>
                      <a:cubicBezTo>
                        <a:pt x="887" y="584"/>
                        <a:pt x="887" y="584"/>
                        <a:pt x="887" y="584"/>
                      </a:cubicBezTo>
                      <a:cubicBezTo>
                        <a:pt x="867" y="552"/>
                        <a:pt x="877" y="509"/>
                        <a:pt x="909" y="488"/>
                      </a:cubicBezTo>
                      <a:cubicBezTo>
                        <a:pt x="942" y="468"/>
                        <a:pt x="985" y="478"/>
                        <a:pt x="1005" y="510"/>
                      </a:cubicBezTo>
                      <a:cubicBezTo>
                        <a:pt x="1104" y="668"/>
                        <a:pt x="1104" y="668"/>
                        <a:pt x="1104" y="668"/>
                      </a:cubicBezTo>
                      <a:cubicBezTo>
                        <a:pt x="1105" y="670"/>
                        <a:pt x="1105" y="670"/>
                        <a:pt x="1105" y="670"/>
                      </a:cubicBezTo>
                      <a:cubicBezTo>
                        <a:pt x="1109" y="677"/>
                        <a:pt x="1109" y="677"/>
                        <a:pt x="1109" y="677"/>
                      </a:cubicBezTo>
                      <a:cubicBezTo>
                        <a:pt x="1153" y="746"/>
                        <a:pt x="1153" y="746"/>
                        <a:pt x="1153" y="746"/>
                      </a:cubicBezTo>
                      <a:cubicBezTo>
                        <a:pt x="1201" y="823"/>
                        <a:pt x="1201" y="823"/>
                        <a:pt x="1201" y="823"/>
                      </a:cubicBezTo>
                      <a:cubicBezTo>
                        <a:pt x="1250" y="902"/>
                        <a:pt x="1250" y="902"/>
                        <a:pt x="1250" y="902"/>
                      </a:cubicBezTo>
                      <a:cubicBezTo>
                        <a:pt x="1261" y="919"/>
                        <a:pt x="1261" y="919"/>
                        <a:pt x="1261" y="919"/>
                      </a:cubicBezTo>
                      <a:cubicBezTo>
                        <a:pt x="1267" y="928"/>
                        <a:pt x="1279" y="931"/>
                        <a:pt x="1288" y="925"/>
                      </a:cubicBezTo>
                      <a:cubicBezTo>
                        <a:pt x="1298" y="920"/>
                        <a:pt x="1301" y="907"/>
                        <a:pt x="1295" y="898"/>
                      </a:cubicBezTo>
                      <a:cubicBezTo>
                        <a:pt x="1284" y="880"/>
                        <a:pt x="1284" y="880"/>
                        <a:pt x="1284" y="880"/>
                      </a:cubicBezTo>
                      <a:cubicBezTo>
                        <a:pt x="1235" y="802"/>
                        <a:pt x="1235" y="802"/>
                        <a:pt x="1235" y="802"/>
                      </a:cubicBezTo>
                      <a:cubicBezTo>
                        <a:pt x="1215" y="769"/>
                        <a:pt x="1224" y="727"/>
                        <a:pt x="1257" y="706"/>
                      </a:cubicBezTo>
                      <a:cubicBezTo>
                        <a:pt x="1289" y="686"/>
                        <a:pt x="1332" y="696"/>
                        <a:pt x="1353" y="728"/>
                      </a:cubicBezTo>
                      <a:cubicBezTo>
                        <a:pt x="1381" y="773"/>
                        <a:pt x="1381" y="773"/>
                        <a:pt x="1381" y="773"/>
                      </a:cubicBezTo>
                      <a:cubicBezTo>
                        <a:pt x="1421" y="838"/>
                        <a:pt x="1421" y="838"/>
                        <a:pt x="1421" y="838"/>
                      </a:cubicBezTo>
                      <a:cubicBezTo>
                        <a:pt x="1427" y="847"/>
                        <a:pt x="1440" y="850"/>
                        <a:pt x="1449" y="844"/>
                      </a:cubicBezTo>
                      <a:cubicBezTo>
                        <a:pt x="1458" y="838"/>
                        <a:pt x="1461" y="826"/>
                        <a:pt x="1455" y="817"/>
                      </a:cubicBezTo>
                      <a:cubicBezTo>
                        <a:pt x="1415" y="752"/>
                        <a:pt x="1415" y="752"/>
                        <a:pt x="1415" y="752"/>
                      </a:cubicBezTo>
                      <a:cubicBezTo>
                        <a:pt x="1394" y="719"/>
                        <a:pt x="1404" y="676"/>
                        <a:pt x="1437" y="656"/>
                      </a:cubicBezTo>
                      <a:cubicBezTo>
                        <a:pt x="1469" y="636"/>
                        <a:pt x="1512" y="646"/>
                        <a:pt x="1532" y="678"/>
                      </a:cubicBezTo>
                      <a:cubicBezTo>
                        <a:pt x="1554" y="712"/>
                        <a:pt x="1554" y="712"/>
                        <a:pt x="1554" y="712"/>
                      </a:cubicBezTo>
                      <a:cubicBezTo>
                        <a:pt x="1586" y="763"/>
                        <a:pt x="1586" y="763"/>
                        <a:pt x="1586" y="763"/>
                      </a:cubicBezTo>
                      <a:cubicBezTo>
                        <a:pt x="1587" y="765"/>
                        <a:pt x="1588" y="767"/>
                        <a:pt x="1590" y="768"/>
                      </a:cubicBezTo>
                      <a:cubicBezTo>
                        <a:pt x="1590" y="768"/>
                        <a:pt x="1590" y="768"/>
                        <a:pt x="1591" y="768"/>
                      </a:cubicBezTo>
                      <a:cubicBezTo>
                        <a:pt x="1597" y="773"/>
                        <a:pt x="1606" y="774"/>
                        <a:pt x="1613" y="770"/>
                      </a:cubicBezTo>
                      <a:cubicBezTo>
                        <a:pt x="1623" y="764"/>
                        <a:pt x="1626" y="751"/>
                        <a:pt x="1620" y="742"/>
                      </a:cubicBezTo>
                      <a:cubicBezTo>
                        <a:pt x="1591" y="695"/>
                        <a:pt x="1591" y="695"/>
                        <a:pt x="1591" y="695"/>
                      </a:cubicBezTo>
                      <a:cubicBezTo>
                        <a:pt x="1590" y="694"/>
                        <a:pt x="1590" y="694"/>
                        <a:pt x="1590" y="694"/>
                      </a:cubicBezTo>
                      <a:cubicBezTo>
                        <a:pt x="1588" y="690"/>
                        <a:pt x="1588" y="690"/>
                        <a:pt x="1588" y="690"/>
                      </a:cubicBezTo>
                      <a:cubicBezTo>
                        <a:pt x="1574" y="669"/>
                        <a:pt x="1576" y="643"/>
                        <a:pt x="1590" y="624"/>
                      </a:cubicBezTo>
                      <a:cubicBezTo>
                        <a:pt x="1590" y="624"/>
                        <a:pt x="1590" y="624"/>
                        <a:pt x="1591" y="623"/>
                      </a:cubicBezTo>
                      <a:cubicBezTo>
                        <a:pt x="1595" y="618"/>
                        <a:pt x="1600" y="613"/>
                        <a:pt x="1606" y="609"/>
                      </a:cubicBezTo>
                      <a:cubicBezTo>
                        <a:pt x="1615" y="603"/>
                        <a:pt x="1625" y="600"/>
                        <a:pt x="1635" y="598"/>
                      </a:cubicBezTo>
                      <a:cubicBezTo>
                        <a:pt x="1649" y="595"/>
                        <a:pt x="1665" y="597"/>
                        <a:pt x="1679" y="603"/>
                      </a:cubicBezTo>
                      <a:cubicBezTo>
                        <a:pt x="1694" y="609"/>
                        <a:pt x="1707" y="619"/>
                        <a:pt x="1716" y="634"/>
                      </a:cubicBezTo>
                      <a:cubicBezTo>
                        <a:pt x="1878" y="892"/>
                        <a:pt x="1878" y="892"/>
                        <a:pt x="1878" y="892"/>
                      </a:cubicBezTo>
                      <a:cubicBezTo>
                        <a:pt x="1894" y="918"/>
                        <a:pt x="1940" y="992"/>
                        <a:pt x="1928" y="1123"/>
                      </a:cubicBezTo>
                      <a:cubicBezTo>
                        <a:pt x="1942" y="1120"/>
                        <a:pt x="1956" y="1122"/>
                        <a:pt x="1968" y="1128"/>
                      </a:cubicBezTo>
                      <a:cubicBezTo>
                        <a:pt x="1977" y="1031"/>
                        <a:pt x="1959" y="946"/>
                        <a:pt x="1912" y="871"/>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050"/>
                </a:p>
              </p:txBody>
            </p:sp>
          </p:grpSp>
        </p:grpSp>
      </p:grpSp>
      <p:grpSp>
        <p:nvGrpSpPr>
          <p:cNvPr id="35" name="Group 34">
            <a:extLst>
              <a:ext uri="{FF2B5EF4-FFF2-40B4-BE49-F238E27FC236}">
                <a16:creationId xmlns:a16="http://schemas.microsoft.com/office/drawing/2014/main" id="{A5E8A2B3-DC75-442B-AC3C-359FE4BD7375}"/>
              </a:ext>
            </a:extLst>
          </p:cNvPr>
          <p:cNvGrpSpPr/>
          <p:nvPr/>
        </p:nvGrpSpPr>
        <p:grpSpPr>
          <a:xfrm>
            <a:off x="6964561" y="1162383"/>
            <a:ext cx="1028700" cy="1028700"/>
            <a:chOff x="9236010" y="2065206"/>
            <a:chExt cx="1640659" cy="1640659"/>
          </a:xfrm>
        </p:grpSpPr>
        <p:sp>
          <p:nvSpPr>
            <p:cNvPr id="33" name="Oval 32">
              <a:extLst>
                <a:ext uri="{FF2B5EF4-FFF2-40B4-BE49-F238E27FC236}">
                  <a16:creationId xmlns:a16="http://schemas.microsoft.com/office/drawing/2014/main" id="{AB629B0D-D2B8-4100-90D0-42CF7E20A0BB}"/>
                </a:ext>
              </a:extLst>
            </p:cNvPr>
            <p:cNvSpPr>
              <a:spLocks noChangeAspect="1"/>
            </p:cNvSpPr>
            <p:nvPr/>
          </p:nvSpPr>
          <p:spPr>
            <a:xfrm>
              <a:off x="9236010" y="2065206"/>
              <a:ext cx="1640659" cy="1640659"/>
            </a:xfrm>
            <a:prstGeom prst="ellipse">
              <a:avLst/>
            </a:prstGeom>
            <a:solidFill>
              <a:srgbClr val="FFFFFF"/>
            </a:solidFill>
            <a:ln w="38100" cap="rnd">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lstStyle/>
            <a:p>
              <a:pPr algn="ctr"/>
              <a:endParaRPr lang="en-US" sz="900">
                <a:solidFill>
                  <a:schemeClr val="tx1"/>
                </a:solidFill>
              </a:endParaRPr>
            </a:p>
          </p:txBody>
        </p:sp>
        <p:grpSp>
          <p:nvGrpSpPr>
            <p:cNvPr id="26" name="Group 25">
              <a:extLst>
                <a:ext uri="{FF2B5EF4-FFF2-40B4-BE49-F238E27FC236}">
                  <a16:creationId xmlns:a16="http://schemas.microsoft.com/office/drawing/2014/main" id="{3A84CF14-AA06-4255-976F-005D1EB7CCB3}"/>
                </a:ext>
              </a:extLst>
            </p:cNvPr>
            <p:cNvGrpSpPr>
              <a:grpSpLocks noChangeAspect="1"/>
            </p:cNvGrpSpPr>
            <p:nvPr/>
          </p:nvGrpSpPr>
          <p:grpSpPr>
            <a:xfrm>
              <a:off x="9447120" y="2305934"/>
              <a:ext cx="1218438" cy="1218438"/>
              <a:chOff x="5273040" y="2606040"/>
              <a:chExt cx="1645920" cy="1645920"/>
            </a:xfrm>
          </p:grpSpPr>
          <p:sp>
            <p:nvSpPr>
              <p:cNvPr id="27" name="AutoShape 3">
                <a:extLst>
                  <a:ext uri="{FF2B5EF4-FFF2-40B4-BE49-F238E27FC236}">
                    <a16:creationId xmlns:a16="http://schemas.microsoft.com/office/drawing/2014/main" id="{FBD9FD9E-B666-4363-98FC-B3C2FFAC5F59}"/>
                  </a:ext>
                </a:extLst>
              </p:cNvPr>
              <p:cNvSpPr>
                <a:spLocks noChangeAspect="1" noChangeArrowheads="1" noTextEdit="1"/>
              </p:cNvSpPr>
              <p:nvPr/>
            </p:nvSpPr>
            <p:spPr bwMode="auto">
              <a:xfrm>
                <a:off x="5273040" y="2606040"/>
                <a:ext cx="1645920" cy="1645920"/>
              </a:xfrm>
              <a:prstGeom prst="rect">
                <a:avLst/>
              </a:prstGeom>
              <a:noFill/>
              <a:ln>
                <a:noFill/>
              </a:ln>
              <a:extLst>
                <a:ext uri="{909E8E84-426E-40DD-AFC4-6F175D3DCCD1}">
                  <a14:hiddenFill xmlns:a14="http://schemas.microsoft.com/office/drawing/2010/main">
                    <a:solidFill>
                      <a:srgbClr val="D4DF33"/>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28" name="Group 27">
                <a:extLst>
                  <a:ext uri="{FF2B5EF4-FFF2-40B4-BE49-F238E27FC236}">
                    <a16:creationId xmlns:a16="http://schemas.microsoft.com/office/drawing/2014/main" id="{6ED4BBE8-86C0-459A-8F1E-B62A0D7CC5E8}"/>
                  </a:ext>
                </a:extLst>
              </p:cNvPr>
              <p:cNvGrpSpPr/>
              <p:nvPr/>
            </p:nvGrpSpPr>
            <p:grpSpPr>
              <a:xfrm>
                <a:off x="5425006" y="2881122"/>
                <a:ext cx="1341987" cy="1095756"/>
                <a:chOff x="5425006" y="2881122"/>
                <a:chExt cx="1341987" cy="1095756"/>
              </a:xfrm>
            </p:grpSpPr>
            <p:sp>
              <p:nvSpPr>
                <p:cNvPr id="29" name="Freeform 5">
                  <a:extLst>
                    <a:ext uri="{FF2B5EF4-FFF2-40B4-BE49-F238E27FC236}">
                      <a16:creationId xmlns:a16="http://schemas.microsoft.com/office/drawing/2014/main" id="{FB82C712-4CD1-43BA-9E83-033E9D12436A}"/>
                    </a:ext>
                  </a:extLst>
                </p:cNvPr>
                <p:cNvSpPr>
                  <a:spLocks/>
                </p:cNvSpPr>
                <p:nvPr/>
              </p:nvSpPr>
              <p:spPr bwMode="auto">
                <a:xfrm>
                  <a:off x="5425006" y="2881122"/>
                  <a:ext cx="1082608" cy="826495"/>
                </a:xfrm>
                <a:custGeom>
                  <a:avLst/>
                  <a:gdLst>
                    <a:gd name="connsiteX0" fmla="*/ 2428875 w 4510872"/>
                    <a:gd name="connsiteY0" fmla="*/ 2511425 h 3443730"/>
                    <a:gd name="connsiteX1" fmla="*/ 2718485 w 4510872"/>
                    <a:gd name="connsiteY1" fmla="*/ 2672626 h 3443730"/>
                    <a:gd name="connsiteX2" fmla="*/ 2748342 w 4510872"/>
                    <a:gd name="connsiteY2" fmla="*/ 2741285 h 3443730"/>
                    <a:gd name="connsiteX3" fmla="*/ 2691614 w 4510872"/>
                    <a:gd name="connsiteY3" fmla="*/ 2786063 h 3443730"/>
                    <a:gd name="connsiteX4" fmla="*/ 2593087 w 4510872"/>
                    <a:gd name="connsiteY4" fmla="*/ 2786063 h 3443730"/>
                    <a:gd name="connsiteX5" fmla="*/ 2428875 w 4510872"/>
                    <a:gd name="connsiteY5" fmla="*/ 2511425 h 3443730"/>
                    <a:gd name="connsiteX6" fmla="*/ 4144539 w 4510872"/>
                    <a:gd name="connsiteY6" fmla="*/ 1955800 h 3443730"/>
                    <a:gd name="connsiteX7" fmla="*/ 4144539 w 4510872"/>
                    <a:gd name="connsiteY7" fmla="*/ 2425578 h 3443730"/>
                    <a:gd name="connsiteX8" fmla="*/ 2425928 w 4510872"/>
                    <a:gd name="connsiteY8" fmla="*/ 2425578 h 3443730"/>
                    <a:gd name="connsiteX9" fmla="*/ 2425928 w 4510872"/>
                    <a:gd name="connsiteY9" fmla="*/ 2493963 h 3443730"/>
                    <a:gd name="connsiteX10" fmla="*/ 2381250 w 4510872"/>
                    <a:gd name="connsiteY10" fmla="*/ 2306647 h 3443730"/>
                    <a:gd name="connsiteX11" fmla="*/ 4144539 w 4510872"/>
                    <a:gd name="connsiteY11" fmla="*/ 2306647 h 3443730"/>
                    <a:gd name="connsiteX12" fmla="*/ 4144539 w 4510872"/>
                    <a:gd name="connsiteY12" fmla="*/ 1955800 h 3443730"/>
                    <a:gd name="connsiteX13" fmla="*/ 3295553 w 4510872"/>
                    <a:gd name="connsiteY13" fmla="*/ 1169783 h 3443730"/>
                    <a:gd name="connsiteX14" fmla="*/ 2569208 w 4510872"/>
                    <a:gd name="connsiteY14" fmla="*/ 1452235 h 3443730"/>
                    <a:gd name="connsiteX15" fmla="*/ 2539439 w 4510872"/>
                    <a:gd name="connsiteY15" fmla="*/ 2893146 h 3443730"/>
                    <a:gd name="connsiteX16" fmla="*/ 3899849 w 4510872"/>
                    <a:gd name="connsiteY16" fmla="*/ 2997344 h 3443730"/>
                    <a:gd name="connsiteX17" fmla="*/ 3986177 w 4510872"/>
                    <a:gd name="connsiteY17" fmla="*/ 2922917 h 3443730"/>
                    <a:gd name="connsiteX18" fmla="*/ 4069528 w 4510872"/>
                    <a:gd name="connsiteY18" fmla="*/ 2827650 h 3443730"/>
                    <a:gd name="connsiteX19" fmla="*/ 4012968 w 4510872"/>
                    <a:gd name="connsiteY19" fmla="*/ 1479028 h 3443730"/>
                    <a:gd name="connsiteX20" fmla="*/ 3295553 w 4510872"/>
                    <a:gd name="connsiteY20" fmla="*/ 1169783 h 3443730"/>
                    <a:gd name="connsiteX21" fmla="*/ 3299874 w 4510872"/>
                    <a:gd name="connsiteY21" fmla="*/ 1025826 h 3443730"/>
                    <a:gd name="connsiteX22" fmla="*/ 4117875 w 4510872"/>
                    <a:gd name="connsiteY22" fmla="*/ 1381236 h 3443730"/>
                    <a:gd name="connsiteX23" fmla="*/ 4225056 w 4510872"/>
                    <a:gd name="connsiteY23" fmla="*/ 2863910 h 3443730"/>
                    <a:gd name="connsiteX24" fmla="*/ 4501941 w 4510872"/>
                    <a:gd name="connsiteY24" fmla="*/ 3149726 h 3443730"/>
                    <a:gd name="connsiteX25" fmla="*/ 4501941 w 4510872"/>
                    <a:gd name="connsiteY25" fmla="*/ 3194385 h 3443730"/>
                    <a:gd name="connsiteX26" fmla="*/ 4248875 w 4510872"/>
                    <a:gd name="connsiteY26" fmla="*/ 3432566 h 3443730"/>
                    <a:gd name="connsiteX27" fmla="*/ 4204216 w 4510872"/>
                    <a:gd name="connsiteY27" fmla="*/ 3432566 h 3443730"/>
                    <a:gd name="connsiteX28" fmla="*/ 3933285 w 4510872"/>
                    <a:gd name="connsiteY28" fmla="*/ 3152703 h 3443730"/>
                    <a:gd name="connsiteX29" fmla="*/ 2435726 w 4510872"/>
                    <a:gd name="connsiteY29" fmla="*/ 2997886 h 3443730"/>
                    <a:gd name="connsiteX30" fmla="*/ 2468475 w 4510872"/>
                    <a:gd name="connsiteY30" fmla="*/ 1351464 h 3443730"/>
                    <a:gd name="connsiteX31" fmla="*/ 3299874 w 4510872"/>
                    <a:gd name="connsiteY31" fmla="*/ 1025826 h 3443730"/>
                    <a:gd name="connsiteX32" fmla="*/ 59531 w 4510872"/>
                    <a:gd name="connsiteY32" fmla="*/ 0 h 3443730"/>
                    <a:gd name="connsiteX33" fmla="*/ 4202907 w 4510872"/>
                    <a:gd name="connsiteY33" fmla="*/ 0 h 3443730"/>
                    <a:gd name="connsiteX34" fmla="*/ 4262438 w 4510872"/>
                    <a:gd name="connsiteY34" fmla="*/ 59531 h 3443730"/>
                    <a:gd name="connsiteX35" fmla="*/ 4262438 w 4510872"/>
                    <a:gd name="connsiteY35" fmla="*/ 1372196 h 3443730"/>
                    <a:gd name="connsiteX36" fmla="*/ 4199930 w 4510872"/>
                    <a:gd name="connsiteY36" fmla="*/ 1300758 h 3443730"/>
                    <a:gd name="connsiteX37" fmla="*/ 4140399 w 4510872"/>
                    <a:gd name="connsiteY37" fmla="*/ 1244204 h 3443730"/>
                    <a:gd name="connsiteX38" fmla="*/ 4140399 w 4510872"/>
                    <a:gd name="connsiteY38" fmla="*/ 122039 h 3443730"/>
                    <a:gd name="connsiteX39" fmla="*/ 119062 w 4510872"/>
                    <a:gd name="connsiteY39" fmla="*/ 122039 h 3443730"/>
                    <a:gd name="connsiteX40" fmla="*/ 119062 w 4510872"/>
                    <a:gd name="connsiteY40" fmla="*/ 2309813 h 3443730"/>
                    <a:gd name="connsiteX41" fmla="*/ 1896070 w 4510872"/>
                    <a:gd name="connsiteY41" fmla="*/ 2309813 h 3443730"/>
                    <a:gd name="connsiteX42" fmla="*/ 1955602 w 4510872"/>
                    <a:gd name="connsiteY42" fmla="*/ 2369344 h 3443730"/>
                    <a:gd name="connsiteX43" fmla="*/ 1955602 w 4510872"/>
                    <a:gd name="connsiteY43" fmla="*/ 2544962 h 3443730"/>
                    <a:gd name="connsiteX44" fmla="*/ 1925836 w 4510872"/>
                    <a:gd name="connsiteY44" fmla="*/ 2598540 h 3443730"/>
                    <a:gd name="connsiteX45" fmla="*/ 1800820 w 4510872"/>
                    <a:gd name="connsiteY45" fmla="*/ 2664024 h 3443730"/>
                    <a:gd name="connsiteX46" fmla="*/ 2074664 w 4510872"/>
                    <a:gd name="connsiteY46" fmla="*/ 2664024 h 3443730"/>
                    <a:gd name="connsiteX47" fmla="*/ 2131219 w 4510872"/>
                    <a:gd name="connsiteY47" fmla="*/ 2786063 h 3443730"/>
                    <a:gd name="connsiteX48" fmla="*/ 1565672 w 4510872"/>
                    <a:gd name="connsiteY48" fmla="*/ 2786063 h 3443730"/>
                    <a:gd name="connsiteX49" fmla="*/ 1509117 w 4510872"/>
                    <a:gd name="connsiteY49" fmla="*/ 2741415 h 3443730"/>
                    <a:gd name="connsiteX50" fmla="*/ 1538883 w 4510872"/>
                    <a:gd name="connsiteY50" fmla="*/ 2672954 h 3443730"/>
                    <a:gd name="connsiteX51" fmla="*/ 1836539 w 4510872"/>
                    <a:gd name="connsiteY51" fmla="*/ 2509243 h 3443730"/>
                    <a:gd name="connsiteX52" fmla="*/ 1836539 w 4510872"/>
                    <a:gd name="connsiteY52" fmla="*/ 2428876 h 3443730"/>
                    <a:gd name="connsiteX53" fmla="*/ 59531 w 4510872"/>
                    <a:gd name="connsiteY53" fmla="*/ 2428876 h 3443730"/>
                    <a:gd name="connsiteX54" fmla="*/ 0 w 4510872"/>
                    <a:gd name="connsiteY54" fmla="*/ 2369344 h 3443730"/>
                    <a:gd name="connsiteX55" fmla="*/ 0 w 4510872"/>
                    <a:gd name="connsiteY55" fmla="*/ 59531 h 3443730"/>
                    <a:gd name="connsiteX56" fmla="*/ 59531 w 4510872"/>
                    <a:gd name="connsiteY56" fmla="*/ 0 h 344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510872" h="3443730">
                      <a:moveTo>
                        <a:pt x="2428875" y="2511425"/>
                      </a:moveTo>
                      <a:cubicBezTo>
                        <a:pt x="2428875" y="2511425"/>
                        <a:pt x="2428875" y="2511425"/>
                        <a:pt x="2718485" y="2672626"/>
                      </a:cubicBezTo>
                      <a:cubicBezTo>
                        <a:pt x="2742371" y="2687552"/>
                        <a:pt x="2754313" y="2714418"/>
                        <a:pt x="2748342" y="2741285"/>
                      </a:cubicBezTo>
                      <a:cubicBezTo>
                        <a:pt x="2742371" y="2768152"/>
                        <a:pt x="2718485" y="2786063"/>
                        <a:pt x="2691614" y="2786063"/>
                      </a:cubicBezTo>
                      <a:cubicBezTo>
                        <a:pt x="2691614" y="2786063"/>
                        <a:pt x="2691614" y="2786063"/>
                        <a:pt x="2593087" y="2786063"/>
                      </a:cubicBezTo>
                      <a:cubicBezTo>
                        <a:pt x="2518445" y="2702478"/>
                        <a:pt x="2464703" y="2609937"/>
                        <a:pt x="2428875" y="2511425"/>
                      </a:cubicBezTo>
                      <a:close/>
                      <a:moveTo>
                        <a:pt x="4144539" y="1955800"/>
                      </a:moveTo>
                      <a:cubicBezTo>
                        <a:pt x="4186238" y="2110410"/>
                        <a:pt x="4186238" y="2270967"/>
                        <a:pt x="4144539" y="2425578"/>
                      </a:cubicBezTo>
                      <a:cubicBezTo>
                        <a:pt x="4144539" y="2425578"/>
                        <a:pt x="4144539" y="2425578"/>
                        <a:pt x="2425928" y="2425578"/>
                      </a:cubicBezTo>
                      <a:cubicBezTo>
                        <a:pt x="2425928" y="2425578"/>
                        <a:pt x="2425928" y="2425578"/>
                        <a:pt x="2425928" y="2493963"/>
                      </a:cubicBezTo>
                      <a:cubicBezTo>
                        <a:pt x="2405078" y="2434498"/>
                        <a:pt x="2390186" y="2372059"/>
                        <a:pt x="2381250" y="2306647"/>
                      </a:cubicBezTo>
                      <a:cubicBezTo>
                        <a:pt x="2381250" y="2306647"/>
                        <a:pt x="2381250" y="2306647"/>
                        <a:pt x="4144539" y="2306647"/>
                      </a:cubicBezTo>
                      <a:cubicBezTo>
                        <a:pt x="4144539" y="2306647"/>
                        <a:pt x="4144539" y="2306647"/>
                        <a:pt x="4144539" y="1955800"/>
                      </a:cubicBezTo>
                      <a:close/>
                      <a:moveTo>
                        <a:pt x="3295553" y="1169783"/>
                      </a:moveTo>
                      <a:cubicBezTo>
                        <a:pt x="3034337" y="1164946"/>
                        <a:pt x="2771632" y="1258724"/>
                        <a:pt x="2569208" y="1452235"/>
                      </a:cubicBezTo>
                      <a:cubicBezTo>
                        <a:pt x="2161383" y="1845210"/>
                        <a:pt x="2149475" y="2488262"/>
                        <a:pt x="2539439" y="2893146"/>
                      </a:cubicBezTo>
                      <a:cubicBezTo>
                        <a:pt x="2905589" y="3274213"/>
                        <a:pt x="3492024" y="3309938"/>
                        <a:pt x="3899849" y="2997344"/>
                      </a:cubicBezTo>
                      <a:cubicBezTo>
                        <a:pt x="3929617" y="2973527"/>
                        <a:pt x="3959385" y="2946733"/>
                        <a:pt x="3986177" y="2922917"/>
                      </a:cubicBezTo>
                      <a:cubicBezTo>
                        <a:pt x="4015945" y="2893146"/>
                        <a:pt x="4042737" y="2860398"/>
                        <a:pt x="4069528" y="2827650"/>
                      </a:cubicBezTo>
                      <a:cubicBezTo>
                        <a:pt x="4391025" y="2434674"/>
                        <a:pt x="4376141" y="1854142"/>
                        <a:pt x="4012968" y="1479028"/>
                      </a:cubicBezTo>
                      <a:cubicBezTo>
                        <a:pt x="3816498" y="1278075"/>
                        <a:pt x="3556770" y="1174621"/>
                        <a:pt x="3295553" y="1169783"/>
                      </a:cubicBezTo>
                      <a:close/>
                      <a:moveTo>
                        <a:pt x="3299874" y="1025826"/>
                      </a:moveTo>
                      <a:cubicBezTo>
                        <a:pt x="3598344" y="1031409"/>
                        <a:pt x="3894581" y="1150499"/>
                        <a:pt x="4117875" y="1381236"/>
                      </a:cubicBezTo>
                      <a:cubicBezTo>
                        <a:pt x="4510873" y="1792097"/>
                        <a:pt x="4546600" y="2417321"/>
                        <a:pt x="4225056" y="2863910"/>
                      </a:cubicBezTo>
                      <a:cubicBezTo>
                        <a:pt x="4501941" y="3149726"/>
                        <a:pt x="4501941" y="3149726"/>
                        <a:pt x="4501941" y="3149726"/>
                      </a:cubicBezTo>
                      <a:cubicBezTo>
                        <a:pt x="4513850" y="3161635"/>
                        <a:pt x="4513850" y="3185453"/>
                        <a:pt x="4501941" y="3194385"/>
                      </a:cubicBezTo>
                      <a:cubicBezTo>
                        <a:pt x="4248875" y="3432566"/>
                        <a:pt x="4248875" y="3432566"/>
                        <a:pt x="4248875" y="3432566"/>
                      </a:cubicBezTo>
                      <a:cubicBezTo>
                        <a:pt x="4239943" y="3447452"/>
                        <a:pt x="4219102" y="3447452"/>
                        <a:pt x="4204216" y="3432566"/>
                      </a:cubicBezTo>
                      <a:cubicBezTo>
                        <a:pt x="3933285" y="3152703"/>
                        <a:pt x="3933285" y="3152703"/>
                        <a:pt x="3933285" y="3152703"/>
                      </a:cubicBezTo>
                      <a:cubicBezTo>
                        <a:pt x="3471811" y="3462338"/>
                        <a:pt x="2834678" y="3408748"/>
                        <a:pt x="2435726" y="2997886"/>
                      </a:cubicBezTo>
                      <a:cubicBezTo>
                        <a:pt x="1989137" y="2533434"/>
                        <a:pt x="2004023" y="1795075"/>
                        <a:pt x="2468475" y="1351464"/>
                      </a:cubicBezTo>
                      <a:cubicBezTo>
                        <a:pt x="2700701" y="1128169"/>
                        <a:pt x="3001404" y="1020244"/>
                        <a:pt x="3299874" y="1025826"/>
                      </a:cubicBezTo>
                      <a:close/>
                      <a:moveTo>
                        <a:pt x="59531" y="0"/>
                      </a:moveTo>
                      <a:cubicBezTo>
                        <a:pt x="59531" y="0"/>
                        <a:pt x="59531" y="0"/>
                        <a:pt x="4202907" y="0"/>
                      </a:cubicBezTo>
                      <a:cubicBezTo>
                        <a:pt x="4232673" y="0"/>
                        <a:pt x="4262438" y="26789"/>
                        <a:pt x="4262438" y="59531"/>
                      </a:cubicBezTo>
                      <a:cubicBezTo>
                        <a:pt x="4262438" y="59531"/>
                        <a:pt x="4262438" y="59531"/>
                        <a:pt x="4262438" y="1372196"/>
                      </a:cubicBezTo>
                      <a:cubicBezTo>
                        <a:pt x="4241602" y="1345407"/>
                        <a:pt x="4220766" y="1321594"/>
                        <a:pt x="4199930" y="1300758"/>
                      </a:cubicBezTo>
                      <a:cubicBezTo>
                        <a:pt x="4179094" y="1279922"/>
                        <a:pt x="4161235" y="1262063"/>
                        <a:pt x="4140399" y="1244204"/>
                      </a:cubicBezTo>
                      <a:cubicBezTo>
                        <a:pt x="4140399" y="1244204"/>
                        <a:pt x="4140399" y="1244204"/>
                        <a:pt x="4140399" y="122039"/>
                      </a:cubicBezTo>
                      <a:cubicBezTo>
                        <a:pt x="4140399" y="122039"/>
                        <a:pt x="4140399" y="122039"/>
                        <a:pt x="119062" y="122039"/>
                      </a:cubicBezTo>
                      <a:cubicBezTo>
                        <a:pt x="119062" y="122039"/>
                        <a:pt x="119062" y="122039"/>
                        <a:pt x="119062" y="2309813"/>
                      </a:cubicBezTo>
                      <a:cubicBezTo>
                        <a:pt x="119062" y="2309813"/>
                        <a:pt x="119062" y="2309813"/>
                        <a:pt x="1896070" y="2309813"/>
                      </a:cubicBezTo>
                      <a:cubicBezTo>
                        <a:pt x="1931789" y="2309813"/>
                        <a:pt x="1955602" y="2336602"/>
                        <a:pt x="1955602" y="2369344"/>
                      </a:cubicBezTo>
                      <a:cubicBezTo>
                        <a:pt x="1955602" y="2369344"/>
                        <a:pt x="1955602" y="2369344"/>
                        <a:pt x="1955602" y="2544962"/>
                      </a:cubicBezTo>
                      <a:cubicBezTo>
                        <a:pt x="1955602" y="2565797"/>
                        <a:pt x="1943695" y="2589610"/>
                        <a:pt x="1925836" y="2598540"/>
                      </a:cubicBezTo>
                      <a:cubicBezTo>
                        <a:pt x="1925836" y="2598540"/>
                        <a:pt x="1925836" y="2598540"/>
                        <a:pt x="1800820" y="2664024"/>
                      </a:cubicBezTo>
                      <a:cubicBezTo>
                        <a:pt x="1800820" y="2664024"/>
                        <a:pt x="1800820" y="2664024"/>
                        <a:pt x="2074664" y="2664024"/>
                      </a:cubicBezTo>
                      <a:cubicBezTo>
                        <a:pt x="2092523" y="2705696"/>
                        <a:pt x="2110383" y="2747368"/>
                        <a:pt x="2131219" y="2786063"/>
                      </a:cubicBezTo>
                      <a:cubicBezTo>
                        <a:pt x="2131219" y="2786063"/>
                        <a:pt x="2131219" y="2786063"/>
                        <a:pt x="1565672" y="2786063"/>
                      </a:cubicBezTo>
                      <a:cubicBezTo>
                        <a:pt x="1538883" y="2786063"/>
                        <a:pt x="1515070" y="2768204"/>
                        <a:pt x="1509117" y="2741415"/>
                      </a:cubicBezTo>
                      <a:cubicBezTo>
                        <a:pt x="1500187" y="2714626"/>
                        <a:pt x="1515070" y="2687837"/>
                        <a:pt x="1538883" y="2672954"/>
                      </a:cubicBezTo>
                      <a:cubicBezTo>
                        <a:pt x="1538883" y="2672954"/>
                        <a:pt x="1538883" y="2672954"/>
                        <a:pt x="1836539" y="2509243"/>
                      </a:cubicBezTo>
                      <a:cubicBezTo>
                        <a:pt x="1836539" y="2509243"/>
                        <a:pt x="1836539" y="2509243"/>
                        <a:pt x="1836539" y="2428876"/>
                      </a:cubicBezTo>
                      <a:cubicBezTo>
                        <a:pt x="1836539" y="2428876"/>
                        <a:pt x="1836539" y="2428876"/>
                        <a:pt x="59531" y="2428876"/>
                      </a:cubicBezTo>
                      <a:cubicBezTo>
                        <a:pt x="23812" y="2428876"/>
                        <a:pt x="0" y="2402086"/>
                        <a:pt x="0" y="2369344"/>
                      </a:cubicBezTo>
                      <a:cubicBezTo>
                        <a:pt x="0" y="2369344"/>
                        <a:pt x="0" y="2369344"/>
                        <a:pt x="0" y="59531"/>
                      </a:cubicBezTo>
                      <a:cubicBezTo>
                        <a:pt x="0" y="26789"/>
                        <a:pt x="23812" y="0"/>
                        <a:pt x="59531" y="0"/>
                      </a:cubicBez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sz="1050"/>
                </a:p>
              </p:txBody>
            </p:sp>
            <p:sp>
              <p:nvSpPr>
                <p:cNvPr id="30" name="Freeform 6">
                  <a:extLst>
                    <a:ext uri="{FF2B5EF4-FFF2-40B4-BE49-F238E27FC236}">
                      <a16:creationId xmlns:a16="http://schemas.microsoft.com/office/drawing/2014/main" id="{653800B6-3074-4509-B623-AC8E74AD3AF0}"/>
                    </a:ext>
                  </a:extLst>
                </p:cNvPr>
                <p:cNvSpPr>
                  <a:spLocks/>
                </p:cNvSpPr>
                <p:nvPr/>
              </p:nvSpPr>
              <p:spPr bwMode="auto">
                <a:xfrm>
                  <a:off x="5482157" y="2942463"/>
                  <a:ext cx="1284836" cy="1034415"/>
                </a:xfrm>
                <a:custGeom>
                  <a:avLst/>
                  <a:gdLst>
                    <a:gd name="connsiteX0" fmla="*/ 4426759 w 5353486"/>
                    <a:gd name="connsiteY0" fmla="*/ 3108325 h 4310063"/>
                    <a:gd name="connsiteX1" fmla="*/ 4179889 w 5353486"/>
                    <a:gd name="connsiteY1" fmla="*/ 3349339 h 4310063"/>
                    <a:gd name="connsiteX2" fmla="*/ 4979985 w 5353486"/>
                    <a:gd name="connsiteY2" fmla="*/ 4188424 h 4310063"/>
                    <a:gd name="connsiteX3" fmla="*/ 5146548 w 5353486"/>
                    <a:gd name="connsiteY3" fmla="*/ 4111061 h 4310063"/>
                    <a:gd name="connsiteX4" fmla="*/ 5226855 w 5353486"/>
                    <a:gd name="connsiteY4" fmla="*/ 3997993 h 4310063"/>
                    <a:gd name="connsiteX5" fmla="*/ 5229829 w 5353486"/>
                    <a:gd name="connsiteY5" fmla="*/ 3947410 h 4310063"/>
                    <a:gd name="connsiteX6" fmla="*/ 4426759 w 5353486"/>
                    <a:gd name="connsiteY6" fmla="*/ 3108325 h 4310063"/>
                    <a:gd name="connsiteX7" fmla="*/ 4429524 w 5353486"/>
                    <a:gd name="connsiteY7" fmla="*/ 2965450 h 4310063"/>
                    <a:gd name="connsiteX8" fmla="*/ 4474172 w 5353486"/>
                    <a:gd name="connsiteY8" fmla="*/ 2983299 h 4310063"/>
                    <a:gd name="connsiteX9" fmla="*/ 5316539 w 5353486"/>
                    <a:gd name="connsiteY9" fmla="*/ 3863842 h 4310063"/>
                    <a:gd name="connsiteX10" fmla="*/ 5340352 w 5353486"/>
                    <a:gd name="connsiteY10" fmla="*/ 4033406 h 4310063"/>
                    <a:gd name="connsiteX11" fmla="*/ 5230219 w 5353486"/>
                    <a:gd name="connsiteY11" fmla="*/ 4197021 h 4310063"/>
                    <a:gd name="connsiteX12" fmla="*/ 4998047 w 5353486"/>
                    <a:gd name="connsiteY12" fmla="*/ 4310063 h 4310063"/>
                    <a:gd name="connsiteX13" fmla="*/ 4893867 w 5353486"/>
                    <a:gd name="connsiteY13" fmla="*/ 4268416 h 4310063"/>
                    <a:gd name="connsiteX14" fmla="*/ 4051500 w 5353486"/>
                    <a:gd name="connsiteY14" fmla="*/ 3387873 h 4310063"/>
                    <a:gd name="connsiteX15" fmla="*/ 4051500 w 5353486"/>
                    <a:gd name="connsiteY15" fmla="*/ 3304578 h 4310063"/>
                    <a:gd name="connsiteX16" fmla="*/ 4387852 w 5353486"/>
                    <a:gd name="connsiteY16" fmla="*/ 2980324 h 4310063"/>
                    <a:gd name="connsiteX17" fmla="*/ 4429524 w 5353486"/>
                    <a:gd name="connsiteY17" fmla="*/ 2965450 h 4310063"/>
                    <a:gd name="connsiteX18" fmla="*/ 2509837 w 5353486"/>
                    <a:gd name="connsiteY18" fmla="*/ 1616075 h 4310063"/>
                    <a:gd name="connsiteX19" fmla="*/ 2509837 w 5353486"/>
                    <a:gd name="connsiteY19" fmla="*/ 1735138 h 4310063"/>
                    <a:gd name="connsiteX20" fmla="*/ 3462337 w 5353486"/>
                    <a:gd name="connsiteY20" fmla="*/ 1735138 h 4310063"/>
                    <a:gd name="connsiteX21" fmla="*/ 3462337 w 5353486"/>
                    <a:gd name="connsiteY21" fmla="*/ 1616075 h 4310063"/>
                    <a:gd name="connsiteX22" fmla="*/ 2509837 w 5353486"/>
                    <a:gd name="connsiteY22" fmla="*/ 1616075 h 4310063"/>
                    <a:gd name="connsiteX23" fmla="*/ 288925 w 5353486"/>
                    <a:gd name="connsiteY23" fmla="*/ 1616075 h 4310063"/>
                    <a:gd name="connsiteX24" fmla="*/ 288925 w 5353486"/>
                    <a:gd name="connsiteY24" fmla="*/ 1735138 h 4310063"/>
                    <a:gd name="connsiteX25" fmla="*/ 1244600 w 5353486"/>
                    <a:gd name="connsiteY25" fmla="*/ 1735138 h 4310063"/>
                    <a:gd name="connsiteX26" fmla="*/ 1244600 w 5353486"/>
                    <a:gd name="connsiteY26" fmla="*/ 1616075 h 4310063"/>
                    <a:gd name="connsiteX27" fmla="*/ 288925 w 5353486"/>
                    <a:gd name="connsiteY27" fmla="*/ 1616075 h 4310063"/>
                    <a:gd name="connsiteX28" fmla="*/ 2509837 w 5353486"/>
                    <a:gd name="connsiteY28" fmla="*/ 1301750 h 4310063"/>
                    <a:gd name="connsiteX29" fmla="*/ 2509837 w 5353486"/>
                    <a:gd name="connsiteY29" fmla="*/ 1420813 h 4310063"/>
                    <a:gd name="connsiteX30" fmla="*/ 3462337 w 5353486"/>
                    <a:gd name="connsiteY30" fmla="*/ 1420813 h 4310063"/>
                    <a:gd name="connsiteX31" fmla="*/ 3462337 w 5353486"/>
                    <a:gd name="connsiteY31" fmla="*/ 1301750 h 4310063"/>
                    <a:gd name="connsiteX32" fmla="*/ 2509837 w 5353486"/>
                    <a:gd name="connsiteY32" fmla="*/ 1301750 h 4310063"/>
                    <a:gd name="connsiteX33" fmla="*/ 288925 w 5353486"/>
                    <a:gd name="connsiteY33" fmla="*/ 1301750 h 4310063"/>
                    <a:gd name="connsiteX34" fmla="*/ 288925 w 5353486"/>
                    <a:gd name="connsiteY34" fmla="*/ 1420813 h 4310063"/>
                    <a:gd name="connsiteX35" fmla="*/ 1244600 w 5353486"/>
                    <a:gd name="connsiteY35" fmla="*/ 1420813 h 4310063"/>
                    <a:gd name="connsiteX36" fmla="*/ 1244600 w 5353486"/>
                    <a:gd name="connsiteY36" fmla="*/ 1301750 h 4310063"/>
                    <a:gd name="connsiteX37" fmla="*/ 288925 w 5353486"/>
                    <a:gd name="connsiteY37" fmla="*/ 1301750 h 4310063"/>
                    <a:gd name="connsiteX38" fmla="*/ 2703501 w 5353486"/>
                    <a:gd name="connsiteY38" fmla="*/ 1101725 h 4310063"/>
                    <a:gd name="connsiteX39" fmla="*/ 3360846 w 5353486"/>
                    <a:gd name="connsiteY39" fmla="*/ 1101725 h 4310063"/>
                    <a:gd name="connsiteX40" fmla="*/ 3679108 w 5353486"/>
                    <a:gd name="connsiteY40" fmla="*/ 1313215 h 4310063"/>
                    <a:gd name="connsiteX41" fmla="*/ 3786187 w 5353486"/>
                    <a:gd name="connsiteY41" fmla="*/ 1447258 h 4310063"/>
                    <a:gd name="connsiteX42" fmla="*/ 3786187 w 5353486"/>
                    <a:gd name="connsiteY42" fmla="*/ 1894067 h 4310063"/>
                    <a:gd name="connsiteX43" fmla="*/ 3759417 w 5353486"/>
                    <a:gd name="connsiteY43" fmla="*/ 1920875 h 4310063"/>
                    <a:gd name="connsiteX44" fmla="*/ 2138362 w 5353486"/>
                    <a:gd name="connsiteY44" fmla="*/ 1920875 h 4310063"/>
                    <a:gd name="connsiteX45" fmla="*/ 2162158 w 5353486"/>
                    <a:gd name="connsiteY45" fmla="*/ 1736194 h 4310063"/>
                    <a:gd name="connsiteX46" fmla="*/ 2370366 w 5353486"/>
                    <a:gd name="connsiteY46" fmla="*/ 1736194 h 4310063"/>
                    <a:gd name="connsiteX47" fmla="*/ 2370366 w 5353486"/>
                    <a:gd name="connsiteY47" fmla="*/ 1617045 h 4310063"/>
                    <a:gd name="connsiteX48" fmla="*/ 2197851 w 5353486"/>
                    <a:gd name="connsiteY48" fmla="*/ 1617045 h 4310063"/>
                    <a:gd name="connsiteX49" fmla="*/ 2298981 w 5353486"/>
                    <a:gd name="connsiteY49" fmla="*/ 1420449 h 4310063"/>
                    <a:gd name="connsiteX50" fmla="*/ 2370366 w 5353486"/>
                    <a:gd name="connsiteY50" fmla="*/ 1420449 h 4310063"/>
                    <a:gd name="connsiteX51" fmla="*/ 2370366 w 5353486"/>
                    <a:gd name="connsiteY51" fmla="*/ 1331087 h 4310063"/>
                    <a:gd name="connsiteX52" fmla="*/ 2414983 w 5353486"/>
                    <a:gd name="connsiteY52" fmla="*/ 1289385 h 4310063"/>
                    <a:gd name="connsiteX53" fmla="*/ 2703501 w 5353486"/>
                    <a:gd name="connsiteY53" fmla="*/ 1101725 h 4310063"/>
                    <a:gd name="connsiteX54" fmla="*/ 288925 w 5353486"/>
                    <a:gd name="connsiteY54" fmla="*/ 979487 h 4310063"/>
                    <a:gd name="connsiteX55" fmla="*/ 288925 w 5353486"/>
                    <a:gd name="connsiteY55" fmla="*/ 1098550 h 4310063"/>
                    <a:gd name="connsiteX56" fmla="*/ 1244600 w 5353486"/>
                    <a:gd name="connsiteY56" fmla="*/ 1098550 h 4310063"/>
                    <a:gd name="connsiteX57" fmla="*/ 1244600 w 5353486"/>
                    <a:gd name="connsiteY57" fmla="*/ 979487 h 4310063"/>
                    <a:gd name="connsiteX58" fmla="*/ 288925 w 5353486"/>
                    <a:gd name="connsiteY58" fmla="*/ 979487 h 4310063"/>
                    <a:gd name="connsiteX59" fmla="*/ 1417637 w 5353486"/>
                    <a:gd name="connsiteY59" fmla="*/ 663575 h 4310063"/>
                    <a:gd name="connsiteX60" fmla="*/ 1417637 w 5353486"/>
                    <a:gd name="connsiteY60" fmla="*/ 782638 h 4310063"/>
                    <a:gd name="connsiteX61" fmla="*/ 2370137 w 5353486"/>
                    <a:gd name="connsiteY61" fmla="*/ 782638 h 4310063"/>
                    <a:gd name="connsiteX62" fmla="*/ 2370137 w 5353486"/>
                    <a:gd name="connsiteY62" fmla="*/ 663575 h 4310063"/>
                    <a:gd name="connsiteX63" fmla="*/ 1417637 w 5353486"/>
                    <a:gd name="connsiteY63" fmla="*/ 663575 h 4310063"/>
                    <a:gd name="connsiteX64" fmla="*/ 288925 w 5353486"/>
                    <a:gd name="connsiteY64" fmla="*/ 663575 h 4310063"/>
                    <a:gd name="connsiteX65" fmla="*/ 288925 w 5353486"/>
                    <a:gd name="connsiteY65" fmla="*/ 782638 h 4310063"/>
                    <a:gd name="connsiteX66" fmla="*/ 1244600 w 5353486"/>
                    <a:gd name="connsiteY66" fmla="*/ 782638 h 4310063"/>
                    <a:gd name="connsiteX67" fmla="*/ 1244600 w 5353486"/>
                    <a:gd name="connsiteY67" fmla="*/ 663575 h 4310063"/>
                    <a:gd name="connsiteX68" fmla="*/ 288925 w 5353486"/>
                    <a:gd name="connsiteY68" fmla="*/ 663575 h 4310063"/>
                    <a:gd name="connsiteX69" fmla="*/ 2572947 w 5353486"/>
                    <a:gd name="connsiteY69" fmla="*/ 182562 h 4310063"/>
                    <a:gd name="connsiteX70" fmla="*/ 2543175 w 5353486"/>
                    <a:gd name="connsiteY70" fmla="*/ 209288 h 4310063"/>
                    <a:gd name="connsiteX71" fmla="*/ 2543175 w 5353486"/>
                    <a:gd name="connsiteY71" fmla="*/ 405279 h 4310063"/>
                    <a:gd name="connsiteX72" fmla="*/ 2572947 w 5353486"/>
                    <a:gd name="connsiteY72" fmla="*/ 434975 h 4310063"/>
                    <a:gd name="connsiteX73" fmla="*/ 3472056 w 5353486"/>
                    <a:gd name="connsiteY73" fmla="*/ 434975 h 4310063"/>
                    <a:gd name="connsiteX74" fmla="*/ 3498850 w 5353486"/>
                    <a:gd name="connsiteY74" fmla="*/ 405279 h 4310063"/>
                    <a:gd name="connsiteX75" fmla="*/ 3498850 w 5353486"/>
                    <a:gd name="connsiteY75" fmla="*/ 209288 h 4310063"/>
                    <a:gd name="connsiteX76" fmla="*/ 3472056 w 5353486"/>
                    <a:gd name="connsiteY76" fmla="*/ 182562 h 4310063"/>
                    <a:gd name="connsiteX77" fmla="*/ 2572947 w 5353486"/>
                    <a:gd name="connsiteY77" fmla="*/ 182562 h 4310063"/>
                    <a:gd name="connsiteX78" fmla="*/ 1444426 w 5353486"/>
                    <a:gd name="connsiteY78" fmla="*/ 182562 h 4310063"/>
                    <a:gd name="connsiteX79" fmla="*/ 1417637 w 5353486"/>
                    <a:gd name="connsiteY79" fmla="*/ 209288 h 4310063"/>
                    <a:gd name="connsiteX80" fmla="*/ 1417637 w 5353486"/>
                    <a:gd name="connsiteY80" fmla="*/ 405279 h 4310063"/>
                    <a:gd name="connsiteX81" fmla="*/ 1444426 w 5353486"/>
                    <a:gd name="connsiteY81" fmla="*/ 434975 h 4310063"/>
                    <a:gd name="connsiteX82" fmla="*/ 2343348 w 5353486"/>
                    <a:gd name="connsiteY82" fmla="*/ 434975 h 4310063"/>
                    <a:gd name="connsiteX83" fmla="*/ 2370137 w 5353486"/>
                    <a:gd name="connsiteY83" fmla="*/ 405279 h 4310063"/>
                    <a:gd name="connsiteX84" fmla="*/ 2370137 w 5353486"/>
                    <a:gd name="connsiteY84" fmla="*/ 209288 h 4310063"/>
                    <a:gd name="connsiteX85" fmla="*/ 2343348 w 5353486"/>
                    <a:gd name="connsiteY85" fmla="*/ 182562 h 4310063"/>
                    <a:gd name="connsiteX86" fmla="*/ 1444426 w 5353486"/>
                    <a:gd name="connsiteY86" fmla="*/ 182562 h 4310063"/>
                    <a:gd name="connsiteX87" fmla="*/ 315720 w 5353486"/>
                    <a:gd name="connsiteY87" fmla="*/ 182562 h 4310063"/>
                    <a:gd name="connsiteX88" fmla="*/ 288925 w 5353486"/>
                    <a:gd name="connsiteY88" fmla="*/ 209288 h 4310063"/>
                    <a:gd name="connsiteX89" fmla="*/ 288925 w 5353486"/>
                    <a:gd name="connsiteY89" fmla="*/ 405279 h 4310063"/>
                    <a:gd name="connsiteX90" fmla="*/ 315720 w 5353486"/>
                    <a:gd name="connsiteY90" fmla="*/ 434975 h 4310063"/>
                    <a:gd name="connsiteX91" fmla="*/ 1217806 w 5353486"/>
                    <a:gd name="connsiteY91" fmla="*/ 434975 h 4310063"/>
                    <a:gd name="connsiteX92" fmla="*/ 1244600 w 5353486"/>
                    <a:gd name="connsiteY92" fmla="*/ 405279 h 4310063"/>
                    <a:gd name="connsiteX93" fmla="*/ 1244600 w 5353486"/>
                    <a:gd name="connsiteY93" fmla="*/ 209288 h 4310063"/>
                    <a:gd name="connsiteX94" fmla="*/ 1217806 w 5353486"/>
                    <a:gd name="connsiteY94" fmla="*/ 182562 h 4310063"/>
                    <a:gd name="connsiteX95" fmla="*/ 315720 w 5353486"/>
                    <a:gd name="connsiteY95" fmla="*/ 182562 h 4310063"/>
                    <a:gd name="connsiteX96" fmla="*/ 26789 w 5353486"/>
                    <a:gd name="connsiteY96" fmla="*/ 0 h 4310063"/>
                    <a:gd name="connsiteX97" fmla="*/ 3759399 w 5353486"/>
                    <a:gd name="connsiteY97" fmla="*/ 0 h 4310063"/>
                    <a:gd name="connsiteX98" fmla="*/ 3786188 w 5353486"/>
                    <a:gd name="connsiteY98" fmla="*/ 26803 h 4310063"/>
                    <a:gd name="connsiteX99" fmla="*/ 3786188 w 5353486"/>
                    <a:gd name="connsiteY99" fmla="*/ 884496 h 4310063"/>
                    <a:gd name="connsiteX100" fmla="*/ 3461743 w 5353486"/>
                    <a:gd name="connsiteY100" fmla="*/ 717722 h 4310063"/>
                    <a:gd name="connsiteX101" fmla="*/ 3461743 w 5353486"/>
                    <a:gd name="connsiteY101" fmla="*/ 664117 h 4310063"/>
                    <a:gd name="connsiteX102" fmla="*/ 3247430 w 5353486"/>
                    <a:gd name="connsiteY102" fmla="*/ 664117 h 4310063"/>
                    <a:gd name="connsiteX103" fmla="*/ 3033118 w 5353486"/>
                    <a:gd name="connsiteY103" fmla="*/ 646248 h 4310063"/>
                    <a:gd name="connsiteX104" fmla="*/ 2821782 w 5353486"/>
                    <a:gd name="connsiteY104" fmla="*/ 664117 h 4310063"/>
                    <a:gd name="connsiteX105" fmla="*/ 2506266 w 5353486"/>
                    <a:gd name="connsiteY105" fmla="*/ 664117 h 4310063"/>
                    <a:gd name="connsiteX106" fmla="*/ 2506266 w 5353486"/>
                    <a:gd name="connsiteY106" fmla="*/ 756438 h 4310063"/>
                    <a:gd name="connsiteX107" fmla="*/ 2163961 w 5353486"/>
                    <a:gd name="connsiteY107" fmla="*/ 979795 h 4310063"/>
                    <a:gd name="connsiteX108" fmla="*/ 1416844 w 5353486"/>
                    <a:gd name="connsiteY108" fmla="*/ 979795 h 4310063"/>
                    <a:gd name="connsiteX109" fmla="*/ 1416844 w 5353486"/>
                    <a:gd name="connsiteY109" fmla="*/ 1098919 h 4310063"/>
                    <a:gd name="connsiteX110" fmla="*/ 2047875 w 5353486"/>
                    <a:gd name="connsiteY110" fmla="*/ 1098919 h 4310063"/>
                    <a:gd name="connsiteX111" fmla="*/ 1910954 w 5353486"/>
                    <a:gd name="connsiteY111" fmla="*/ 1301430 h 4310063"/>
                    <a:gd name="connsiteX112" fmla="*/ 1416844 w 5353486"/>
                    <a:gd name="connsiteY112" fmla="*/ 1301430 h 4310063"/>
                    <a:gd name="connsiteX113" fmla="*/ 1416844 w 5353486"/>
                    <a:gd name="connsiteY113" fmla="*/ 1420554 h 4310063"/>
                    <a:gd name="connsiteX114" fmla="*/ 1848446 w 5353486"/>
                    <a:gd name="connsiteY114" fmla="*/ 1420554 h 4310063"/>
                    <a:gd name="connsiteX115" fmla="*/ 1782961 w 5353486"/>
                    <a:gd name="connsiteY115" fmla="*/ 1617109 h 4310063"/>
                    <a:gd name="connsiteX116" fmla="*/ 1416844 w 5353486"/>
                    <a:gd name="connsiteY116" fmla="*/ 1617109 h 4310063"/>
                    <a:gd name="connsiteX117" fmla="*/ 1416844 w 5353486"/>
                    <a:gd name="connsiteY117" fmla="*/ 1736233 h 4310063"/>
                    <a:gd name="connsiteX118" fmla="*/ 1759149 w 5353486"/>
                    <a:gd name="connsiteY118" fmla="*/ 1736233 h 4310063"/>
                    <a:gd name="connsiteX119" fmla="*/ 1744266 w 5353486"/>
                    <a:gd name="connsiteY119" fmla="*/ 1920875 h 4310063"/>
                    <a:gd name="connsiteX120" fmla="*/ 26789 w 5353486"/>
                    <a:gd name="connsiteY120" fmla="*/ 1920875 h 4310063"/>
                    <a:gd name="connsiteX121" fmla="*/ 0 w 5353486"/>
                    <a:gd name="connsiteY121" fmla="*/ 1894072 h 4310063"/>
                    <a:gd name="connsiteX122" fmla="*/ 0 w 5353486"/>
                    <a:gd name="connsiteY122" fmla="*/ 26803 h 4310063"/>
                    <a:gd name="connsiteX123" fmla="*/ 26789 w 5353486"/>
                    <a:gd name="connsiteY123" fmla="*/ 0 h 431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5353486" h="4310063">
                      <a:moveTo>
                        <a:pt x="4426759" y="3108325"/>
                      </a:moveTo>
                      <a:cubicBezTo>
                        <a:pt x="4179889" y="3349339"/>
                        <a:pt x="4179889" y="3349339"/>
                        <a:pt x="4179889" y="3349339"/>
                      </a:cubicBezTo>
                      <a:cubicBezTo>
                        <a:pt x="4979985" y="4188424"/>
                        <a:pt x="4979985" y="4188424"/>
                        <a:pt x="4979985" y="4188424"/>
                      </a:cubicBezTo>
                      <a:cubicBezTo>
                        <a:pt x="4988908" y="4197350"/>
                        <a:pt x="5066241" y="4188424"/>
                        <a:pt x="5146548" y="4111061"/>
                      </a:cubicBezTo>
                      <a:cubicBezTo>
                        <a:pt x="5185214" y="4075356"/>
                        <a:pt x="5211983" y="4033699"/>
                        <a:pt x="5226855" y="3997993"/>
                      </a:cubicBezTo>
                      <a:cubicBezTo>
                        <a:pt x="5238752" y="3968238"/>
                        <a:pt x="5232804" y="3950386"/>
                        <a:pt x="5229829" y="3947410"/>
                      </a:cubicBezTo>
                      <a:cubicBezTo>
                        <a:pt x="4426759" y="3108325"/>
                        <a:pt x="4426759" y="3108325"/>
                        <a:pt x="4426759" y="3108325"/>
                      </a:cubicBezTo>
                      <a:close/>
                      <a:moveTo>
                        <a:pt x="4429524" y="2965450"/>
                      </a:moveTo>
                      <a:cubicBezTo>
                        <a:pt x="4447383" y="2965450"/>
                        <a:pt x="4462266" y="2971400"/>
                        <a:pt x="4474172" y="2983299"/>
                      </a:cubicBezTo>
                      <a:cubicBezTo>
                        <a:pt x="5316539" y="3863842"/>
                        <a:pt x="5316539" y="3863842"/>
                        <a:pt x="5316539" y="3863842"/>
                      </a:cubicBezTo>
                      <a:cubicBezTo>
                        <a:pt x="5355234" y="3905489"/>
                        <a:pt x="5364164" y="3967960"/>
                        <a:pt x="5340352" y="4033406"/>
                      </a:cubicBezTo>
                      <a:cubicBezTo>
                        <a:pt x="5322492" y="4089927"/>
                        <a:pt x="5280820" y="4149424"/>
                        <a:pt x="5230219" y="4197021"/>
                      </a:cubicBezTo>
                      <a:cubicBezTo>
                        <a:pt x="5152828" y="4271391"/>
                        <a:pt x="5069485" y="4310063"/>
                        <a:pt x="4998047" y="4310063"/>
                      </a:cubicBezTo>
                      <a:cubicBezTo>
                        <a:pt x="4956375" y="4310063"/>
                        <a:pt x="4920656" y="4295189"/>
                        <a:pt x="4893867" y="4268416"/>
                      </a:cubicBezTo>
                      <a:cubicBezTo>
                        <a:pt x="4051500" y="3387873"/>
                        <a:pt x="4051500" y="3387873"/>
                        <a:pt x="4051500" y="3387873"/>
                      </a:cubicBezTo>
                      <a:cubicBezTo>
                        <a:pt x="4030664" y="3364074"/>
                        <a:pt x="4030664" y="3328377"/>
                        <a:pt x="4051500" y="3304578"/>
                      </a:cubicBezTo>
                      <a:cubicBezTo>
                        <a:pt x="4387852" y="2980324"/>
                        <a:pt x="4387852" y="2980324"/>
                        <a:pt x="4387852" y="2980324"/>
                      </a:cubicBezTo>
                      <a:cubicBezTo>
                        <a:pt x="4399758" y="2968425"/>
                        <a:pt x="4414641" y="2965450"/>
                        <a:pt x="4429524" y="2965450"/>
                      </a:cubicBezTo>
                      <a:close/>
                      <a:moveTo>
                        <a:pt x="2509837" y="1616075"/>
                      </a:moveTo>
                      <a:cubicBezTo>
                        <a:pt x="2509837" y="1616075"/>
                        <a:pt x="2509837" y="1616075"/>
                        <a:pt x="2509837" y="1735138"/>
                      </a:cubicBezTo>
                      <a:cubicBezTo>
                        <a:pt x="2509837" y="1735138"/>
                        <a:pt x="2509837" y="1735138"/>
                        <a:pt x="3462337" y="1735138"/>
                      </a:cubicBezTo>
                      <a:cubicBezTo>
                        <a:pt x="3462337" y="1735138"/>
                        <a:pt x="3462337" y="1735138"/>
                        <a:pt x="3462337" y="1616075"/>
                      </a:cubicBezTo>
                      <a:cubicBezTo>
                        <a:pt x="3462337" y="1616075"/>
                        <a:pt x="3462337" y="1616075"/>
                        <a:pt x="2509837" y="1616075"/>
                      </a:cubicBezTo>
                      <a:close/>
                      <a:moveTo>
                        <a:pt x="288925" y="1616075"/>
                      </a:moveTo>
                      <a:cubicBezTo>
                        <a:pt x="288925" y="1616075"/>
                        <a:pt x="288925" y="1616075"/>
                        <a:pt x="288925" y="1735138"/>
                      </a:cubicBezTo>
                      <a:cubicBezTo>
                        <a:pt x="288925" y="1735138"/>
                        <a:pt x="288925" y="1735138"/>
                        <a:pt x="1244600" y="1735138"/>
                      </a:cubicBezTo>
                      <a:cubicBezTo>
                        <a:pt x="1244600" y="1735138"/>
                        <a:pt x="1244600" y="1735138"/>
                        <a:pt x="1244600" y="1616075"/>
                      </a:cubicBezTo>
                      <a:cubicBezTo>
                        <a:pt x="1244600" y="1616075"/>
                        <a:pt x="1244600" y="1616075"/>
                        <a:pt x="288925" y="1616075"/>
                      </a:cubicBezTo>
                      <a:close/>
                      <a:moveTo>
                        <a:pt x="2509837" y="1301750"/>
                      </a:moveTo>
                      <a:cubicBezTo>
                        <a:pt x="2509837" y="1301750"/>
                        <a:pt x="2509837" y="1301750"/>
                        <a:pt x="2509837" y="1420813"/>
                      </a:cubicBezTo>
                      <a:cubicBezTo>
                        <a:pt x="2509837" y="1420813"/>
                        <a:pt x="2509837" y="1420813"/>
                        <a:pt x="3462337" y="1420813"/>
                      </a:cubicBezTo>
                      <a:cubicBezTo>
                        <a:pt x="3462337" y="1420813"/>
                        <a:pt x="3462337" y="1420813"/>
                        <a:pt x="3462337" y="1301750"/>
                      </a:cubicBezTo>
                      <a:cubicBezTo>
                        <a:pt x="3462337" y="1301750"/>
                        <a:pt x="3462337" y="1301750"/>
                        <a:pt x="2509837" y="1301750"/>
                      </a:cubicBezTo>
                      <a:close/>
                      <a:moveTo>
                        <a:pt x="288925" y="1301750"/>
                      </a:moveTo>
                      <a:cubicBezTo>
                        <a:pt x="288925" y="1301750"/>
                        <a:pt x="288925" y="1301750"/>
                        <a:pt x="288925" y="1420813"/>
                      </a:cubicBezTo>
                      <a:cubicBezTo>
                        <a:pt x="288925" y="1420813"/>
                        <a:pt x="288925" y="1420813"/>
                        <a:pt x="1244600" y="1420813"/>
                      </a:cubicBezTo>
                      <a:cubicBezTo>
                        <a:pt x="1244600" y="1420813"/>
                        <a:pt x="1244600" y="1420813"/>
                        <a:pt x="1244600" y="1301750"/>
                      </a:cubicBezTo>
                      <a:cubicBezTo>
                        <a:pt x="1244600" y="1301750"/>
                        <a:pt x="1244600" y="1301750"/>
                        <a:pt x="288925" y="1301750"/>
                      </a:cubicBezTo>
                      <a:close/>
                      <a:moveTo>
                        <a:pt x="2703501" y="1101725"/>
                      </a:moveTo>
                      <a:cubicBezTo>
                        <a:pt x="2703501" y="1101725"/>
                        <a:pt x="2703501" y="1101725"/>
                        <a:pt x="3360846" y="1101725"/>
                      </a:cubicBezTo>
                      <a:cubicBezTo>
                        <a:pt x="3479823" y="1149385"/>
                        <a:pt x="3586901" y="1217895"/>
                        <a:pt x="3679108" y="1313215"/>
                      </a:cubicBezTo>
                      <a:cubicBezTo>
                        <a:pt x="3720750" y="1354917"/>
                        <a:pt x="3756443" y="1402577"/>
                        <a:pt x="3786187" y="1447258"/>
                      </a:cubicBezTo>
                      <a:cubicBezTo>
                        <a:pt x="3786187" y="1447258"/>
                        <a:pt x="3786187" y="1447258"/>
                        <a:pt x="3786187" y="1894067"/>
                      </a:cubicBezTo>
                      <a:cubicBezTo>
                        <a:pt x="3786187" y="1905982"/>
                        <a:pt x="3774290" y="1920875"/>
                        <a:pt x="3759417" y="1920875"/>
                      </a:cubicBezTo>
                      <a:cubicBezTo>
                        <a:pt x="3759417" y="1920875"/>
                        <a:pt x="3759417" y="1920875"/>
                        <a:pt x="2138362" y="1920875"/>
                      </a:cubicBezTo>
                      <a:cubicBezTo>
                        <a:pt x="2138362" y="1858322"/>
                        <a:pt x="2147285" y="1795769"/>
                        <a:pt x="2162158" y="1736194"/>
                      </a:cubicBezTo>
                      <a:cubicBezTo>
                        <a:pt x="2162158" y="1736194"/>
                        <a:pt x="2162158" y="1736194"/>
                        <a:pt x="2370366" y="1736194"/>
                      </a:cubicBezTo>
                      <a:cubicBezTo>
                        <a:pt x="2370366" y="1736194"/>
                        <a:pt x="2370366" y="1736194"/>
                        <a:pt x="2370366" y="1617045"/>
                      </a:cubicBezTo>
                      <a:cubicBezTo>
                        <a:pt x="2370366" y="1617045"/>
                        <a:pt x="2370366" y="1617045"/>
                        <a:pt x="2197851" y="1617045"/>
                      </a:cubicBezTo>
                      <a:cubicBezTo>
                        <a:pt x="2221646" y="1548534"/>
                        <a:pt x="2257339" y="1483002"/>
                        <a:pt x="2298981" y="1420449"/>
                      </a:cubicBezTo>
                      <a:cubicBezTo>
                        <a:pt x="2298981" y="1420449"/>
                        <a:pt x="2298981" y="1420449"/>
                        <a:pt x="2370366" y="1420449"/>
                      </a:cubicBezTo>
                      <a:cubicBezTo>
                        <a:pt x="2370366" y="1420449"/>
                        <a:pt x="2370366" y="1420449"/>
                        <a:pt x="2370366" y="1331087"/>
                      </a:cubicBezTo>
                      <a:cubicBezTo>
                        <a:pt x="2385239" y="1319172"/>
                        <a:pt x="2397136" y="1301300"/>
                        <a:pt x="2414983" y="1289385"/>
                      </a:cubicBezTo>
                      <a:cubicBezTo>
                        <a:pt x="2498266" y="1208959"/>
                        <a:pt x="2599396" y="1146406"/>
                        <a:pt x="2703501" y="1101725"/>
                      </a:cubicBezTo>
                      <a:close/>
                      <a:moveTo>
                        <a:pt x="288925" y="979487"/>
                      </a:moveTo>
                      <a:cubicBezTo>
                        <a:pt x="288925" y="979487"/>
                        <a:pt x="288925" y="979487"/>
                        <a:pt x="288925" y="1098550"/>
                      </a:cubicBezTo>
                      <a:cubicBezTo>
                        <a:pt x="288925" y="1098550"/>
                        <a:pt x="288925" y="1098550"/>
                        <a:pt x="1244600" y="1098550"/>
                      </a:cubicBezTo>
                      <a:cubicBezTo>
                        <a:pt x="1244600" y="1098550"/>
                        <a:pt x="1244600" y="1098550"/>
                        <a:pt x="1244600" y="979487"/>
                      </a:cubicBezTo>
                      <a:cubicBezTo>
                        <a:pt x="1244600" y="979487"/>
                        <a:pt x="1244600" y="979487"/>
                        <a:pt x="288925" y="979487"/>
                      </a:cubicBezTo>
                      <a:close/>
                      <a:moveTo>
                        <a:pt x="1417637" y="663575"/>
                      </a:moveTo>
                      <a:cubicBezTo>
                        <a:pt x="1417637" y="663575"/>
                        <a:pt x="1417637" y="663575"/>
                        <a:pt x="1417637" y="782638"/>
                      </a:cubicBezTo>
                      <a:cubicBezTo>
                        <a:pt x="1417637" y="782638"/>
                        <a:pt x="1417637" y="782638"/>
                        <a:pt x="2370137" y="782638"/>
                      </a:cubicBezTo>
                      <a:cubicBezTo>
                        <a:pt x="2370137" y="782638"/>
                        <a:pt x="2370137" y="782638"/>
                        <a:pt x="2370137" y="663575"/>
                      </a:cubicBezTo>
                      <a:cubicBezTo>
                        <a:pt x="2370137" y="663575"/>
                        <a:pt x="2370137" y="663575"/>
                        <a:pt x="1417637" y="663575"/>
                      </a:cubicBezTo>
                      <a:close/>
                      <a:moveTo>
                        <a:pt x="288925" y="663575"/>
                      </a:moveTo>
                      <a:cubicBezTo>
                        <a:pt x="288925" y="663575"/>
                        <a:pt x="288925" y="663575"/>
                        <a:pt x="288925" y="782638"/>
                      </a:cubicBezTo>
                      <a:cubicBezTo>
                        <a:pt x="288925" y="782638"/>
                        <a:pt x="288925" y="782638"/>
                        <a:pt x="1244600" y="782638"/>
                      </a:cubicBezTo>
                      <a:cubicBezTo>
                        <a:pt x="1244600" y="782638"/>
                        <a:pt x="1244600" y="782638"/>
                        <a:pt x="1244600" y="663575"/>
                      </a:cubicBezTo>
                      <a:cubicBezTo>
                        <a:pt x="1244600" y="663575"/>
                        <a:pt x="1244600" y="663575"/>
                        <a:pt x="288925" y="663575"/>
                      </a:cubicBezTo>
                      <a:close/>
                      <a:moveTo>
                        <a:pt x="2572947" y="182562"/>
                      </a:moveTo>
                      <a:cubicBezTo>
                        <a:pt x="2555084" y="182562"/>
                        <a:pt x="2543175" y="194440"/>
                        <a:pt x="2543175" y="209288"/>
                      </a:cubicBezTo>
                      <a:cubicBezTo>
                        <a:pt x="2543175" y="209288"/>
                        <a:pt x="2543175" y="209288"/>
                        <a:pt x="2543175" y="405279"/>
                      </a:cubicBezTo>
                      <a:cubicBezTo>
                        <a:pt x="2543175" y="423097"/>
                        <a:pt x="2555084" y="434975"/>
                        <a:pt x="2572947" y="434975"/>
                      </a:cubicBezTo>
                      <a:cubicBezTo>
                        <a:pt x="2572947" y="434975"/>
                        <a:pt x="2572947" y="434975"/>
                        <a:pt x="3472056" y="434975"/>
                      </a:cubicBezTo>
                      <a:cubicBezTo>
                        <a:pt x="3483964" y="434975"/>
                        <a:pt x="3498850" y="423097"/>
                        <a:pt x="3498850" y="405279"/>
                      </a:cubicBezTo>
                      <a:cubicBezTo>
                        <a:pt x="3498850" y="405279"/>
                        <a:pt x="3498850" y="405279"/>
                        <a:pt x="3498850" y="209288"/>
                      </a:cubicBezTo>
                      <a:cubicBezTo>
                        <a:pt x="3498850" y="194440"/>
                        <a:pt x="3483964" y="182562"/>
                        <a:pt x="3472056" y="182562"/>
                      </a:cubicBezTo>
                      <a:cubicBezTo>
                        <a:pt x="3472056" y="182562"/>
                        <a:pt x="3472056" y="182562"/>
                        <a:pt x="2572947" y="182562"/>
                      </a:cubicBezTo>
                      <a:close/>
                      <a:moveTo>
                        <a:pt x="1444426" y="182562"/>
                      </a:moveTo>
                      <a:cubicBezTo>
                        <a:pt x="1429543" y="182562"/>
                        <a:pt x="1417637" y="194440"/>
                        <a:pt x="1417637" y="209288"/>
                      </a:cubicBezTo>
                      <a:cubicBezTo>
                        <a:pt x="1417637" y="209288"/>
                        <a:pt x="1417637" y="209288"/>
                        <a:pt x="1417637" y="405279"/>
                      </a:cubicBezTo>
                      <a:cubicBezTo>
                        <a:pt x="1417637" y="423097"/>
                        <a:pt x="1429543" y="434975"/>
                        <a:pt x="1444426" y="434975"/>
                      </a:cubicBezTo>
                      <a:cubicBezTo>
                        <a:pt x="1444426" y="434975"/>
                        <a:pt x="1444426" y="434975"/>
                        <a:pt x="2343348" y="434975"/>
                      </a:cubicBezTo>
                      <a:cubicBezTo>
                        <a:pt x="2358231" y="434975"/>
                        <a:pt x="2370137" y="423097"/>
                        <a:pt x="2370137" y="405279"/>
                      </a:cubicBezTo>
                      <a:cubicBezTo>
                        <a:pt x="2370137" y="405279"/>
                        <a:pt x="2370137" y="405279"/>
                        <a:pt x="2370137" y="209288"/>
                      </a:cubicBezTo>
                      <a:cubicBezTo>
                        <a:pt x="2370137" y="194440"/>
                        <a:pt x="2358231" y="182562"/>
                        <a:pt x="2343348" y="182562"/>
                      </a:cubicBezTo>
                      <a:cubicBezTo>
                        <a:pt x="2343348" y="182562"/>
                        <a:pt x="2343348" y="182562"/>
                        <a:pt x="1444426" y="182562"/>
                      </a:cubicBezTo>
                      <a:close/>
                      <a:moveTo>
                        <a:pt x="315720" y="182562"/>
                      </a:moveTo>
                      <a:cubicBezTo>
                        <a:pt x="303811" y="182562"/>
                        <a:pt x="288925" y="194440"/>
                        <a:pt x="288925" y="209288"/>
                      </a:cubicBezTo>
                      <a:cubicBezTo>
                        <a:pt x="288925" y="209288"/>
                        <a:pt x="288925" y="209288"/>
                        <a:pt x="288925" y="405279"/>
                      </a:cubicBezTo>
                      <a:cubicBezTo>
                        <a:pt x="288925" y="423097"/>
                        <a:pt x="303811" y="434975"/>
                        <a:pt x="315720" y="434975"/>
                      </a:cubicBezTo>
                      <a:cubicBezTo>
                        <a:pt x="315720" y="434975"/>
                        <a:pt x="315720" y="434975"/>
                        <a:pt x="1217806" y="434975"/>
                      </a:cubicBezTo>
                      <a:cubicBezTo>
                        <a:pt x="1229714" y="434975"/>
                        <a:pt x="1244600" y="423097"/>
                        <a:pt x="1244600" y="405279"/>
                      </a:cubicBezTo>
                      <a:cubicBezTo>
                        <a:pt x="1244600" y="405279"/>
                        <a:pt x="1244600" y="405279"/>
                        <a:pt x="1244600" y="209288"/>
                      </a:cubicBezTo>
                      <a:cubicBezTo>
                        <a:pt x="1244600" y="194440"/>
                        <a:pt x="1229714" y="182562"/>
                        <a:pt x="1217806" y="182562"/>
                      </a:cubicBezTo>
                      <a:cubicBezTo>
                        <a:pt x="1217806" y="182562"/>
                        <a:pt x="1217806" y="182562"/>
                        <a:pt x="315720" y="182562"/>
                      </a:cubicBezTo>
                      <a:close/>
                      <a:moveTo>
                        <a:pt x="26789" y="0"/>
                      </a:moveTo>
                      <a:cubicBezTo>
                        <a:pt x="26789" y="0"/>
                        <a:pt x="26789" y="0"/>
                        <a:pt x="3759399" y="0"/>
                      </a:cubicBezTo>
                      <a:cubicBezTo>
                        <a:pt x="3774282" y="0"/>
                        <a:pt x="3786188" y="11912"/>
                        <a:pt x="3786188" y="26803"/>
                      </a:cubicBezTo>
                      <a:cubicBezTo>
                        <a:pt x="3786188" y="26803"/>
                        <a:pt x="3786188" y="26803"/>
                        <a:pt x="3786188" y="884496"/>
                      </a:cubicBezTo>
                      <a:cubicBezTo>
                        <a:pt x="3687962" y="813022"/>
                        <a:pt x="3574852" y="759416"/>
                        <a:pt x="3461743" y="717722"/>
                      </a:cubicBezTo>
                      <a:cubicBezTo>
                        <a:pt x="3461743" y="717722"/>
                        <a:pt x="3461743" y="717722"/>
                        <a:pt x="3461743" y="664117"/>
                      </a:cubicBezTo>
                      <a:cubicBezTo>
                        <a:pt x="3461743" y="664117"/>
                        <a:pt x="3461743" y="664117"/>
                        <a:pt x="3247430" y="664117"/>
                      </a:cubicBezTo>
                      <a:cubicBezTo>
                        <a:pt x="3175993" y="649226"/>
                        <a:pt x="3104555" y="646248"/>
                        <a:pt x="3033118" y="646248"/>
                      </a:cubicBezTo>
                      <a:cubicBezTo>
                        <a:pt x="2961680" y="646248"/>
                        <a:pt x="2890243" y="649226"/>
                        <a:pt x="2821782" y="664117"/>
                      </a:cubicBezTo>
                      <a:cubicBezTo>
                        <a:pt x="2821782" y="664117"/>
                        <a:pt x="2821782" y="664117"/>
                        <a:pt x="2506266" y="664117"/>
                      </a:cubicBezTo>
                      <a:cubicBezTo>
                        <a:pt x="2506266" y="664117"/>
                        <a:pt x="2506266" y="664117"/>
                        <a:pt x="2506266" y="756438"/>
                      </a:cubicBezTo>
                      <a:cubicBezTo>
                        <a:pt x="2381250" y="810044"/>
                        <a:pt x="2265164" y="884496"/>
                        <a:pt x="2163961" y="979795"/>
                      </a:cubicBezTo>
                      <a:cubicBezTo>
                        <a:pt x="2163961" y="979795"/>
                        <a:pt x="2163961" y="979795"/>
                        <a:pt x="1416844" y="979795"/>
                      </a:cubicBezTo>
                      <a:cubicBezTo>
                        <a:pt x="1416844" y="979795"/>
                        <a:pt x="1416844" y="979795"/>
                        <a:pt x="1416844" y="1098919"/>
                      </a:cubicBezTo>
                      <a:cubicBezTo>
                        <a:pt x="1416844" y="1098919"/>
                        <a:pt x="1416844" y="1098919"/>
                        <a:pt x="2047875" y="1098919"/>
                      </a:cubicBezTo>
                      <a:cubicBezTo>
                        <a:pt x="1994297" y="1161459"/>
                        <a:pt x="1946672" y="1229956"/>
                        <a:pt x="1910954" y="1301430"/>
                      </a:cubicBezTo>
                      <a:cubicBezTo>
                        <a:pt x="1910954" y="1301430"/>
                        <a:pt x="1910954" y="1301430"/>
                        <a:pt x="1416844" y="1301430"/>
                      </a:cubicBezTo>
                      <a:cubicBezTo>
                        <a:pt x="1416844" y="1301430"/>
                        <a:pt x="1416844" y="1301430"/>
                        <a:pt x="1416844" y="1420554"/>
                      </a:cubicBezTo>
                      <a:cubicBezTo>
                        <a:pt x="1416844" y="1420554"/>
                        <a:pt x="1416844" y="1420554"/>
                        <a:pt x="1848446" y="1420554"/>
                      </a:cubicBezTo>
                      <a:cubicBezTo>
                        <a:pt x="1821657" y="1486072"/>
                        <a:pt x="1800821" y="1548613"/>
                        <a:pt x="1782961" y="1617109"/>
                      </a:cubicBezTo>
                      <a:cubicBezTo>
                        <a:pt x="1782961" y="1617109"/>
                        <a:pt x="1782961" y="1617109"/>
                        <a:pt x="1416844" y="1617109"/>
                      </a:cubicBezTo>
                      <a:cubicBezTo>
                        <a:pt x="1416844" y="1617109"/>
                        <a:pt x="1416844" y="1617109"/>
                        <a:pt x="1416844" y="1736233"/>
                      </a:cubicBezTo>
                      <a:cubicBezTo>
                        <a:pt x="1416844" y="1736233"/>
                        <a:pt x="1416844" y="1736233"/>
                        <a:pt x="1759149" y="1736233"/>
                      </a:cubicBezTo>
                      <a:cubicBezTo>
                        <a:pt x="1750219" y="1795795"/>
                        <a:pt x="1744266" y="1858335"/>
                        <a:pt x="1744266" y="1920875"/>
                      </a:cubicBezTo>
                      <a:cubicBezTo>
                        <a:pt x="1744266" y="1920875"/>
                        <a:pt x="1744266" y="1920875"/>
                        <a:pt x="26789" y="1920875"/>
                      </a:cubicBezTo>
                      <a:cubicBezTo>
                        <a:pt x="11906" y="1920875"/>
                        <a:pt x="0" y="1905985"/>
                        <a:pt x="0" y="1894072"/>
                      </a:cubicBezTo>
                      <a:cubicBezTo>
                        <a:pt x="0" y="1894072"/>
                        <a:pt x="0" y="1894072"/>
                        <a:pt x="0" y="26803"/>
                      </a:cubicBezTo>
                      <a:cubicBezTo>
                        <a:pt x="0" y="11912"/>
                        <a:pt x="11906" y="0"/>
                        <a:pt x="26789" y="0"/>
                      </a:cubicBezTo>
                      <a:close/>
                    </a:path>
                  </a:pathLst>
                </a:custGeom>
                <a:solidFill>
                  <a:schemeClr val="tx2"/>
                </a:solidFill>
                <a:ln>
                  <a:noFill/>
                </a:ln>
              </p:spPr>
              <p:txBody>
                <a:bodyPr vert="horz" wrap="square" lIns="68580" tIns="34290" rIns="68580" bIns="34290" numCol="1" anchor="t" anchorCtr="0" compatLnSpc="1">
                  <a:prstTxWarp prst="textNoShape">
                    <a:avLst/>
                  </a:prstTxWarp>
                  <a:noAutofit/>
                </a:bodyPr>
                <a:lstStyle/>
                <a:p>
                  <a:endParaRPr lang="en-US" sz="1050"/>
                </a:p>
              </p:txBody>
            </p:sp>
          </p:grpSp>
        </p:grpSp>
      </p:grpSp>
    </p:spTree>
    <p:extLst>
      <p:ext uri="{BB962C8B-B14F-4D97-AF65-F5344CB8AC3E}">
        <p14:creationId xmlns:p14="http://schemas.microsoft.com/office/powerpoint/2010/main" val="2718331868"/>
      </p:ext>
    </p:extLst>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88D8785-CE92-4A96-B892-33A126126C8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Object 1" hidden="1">
                        <a:extLst>
                          <a:ext uri="{FF2B5EF4-FFF2-40B4-BE49-F238E27FC236}">
                            <a16:creationId xmlns:a16="http://schemas.microsoft.com/office/drawing/2014/main" id="{788D8785-CE92-4A96-B892-33A126126C84}"/>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84" name="Shape 84"/>
          <p:cNvSpPr>
            <a:spLocks noGrp="1"/>
          </p:cNvSpPr>
          <p:nvPr>
            <p:ph type="title"/>
          </p:nvPr>
        </p:nvSpPr>
        <p:spPr>
          <a:prstGeom prst="rect">
            <a:avLst/>
          </a:prstGeom>
        </p:spPr>
        <p:txBody>
          <a:bodyPr vert="horz"/>
          <a:lstStyle/>
          <a:p>
            <a:r>
              <a:rPr lang="en-US"/>
              <a:t>Benefits to be experienced with automated testing</a:t>
            </a:r>
            <a:endParaRPr/>
          </a:p>
        </p:txBody>
      </p:sp>
      <p:sp>
        <p:nvSpPr>
          <p:cNvPr id="11" name="ee4pHeader1">
            <a:extLst>
              <a:ext uri="{FF2B5EF4-FFF2-40B4-BE49-F238E27FC236}">
                <a16:creationId xmlns:a16="http://schemas.microsoft.com/office/drawing/2014/main" id="{D441A5C2-6F64-4D7E-9B4C-9EB9100C20DA}"/>
              </a:ext>
            </a:extLst>
          </p:cNvPr>
          <p:cNvSpPr txBox="1"/>
          <p:nvPr/>
        </p:nvSpPr>
        <p:spPr>
          <a:xfrm>
            <a:off x="472050" y="1931729"/>
            <a:ext cx="1648844" cy="569700"/>
          </a:xfrm>
          <a:prstGeom prst="rect">
            <a:avLst/>
          </a:prstGeom>
          <a:noFill/>
          <a:ln cap="rnd">
            <a:noFill/>
          </a:ln>
        </p:spPr>
        <p:txBody>
          <a:bodyPr wrap="square" lIns="0" tIns="0" rIns="0" bIns="0" rtlCol="0" anchor="t" anchorCtr="0">
            <a:noAutofit/>
          </a:bodyPr>
          <a:lstStyle/>
          <a:p>
            <a:pPr lvl="3" algn="ctr"/>
            <a:r>
              <a:rPr lang="en-US" sz="1050">
                <a:solidFill>
                  <a:schemeClr val="tx2"/>
                </a:solidFill>
              </a:rPr>
              <a:t>Greater shared success </a:t>
            </a:r>
          </a:p>
          <a:p>
            <a:pPr lvl="3" algn="ctr"/>
            <a:r>
              <a:rPr lang="en-US" sz="1050"/>
              <a:t>(as tests can be tied to requirements)</a:t>
            </a:r>
          </a:p>
        </p:txBody>
      </p:sp>
      <p:sp>
        <p:nvSpPr>
          <p:cNvPr id="12" name="ee4pHeader2">
            <a:extLst>
              <a:ext uri="{FF2B5EF4-FFF2-40B4-BE49-F238E27FC236}">
                <a16:creationId xmlns:a16="http://schemas.microsoft.com/office/drawing/2014/main" id="{E87585BD-15AB-4F4F-B6C4-197E4A168FEC}"/>
              </a:ext>
            </a:extLst>
          </p:cNvPr>
          <p:cNvSpPr txBox="1"/>
          <p:nvPr/>
        </p:nvSpPr>
        <p:spPr>
          <a:xfrm>
            <a:off x="2655885" y="1931729"/>
            <a:ext cx="1648844" cy="569700"/>
          </a:xfrm>
          <a:prstGeom prst="rect">
            <a:avLst/>
          </a:prstGeom>
          <a:noFill/>
          <a:ln cap="rnd">
            <a:noFill/>
          </a:ln>
        </p:spPr>
        <p:txBody>
          <a:bodyPr wrap="square" lIns="0" tIns="0" rIns="0" bIns="0" rtlCol="0" anchor="t" anchorCtr="0">
            <a:noAutofit/>
          </a:bodyPr>
          <a:lstStyle/>
          <a:p>
            <a:pPr lvl="3" algn="ctr"/>
            <a:r>
              <a:rPr lang="en-US" sz="1050">
                <a:solidFill>
                  <a:schemeClr val="tx2"/>
                </a:solidFill>
              </a:rPr>
              <a:t>Cleaner code</a:t>
            </a:r>
          </a:p>
        </p:txBody>
      </p:sp>
      <p:sp>
        <p:nvSpPr>
          <p:cNvPr id="13" name="ee4pHeader3">
            <a:extLst>
              <a:ext uri="{FF2B5EF4-FFF2-40B4-BE49-F238E27FC236}">
                <a16:creationId xmlns:a16="http://schemas.microsoft.com/office/drawing/2014/main" id="{D026D4BD-E95E-4F4E-946A-5CE9567AE748}"/>
              </a:ext>
            </a:extLst>
          </p:cNvPr>
          <p:cNvSpPr txBox="1"/>
          <p:nvPr/>
        </p:nvSpPr>
        <p:spPr>
          <a:xfrm>
            <a:off x="4839720" y="1931729"/>
            <a:ext cx="1648844" cy="569700"/>
          </a:xfrm>
          <a:prstGeom prst="rect">
            <a:avLst/>
          </a:prstGeom>
          <a:noFill/>
          <a:ln cap="rnd">
            <a:noFill/>
          </a:ln>
        </p:spPr>
        <p:txBody>
          <a:bodyPr wrap="square" lIns="0" tIns="0" rIns="0" bIns="0" rtlCol="0" anchor="t" anchorCtr="0">
            <a:noAutofit/>
          </a:bodyPr>
          <a:lstStyle/>
          <a:p>
            <a:pPr lvl="3" algn="ctr"/>
            <a:r>
              <a:rPr lang="en-US" sz="1050">
                <a:solidFill>
                  <a:schemeClr val="tx2"/>
                </a:solidFill>
              </a:rPr>
              <a:t>Guaranteed system documentation</a:t>
            </a:r>
          </a:p>
        </p:txBody>
      </p:sp>
      <p:sp>
        <p:nvSpPr>
          <p:cNvPr id="14" name="ee4pHeader4">
            <a:extLst>
              <a:ext uri="{FF2B5EF4-FFF2-40B4-BE49-F238E27FC236}">
                <a16:creationId xmlns:a16="http://schemas.microsoft.com/office/drawing/2014/main" id="{40702E51-1B6A-4823-8147-ACF719D3885E}"/>
              </a:ext>
            </a:extLst>
          </p:cNvPr>
          <p:cNvSpPr txBox="1"/>
          <p:nvPr/>
        </p:nvSpPr>
        <p:spPr>
          <a:xfrm>
            <a:off x="7023556" y="1931729"/>
            <a:ext cx="1648844" cy="569700"/>
          </a:xfrm>
          <a:prstGeom prst="rect">
            <a:avLst/>
          </a:prstGeom>
          <a:noFill/>
          <a:ln cap="rnd">
            <a:noFill/>
          </a:ln>
        </p:spPr>
        <p:txBody>
          <a:bodyPr wrap="square" lIns="0" tIns="0" rIns="0" bIns="0" rtlCol="0" anchor="t" anchorCtr="0">
            <a:noAutofit/>
          </a:bodyPr>
          <a:lstStyle/>
          <a:p>
            <a:pPr lvl="3" algn="ctr"/>
            <a:r>
              <a:rPr lang="en-US" sz="1050">
                <a:solidFill>
                  <a:schemeClr val="tx2"/>
                </a:solidFill>
              </a:rPr>
              <a:t>Improved quality</a:t>
            </a:r>
          </a:p>
        </p:txBody>
      </p:sp>
      <p:sp>
        <p:nvSpPr>
          <p:cNvPr id="15" name="ee4pHeader1">
            <a:extLst>
              <a:ext uri="{FF2B5EF4-FFF2-40B4-BE49-F238E27FC236}">
                <a16:creationId xmlns:a16="http://schemas.microsoft.com/office/drawing/2014/main" id="{8F2DDA5B-C2E7-4508-AAFB-FC46502285D9}"/>
              </a:ext>
            </a:extLst>
          </p:cNvPr>
          <p:cNvSpPr txBox="1"/>
          <p:nvPr/>
        </p:nvSpPr>
        <p:spPr>
          <a:xfrm>
            <a:off x="1563967" y="3601781"/>
            <a:ext cx="1648844" cy="569700"/>
          </a:xfrm>
          <a:prstGeom prst="rect">
            <a:avLst/>
          </a:prstGeom>
          <a:noFill/>
          <a:ln cap="rnd">
            <a:noFill/>
          </a:ln>
        </p:spPr>
        <p:txBody>
          <a:bodyPr wrap="square" lIns="0" tIns="0" rIns="0" bIns="0" rtlCol="0" anchor="t" anchorCtr="0">
            <a:noAutofit/>
          </a:bodyPr>
          <a:lstStyle/>
          <a:p>
            <a:pPr lvl="3" algn="ctr"/>
            <a:r>
              <a:rPr lang="en-US" sz="1050">
                <a:solidFill>
                  <a:schemeClr val="tx2"/>
                </a:solidFill>
              </a:rPr>
              <a:t>Reduced fear</a:t>
            </a:r>
          </a:p>
        </p:txBody>
      </p:sp>
      <p:sp>
        <p:nvSpPr>
          <p:cNvPr id="16" name="ee4pHeader2">
            <a:extLst>
              <a:ext uri="{FF2B5EF4-FFF2-40B4-BE49-F238E27FC236}">
                <a16:creationId xmlns:a16="http://schemas.microsoft.com/office/drawing/2014/main" id="{915F1DC8-9A50-4D9C-A9EB-C1189C850567}"/>
              </a:ext>
            </a:extLst>
          </p:cNvPr>
          <p:cNvSpPr txBox="1"/>
          <p:nvPr/>
        </p:nvSpPr>
        <p:spPr>
          <a:xfrm>
            <a:off x="3747802" y="3601781"/>
            <a:ext cx="1648844" cy="569700"/>
          </a:xfrm>
          <a:prstGeom prst="rect">
            <a:avLst/>
          </a:prstGeom>
          <a:noFill/>
          <a:ln cap="rnd">
            <a:noFill/>
          </a:ln>
        </p:spPr>
        <p:txBody>
          <a:bodyPr wrap="square" lIns="0" tIns="0" rIns="0" bIns="0" rtlCol="0" anchor="t" anchorCtr="0">
            <a:noAutofit/>
          </a:bodyPr>
          <a:lstStyle/>
          <a:p>
            <a:pPr lvl="3" algn="ctr"/>
            <a:r>
              <a:rPr lang="en-US" sz="1050">
                <a:solidFill>
                  <a:schemeClr val="tx2"/>
                </a:solidFill>
              </a:rPr>
              <a:t>Improved regression protection</a:t>
            </a:r>
          </a:p>
        </p:txBody>
      </p:sp>
      <p:sp>
        <p:nvSpPr>
          <p:cNvPr id="17" name="ee4pHeader3">
            <a:extLst>
              <a:ext uri="{FF2B5EF4-FFF2-40B4-BE49-F238E27FC236}">
                <a16:creationId xmlns:a16="http://schemas.microsoft.com/office/drawing/2014/main" id="{8917AD07-DEB8-4B23-9D09-3FE59FC0B881}"/>
              </a:ext>
            </a:extLst>
          </p:cNvPr>
          <p:cNvSpPr txBox="1"/>
          <p:nvPr/>
        </p:nvSpPr>
        <p:spPr>
          <a:xfrm>
            <a:off x="5931637" y="3601781"/>
            <a:ext cx="1648844" cy="569700"/>
          </a:xfrm>
          <a:prstGeom prst="rect">
            <a:avLst/>
          </a:prstGeom>
          <a:noFill/>
          <a:ln cap="rnd">
            <a:noFill/>
          </a:ln>
        </p:spPr>
        <p:txBody>
          <a:bodyPr wrap="square" lIns="0" tIns="0" rIns="0" bIns="0" rtlCol="0" anchor="t" anchorCtr="0">
            <a:noAutofit/>
          </a:bodyPr>
          <a:lstStyle/>
          <a:p>
            <a:pPr lvl="3" algn="ctr"/>
            <a:r>
              <a:rPr lang="en-US" sz="1050">
                <a:solidFill>
                  <a:schemeClr val="tx2"/>
                </a:solidFill>
              </a:rPr>
              <a:t>Greater streamlining to the approach </a:t>
            </a:r>
          </a:p>
          <a:p>
            <a:pPr lvl="3" algn="ctr"/>
            <a:r>
              <a:rPr lang="en-US" sz="1050"/>
              <a:t>(small bites, avoidance of premature optimization, structured flow)</a:t>
            </a:r>
          </a:p>
        </p:txBody>
      </p:sp>
      <p:grpSp>
        <p:nvGrpSpPr>
          <p:cNvPr id="18" name="Group 17">
            <a:extLst>
              <a:ext uri="{FF2B5EF4-FFF2-40B4-BE49-F238E27FC236}">
                <a16:creationId xmlns:a16="http://schemas.microsoft.com/office/drawing/2014/main" id="{33FC1600-D5E0-4757-B243-A002DE5287F4}"/>
              </a:ext>
            </a:extLst>
          </p:cNvPr>
          <p:cNvGrpSpPr>
            <a:grpSpLocks noChangeAspect="1"/>
          </p:cNvGrpSpPr>
          <p:nvPr/>
        </p:nvGrpSpPr>
        <p:grpSpPr>
          <a:xfrm>
            <a:off x="885373" y="1151435"/>
            <a:ext cx="822197" cy="822960"/>
            <a:chOff x="5273801" y="2606040"/>
            <a:chExt cx="1644396" cy="1645920"/>
          </a:xfrm>
        </p:grpSpPr>
        <p:sp>
          <p:nvSpPr>
            <p:cNvPr id="19" name="AutoShape 24">
              <a:extLst>
                <a:ext uri="{FF2B5EF4-FFF2-40B4-BE49-F238E27FC236}">
                  <a16:creationId xmlns:a16="http://schemas.microsoft.com/office/drawing/2014/main" id="{8A82633D-12D7-4512-8562-7476F9B47C04}"/>
                </a:ext>
              </a:extLst>
            </p:cNvPr>
            <p:cNvSpPr>
              <a:spLocks noChangeAspect="1" noChangeArrowheads="1" noTextEdit="1"/>
            </p:cNvSpPr>
            <p:nvPr/>
          </p:nvSpPr>
          <p:spPr bwMode="auto">
            <a:xfrm>
              <a:off x="5273801" y="2606040"/>
              <a:ext cx="1644396" cy="164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20" name="Group 19">
              <a:extLst>
                <a:ext uri="{FF2B5EF4-FFF2-40B4-BE49-F238E27FC236}">
                  <a16:creationId xmlns:a16="http://schemas.microsoft.com/office/drawing/2014/main" id="{9E706F4E-60A9-4CA5-AE1F-91B23C116D7E}"/>
                </a:ext>
              </a:extLst>
            </p:cNvPr>
            <p:cNvGrpSpPr/>
            <p:nvPr/>
          </p:nvGrpSpPr>
          <p:grpSpPr>
            <a:xfrm>
              <a:off x="5343905" y="2937510"/>
              <a:ext cx="1532763" cy="1001649"/>
              <a:chOff x="5343905" y="2937510"/>
              <a:chExt cx="1532763" cy="1001649"/>
            </a:xfrm>
          </p:grpSpPr>
          <p:sp>
            <p:nvSpPr>
              <p:cNvPr id="21" name="Freeform 26">
                <a:extLst>
                  <a:ext uri="{FF2B5EF4-FFF2-40B4-BE49-F238E27FC236}">
                    <a16:creationId xmlns:a16="http://schemas.microsoft.com/office/drawing/2014/main" id="{8E763412-66ED-4E44-BC8A-1852C3997B80}"/>
                  </a:ext>
                </a:extLst>
              </p:cNvPr>
              <p:cNvSpPr>
                <a:spLocks noEditPoints="1"/>
              </p:cNvSpPr>
              <p:nvPr/>
            </p:nvSpPr>
            <p:spPr bwMode="auto">
              <a:xfrm>
                <a:off x="5456681" y="3173349"/>
                <a:ext cx="1304544" cy="300609"/>
              </a:xfrm>
              <a:custGeom>
                <a:avLst/>
                <a:gdLst>
                  <a:gd name="T0" fmla="*/ 100 w 1828"/>
                  <a:gd name="T1" fmla="*/ 22 h 421"/>
                  <a:gd name="T2" fmla="*/ 515 w 1828"/>
                  <a:gd name="T3" fmla="*/ 239 h 421"/>
                  <a:gd name="T4" fmla="*/ 507 w 1828"/>
                  <a:gd name="T5" fmla="*/ 309 h 421"/>
                  <a:gd name="T6" fmla="*/ 31 w 1828"/>
                  <a:gd name="T7" fmla="*/ 100 h 421"/>
                  <a:gd name="T8" fmla="*/ 63 w 1828"/>
                  <a:gd name="T9" fmla="*/ 6 h 421"/>
                  <a:gd name="T10" fmla="*/ 271 w 1828"/>
                  <a:gd name="T11" fmla="*/ 124 h 421"/>
                  <a:gd name="T12" fmla="*/ 123 w 1828"/>
                  <a:gd name="T13" fmla="*/ 0 h 421"/>
                  <a:gd name="T14" fmla="*/ 159 w 1828"/>
                  <a:gd name="T15" fmla="*/ 239 h 421"/>
                  <a:gd name="T16" fmla="*/ 148 w 1828"/>
                  <a:gd name="T17" fmla="*/ 233 h 421"/>
                  <a:gd name="T18" fmla="*/ 73 w 1828"/>
                  <a:gd name="T19" fmla="*/ 421 h 421"/>
                  <a:gd name="T20" fmla="*/ 320 w 1828"/>
                  <a:gd name="T21" fmla="*/ 287 h 421"/>
                  <a:gd name="T22" fmla="*/ 1355 w 1828"/>
                  <a:gd name="T23" fmla="*/ 6 h 421"/>
                  <a:gd name="T24" fmla="*/ 1323 w 1828"/>
                  <a:gd name="T25" fmla="*/ 100 h 421"/>
                  <a:gd name="T26" fmla="*/ 1799 w 1828"/>
                  <a:gd name="T27" fmla="*/ 309 h 421"/>
                  <a:gd name="T28" fmla="*/ 1807 w 1828"/>
                  <a:gd name="T29" fmla="*/ 239 h 421"/>
                  <a:gd name="T30" fmla="*/ 1392 w 1828"/>
                  <a:gd name="T31" fmla="*/ 22 h 421"/>
                  <a:gd name="T32" fmla="*/ 1526 w 1828"/>
                  <a:gd name="T33" fmla="*/ 112 h 421"/>
                  <a:gd name="T34" fmla="*/ 1563 w 1828"/>
                  <a:gd name="T35" fmla="*/ 123 h 421"/>
                  <a:gd name="T36" fmla="*/ 1526 w 1828"/>
                  <a:gd name="T37" fmla="*/ 112 h 421"/>
                  <a:gd name="T38" fmla="*/ 1445 w 1828"/>
                  <a:gd name="T39" fmla="*/ 237 h 421"/>
                  <a:gd name="T40" fmla="*/ 1311 w 1828"/>
                  <a:gd name="T41" fmla="*/ 131 h 421"/>
                  <a:gd name="T42" fmla="*/ 1631 w 1828"/>
                  <a:gd name="T43" fmla="*/ 350 h 421"/>
                  <a:gd name="T44" fmla="*/ 1451 w 1828"/>
                  <a:gd name="T45" fmla="*/ 239 h 421"/>
                  <a:gd name="T46" fmla="*/ 686 w 1828"/>
                  <a:gd name="T47" fmla="*/ 12 h 421"/>
                  <a:gd name="T48" fmla="*/ 814 w 1828"/>
                  <a:gd name="T49" fmla="*/ 208 h 421"/>
                  <a:gd name="T50" fmla="*/ 1173 w 1828"/>
                  <a:gd name="T51" fmla="*/ 277 h 421"/>
                  <a:gd name="T52" fmla="*/ 863 w 1828"/>
                  <a:gd name="T53" fmla="*/ 140 h 421"/>
                  <a:gd name="T54" fmla="*/ 709 w 1828"/>
                  <a:gd name="T55" fmla="*/ 6 h 421"/>
                  <a:gd name="T56" fmla="*/ 917 w 1828"/>
                  <a:gd name="T57" fmla="*/ 124 h 421"/>
                  <a:gd name="T58" fmla="*/ 769 w 1828"/>
                  <a:gd name="T59" fmla="*/ 0 h 421"/>
                  <a:gd name="T60" fmla="*/ 805 w 1828"/>
                  <a:gd name="T61" fmla="*/ 239 h 421"/>
                  <a:gd name="T62" fmla="*/ 794 w 1828"/>
                  <a:gd name="T63" fmla="*/ 233 h 421"/>
                  <a:gd name="T64" fmla="*/ 719 w 1828"/>
                  <a:gd name="T65" fmla="*/ 421 h 421"/>
                  <a:gd name="T66" fmla="*/ 966 w 1828"/>
                  <a:gd name="T67" fmla="*/ 287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28" h="421">
                    <a:moveTo>
                      <a:pt x="63" y="6"/>
                    </a:moveTo>
                    <a:cubicBezTo>
                      <a:pt x="77" y="6"/>
                      <a:pt x="90" y="12"/>
                      <a:pt x="100" y="22"/>
                    </a:cubicBezTo>
                    <a:cubicBezTo>
                      <a:pt x="217" y="140"/>
                      <a:pt x="217" y="140"/>
                      <a:pt x="217" y="140"/>
                    </a:cubicBezTo>
                    <a:cubicBezTo>
                      <a:pt x="515" y="239"/>
                      <a:pt x="515" y="239"/>
                      <a:pt x="515" y="239"/>
                    </a:cubicBezTo>
                    <a:cubicBezTo>
                      <a:pt x="530" y="245"/>
                      <a:pt x="536" y="263"/>
                      <a:pt x="527" y="277"/>
                    </a:cubicBezTo>
                    <a:cubicBezTo>
                      <a:pt x="507" y="309"/>
                      <a:pt x="507" y="309"/>
                      <a:pt x="507" y="309"/>
                    </a:cubicBezTo>
                    <a:cubicBezTo>
                      <a:pt x="168" y="208"/>
                      <a:pt x="168" y="208"/>
                      <a:pt x="168" y="208"/>
                    </a:cubicBezTo>
                    <a:cubicBezTo>
                      <a:pt x="31" y="100"/>
                      <a:pt x="31" y="100"/>
                      <a:pt x="31" y="100"/>
                    </a:cubicBezTo>
                    <a:cubicBezTo>
                      <a:pt x="0" y="76"/>
                      <a:pt x="5" y="29"/>
                      <a:pt x="40" y="12"/>
                    </a:cubicBezTo>
                    <a:cubicBezTo>
                      <a:pt x="47" y="8"/>
                      <a:pt x="55" y="6"/>
                      <a:pt x="63" y="6"/>
                    </a:cubicBezTo>
                    <a:moveTo>
                      <a:pt x="234" y="112"/>
                    </a:moveTo>
                    <a:cubicBezTo>
                      <a:pt x="271" y="124"/>
                      <a:pt x="271" y="124"/>
                      <a:pt x="271" y="124"/>
                    </a:cubicBezTo>
                    <a:cubicBezTo>
                      <a:pt x="271" y="123"/>
                      <a:pt x="271" y="123"/>
                      <a:pt x="271" y="123"/>
                    </a:cubicBezTo>
                    <a:cubicBezTo>
                      <a:pt x="250" y="55"/>
                      <a:pt x="191" y="8"/>
                      <a:pt x="123" y="0"/>
                    </a:cubicBezTo>
                    <a:lnTo>
                      <a:pt x="234" y="112"/>
                    </a:lnTo>
                    <a:close/>
                    <a:moveTo>
                      <a:pt x="159" y="239"/>
                    </a:moveTo>
                    <a:cubicBezTo>
                      <a:pt x="153" y="237"/>
                      <a:pt x="153" y="237"/>
                      <a:pt x="153" y="237"/>
                    </a:cubicBezTo>
                    <a:cubicBezTo>
                      <a:pt x="148" y="233"/>
                      <a:pt x="148" y="233"/>
                      <a:pt x="148" y="233"/>
                    </a:cubicBezTo>
                    <a:cubicBezTo>
                      <a:pt x="19" y="131"/>
                      <a:pt x="19" y="131"/>
                      <a:pt x="19" y="131"/>
                    </a:cubicBezTo>
                    <a:cubicBezTo>
                      <a:pt x="73" y="421"/>
                      <a:pt x="73" y="421"/>
                      <a:pt x="73" y="421"/>
                    </a:cubicBezTo>
                    <a:cubicBezTo>
                      <a:pt x="190" y="407"/>
                      <a:pt x="297" y="370"/>
                      <a:pt x="339" y="350"/>
                    </a:cubicBezTo>
                    <a:cubicBezTo>
                      <a:pt x="320" y="287"/>
                      <a:pt x="320" y="287"/>
                      <a:pt x="320" y="287"/>
                    </a:cubicBezTo>
                    <a:lnTo>
                      <a:pt x="159" y="239"/>
                    </a:lnTo>
                    <a:close/>
                    <a:moveTo>
                      <a:pt x="1355" y="6"/>
                    </a:moveTo>
                    <a:cubicBezTo>
                      <a:pt x="1347" y="6"/>
                      <a:pt x="1339" y="8"/>
                      <a:pt x="1332" y="12"/>
                    </a:cubicBezTo>
                    <a:cubicBezTo>
                      <a:pt x="1297" y="29"/>
                      <a:pt x="1292" y="76"/>
                      <a:pt x="1323" y="100"/>
                    </a:cubicBezTo>
                    <a:cubicBezTo>
                      <a:pt x="1460" y="208"/>
                      <a:pt x="1460" y="208"/>
                      <a:pt x="1460" y="208"/>
                    </a:cubicBezTo>
                    <a:cubicBezTo>
                      <a:pt x="1799" y="309"/>
                      <a:pt x="1799" y="309"/>
                      <a:pt x="1799" y="309"/>
                    </a:cubicBezTo>
                    <a:cubicBezTo>
                      <a:pt x="1819" y="277"/>
                      <a:pt x="1819" y="277"/>
                      <a:pt x="1819" y="277"/>
                    </a:cubicBezTo>
                    <a:cubicBezTo>
                      <a:pt x="1828" y="263"/>
                      <a:pt x="1822" y="245"/>
                      <a:pt x="1807" y="239"/>
                    </a:cubicBezTo>
                    <a:cubicBezTo>
                      <a:pt x="1509" y="140"/>
                      <a:pt x="1509" y="140"/>
                      <a:pt x="1509" y="140"/>
                    </a:cubicBezTo>
                    <a:cubicBezTo>
                      <a:pt x="1392" y="22"/>
                      <a:pt x="1392" y="22"/>
                      <a:pt x="1392" y="22"/>
                    </a:cubicBezTo>
                    <a:cubicBezTo>
                      <a:pt x="1382" y="12"/>
                      <a:pt x="1369" y="6"/>
                      <a:pt x="1355" y="6"/>
                    </a:cubicBezTo>
                    <a:moveTo>
                      <a:pt x="1526" y="112"/>
                    </a:moveTo>
                    <a:cubicBezTo>
                      <a:pt x="1563" y="124"/>
                      <a:pt x="1563" y="124"/>
                      <a:pt x="1563" y="124"/>
                    </a:cubicBezTo>
                    <a:cubicBezTo>
                      <a:pt x="1563" y="123"/>
                      <a:pt x="1563" y="123"/>
                      <a:pt x="1563" y="123"/>
                    </a:cubicBezTo>
                    <a:cubicBezTo>
                      <a:pt x="1542" y="55"/>
                      <a:pt x="1483" y="8"/>
                      <a:pt x="1415" y="0"/>
                    </a:cubicBezTo>
                    <a:lnTo>
                      <a:pt x="1526" y="112"/>
                    </a:lnTo>
                    <a:close/>
                    <a:moveTo>
                      <a:pt x="1451" y="239"/>
                    </a:moveTo>
                    <a:cubicBezTo>
                      <a:pt x="1445" y="237"/>
                      <a:pt x="1445" y="237"/>
                      <a:pt x="1445" y="237"/>
                    </a:cubicBezTo>
                    <a:cubicBezTo>
                      <a:pt x="1440" y="233"/>
                      <a:pt x="1440" y="233"/>
                      <a:pt x="1440" y="233"/>
                    </a:cubicBezTo>
                    <a:cubicBezTo>
                      <a:pt x="1311" y="131"/>
                      <a:pt x="1311" y="131"/>
                      <a:pt x="1311" y="131"/>
                    </a:cubicBezTo>
                    <a:cubicBezTo>
                      <a:pt x="1365" y="421"/>
                      <a:pt x="1365" y="421"/>
                      <a:pt x="1365" y="421"/>
                    </a:cubicBezTo>
                    <a:cubicBezTo>
                      <a:pt x="1482" y="407"/>
                      <a:pt x="1589" y="370"/>
                      <a:pt x="1631" y="350"/>
                    </a:cubicBezTo>
                    <a:cubicBezTo>
                      <a:pt x="1612" y="287"/>
                      <a:pt x="1612" y="287"/>
                      <a:pt x="1612" y="287"/>
                    </a:cubicBezTo>
                    <a:lnTo>
                      <a:pt x="1451" y="239"/>
                    </a:lnTo>
                    <a:close/>
                    <a:moveTo>
                      <a:pt x="709" y="6"/>
                    </a:moveTo>
                    <a:cubicBezTo>
                      <a:pt x="701" y="6"/>
                      <a:pt x="693" y="8"/>
                      <a:pt x="686" y="12"/>
                    </a:cubicBezTo>
                    <a:cubicBezTo>
                      <a:pt x="651" y="29"/>
                      <a:pt x="646" y="76"/>
                      <a:pt x="677" y="100"/>
                    </a:cubicBezTo>
                    <a:cubicBezTo>
                      <a:pt x="814" y="208"/>
                      <a:pt x="814" y="208"/>
                      <a:pt x="814" y="208"/>
                    </a:cubicBezTo>
                    <a:cubicBezTo>
                      <a:pt x="1153" y="309"/>
                      <a:pt x="1153" y="309"/>
                      <a:pt x="1153" y="309"/>
                    </a:cubicBezTo>
                    <a:cubicBezTo>
                      <a:pt x="1173" y="277"/>
                      <a:pt x="1173" y="277"/>
                      <a:pt x="1173" y="277"/>
                    </a:cubicBezTo>
                    <a:cubicBezTo>
                      <a:pt x="1182" y="263"/>
                      <a:pt x="1176" y="245"/>
                      <a:pt x="1161" y="239"/>
                    </a:cubicBezTo>
                    <a:cubicBezTo>
                      <a:pt x="863" y="140"/>
                      <a:pt x="863" y="140"/>
                      <a:pt x="863" y="140"/>
                    </a:cubicBezTo>
                    <a:cubicBezTo>
                      <a:pt x="746" y="22"/>
                      <a:pt x="746" y="22"/>
                      <a:pt x="746" y="22"/>
                    </a:cubicBezTo>
                    <a:cubicBezTo>
                      <a:pt x="736" y="12"/>
                      <a:pt x="723" y="6"/>
                      <a:pt x="709" y="6"/>
                    </a:cubicBezTo>
                    <a:moveTo>
                      <a:pt x="880" y="112"/>
                    </a:moveTo>
                    <a:cubicBezTo>
                      <a:pt x="917" y="124"/>
                      <a:pt x="917" y="124"/>
                      <a:pt x="917" y="124"/>
                    </a:cubicBezTo>
                    <a:cubicBezTo>
                      <a:pt x="917" y="123"/>
                      <a:pt x="917" y="123"/>
                      <a:pt x="917" y="123"/>
                    </a:cubicBezTo>
                    <a:cubicBezTo>
                      <a:pt x="896" y="55"/>
                      <a:pt x="837" y="8"/>
                      <a:pt x="769" y="0"/>
                    </a:cubicBezTo>
                    <a:lnTo>
                      <a:pt x="880" y="112"/>
                    </a:lnTo>
                    <a:close/>
                    <a:moveTo>
                      <a:pt x="805" y="239"/>
                    </a:moveTo>
                    <a:cubicBezTo>
                      <a:pt x="799" y="237"/>
                      <a:pt x="799" y="237"/>
                      <a:pt x="799" y="237"/>
                    </a:cubicBezTo>
                    <a:cubicBezTo>
                      <a:pt x="794" y="233"/>
                      <a:pt x="794" y="233"/>
                      <a:pt x="794" y="233"/>
                    </a:cubicBezTo>
                    <a:cubicBezTo>
                      <a:pt x="665" y="131"/>
                      <a:pt x="665" y="131"/>
                      <a:pt x="665" y="131"/>
                    </a:cubicBezTo>
                    <a:cubicBezTo>
                      <a:pt x="719" y="421"/>
                      <a:pt x="719" y="421"/>
                      <a:pt x="719" y="421"/>
                    </a:cubicBezTo>
                    <a:cubicBezTo>
                      <a:pt x="836" y="407"/>
                      <a:pt x="943" y="370"/>
                      <a:pt x="985" y="350"/>
                    </a:cubicBezTo>
                    <a:cubicBezTo>
                      <a:pt x="966" y="287"/>
                      <a:pt x="966" y="287"/>
                      <a:pt x="966" y="287"/>
                    </a:cubicBezTo>
                    <a:lnTo>
                      <a:pt x="805" y="23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2" name="Freeform 27">
                <a:extLst>
                  <a:ext uri="{FF2B5EF4-FFF2-40B4-BE49-F238E27FC236}">
                    <a16:creationId xmlns:a16="http://schemas.microsoft.com/office/drawing/2014/main" id="{4384E72F-CF22-4BD9-8FD0-00A6960C8CF5}"/>
                  </a:ext>
                </a:extLst>
              </p:cNvPr>
              <p:cNvSpPr>
                <a:spLocks noEditPoints="1"/>
              </p:cNvSpPr>
              <p:nvPr/>
            </p:nvSpPr>
            <p:spPr bwMode="auto">
              <a:xfrm>
                <a:off x="5343905" y="2937510"/>
                <a:ext cx="1532763" cy="1001649"/>
              </a:xfrm>
              <a:custGeom>
                <a:avLst/>
                <a:gdLst>
                  <a:gd name="T0" fmla="*/ 744 w 2148"/>
                  <a:gd name="T1" fmla="*/ 1402 h 1402"/>
                  <a:gd name="T2" fmla="*/ 305 w 2148"/>
                  <a:gd name="T3" fmla="*/ 899 h 1402"/>
                  <a:gd name="T4" fmla="*/ 291 w 2148"/>
                  <a:gd name="T5" fmla="*/ 786 h 1402"/>
                  <a:gd name="T6" fmla="*/ 322 w 2148"/>
                  <a:gd name="T7" fmla="*/ 859 h 1402"/>
                  <a:gd name="T8" fmla="*/ 754 w 2148"/>
                  <a:gd name="T9" fmla="*/ 1350 h 1402"/>
                  <a:gd name="T10" fmla="*/ 648 w 2148"/>
                  <a:gd name="T11" fmla="*/ 944 h 1402"/>
                  <a:gd name="T12" fmla="*/ 683 w 2148"/>
                  <a:gd name="T13" fmla="*/ 917 h 1402"/>
                  <a:gd name="T14" fmla="*/ 805 w 2148"/>
                  <a:gd name="T15" fmla="*/ 1356 h 1402"/>
                  <a:gd name="T16" fmla="*/ 372 w 2148"/>
                  <a:gd name="T17" fmla="*/ 117 h 1402"/>
                  <a:gd name="T18" fmla="*/ 343 w 2148"/>
                  <a:gd name="T19" fmla="*/ 243 h 1402"/>
                  <a:gd name="T20" fmla="*/ 279 w 2148"/>
                  <a:gd name="T21" fmla="*/ 274 h 1402"/>
                  <a:gd name="T22" fmla="*/ 342 w 2148"/>
                  <a:gd name="T23" fmla="*/ 248 h 1402"/>
                  <a:gd name="T24" fmla="*/ 269 w 2148"/>
                  <a:gd name="T25" fmla="*/ 4 h 1402"/>
                  <a:gd name="T26" fmla="*/ 185 w 2148"/>
                  <a:gd name="T27" fmla="*/ 242 h 1402"/>
                  <a:gd name="T28" fmla="*/ 195 w 2148"/>
                  <a:gd name="T29" fmla="*/ 112 h 1402"/>
                  <a:gd name="T30" fmla="*/ 254 w 2148"/>
                  <a:gd name="T31" fmla="*/ 150 h 1402"/>
                  <a:gd name="T32" fmla="*/ 375 w 2148"/>
                  <a:gd name="T33" fmla="*/ 73 h 1402"/>
                  <a:gd name="T34" fmla="*/ 1980 w 2148"/>
                  <a:gd name="T35" fmla="*/ 925 h 1402"/>
                  <a:gd name="T36" fmla="*/ 1745 w 2148"/>
                  <a:gd name="T37" fmla="*/ 745 h 1402"/>
                  <a:gd name="T38" fmla="*/ 2057 w 2148"/>
                  <a:gd name="T39" fmla="*/ 1336 h 1402"/>
                  <a:gd name="T40" fmla="*/ 1863 w 2148"/>
                  <a:gd name="T41" fmla="*/ 993 h 1402"/>
                  <a:gd name="T42" fmla="*/ 1585 w 2148"/>
                  <a:gd name="T43" fmla="*/ 798 h 1402"/>
                  <a:gd name="T44" fmla="*/ 1542 w 2148"/>
                  <a:gd name="T45" fmla="*/ 804 h 1402"/>
                  <a:gd name="T46" fmla="*/ 2017 w 2148"/>
                  <a:gd name="T47" fmla="*/ 1390 h 1402"/>
                  <a:gd name="T48" fmla="*/ 2097 w 2148"/>
                  <a:gd name="T49" fmla="*/ 1356 h 1402"/>
                  <a:gd name="T50" fmla="*/ 1664 w 2148"/>
                  <a:gd name="T51" fmla="*/ 258 h 1402"/>
                  <a:gd name="T52" fmla="*/ 1636 w 2148"/>
                  <a:gd name="T53" fmla="*/ 133 h 1402"/>
                  <a:gd name="T54" fmla="*/ 1557 w 2148"/>
                  <a:gd name="T55" fmla="*/ 256 h 1402"/>
                  <a:gd name="T56" fmla="*/ 1652 w 2148"/>
                  <a:gd name="T57" fmla="*/ 273 h 1402"/>
                  <a:gd name="T58" fmla="*/ 1688 w 2148"/>
                  <a:gd name="T59" fmla="*/ 33 h 1402"/>
                  <a:gd name="T60" fmla="*/ 1475 w 2148"/>
                  <a:gd name="T61" fmla="*/ 243 h 1402"/>
                  <a:gd name="T62" fmla="*/ 1481 w 2148"/>
                  <a:gd name="T63" fmla="*/ 187 h 1402"/>
                  <a:gd name="T64" fmla="*/ 1525 w 2148"/>
                  <a:gd name="T65" fmla="*/ 150 h 1402"/>
                  <a:gd name="T66" fmla="*/ 1666 w 2148"/>
                  <a:gd name="T67" fmla="*/ 74 h 1402"/>
                  <a:gd name="T68" fmla="*/ 1456 w 2148"/>
                  <a:gd name="T69" fmla="*/ 1286 h 1402"/>
                  <a:gd name="T70" fmla="*/ 1144 w 2148"/>
                  <a:gd name="T71" fmla="*/ 728 h 1402"/>
                  <a:gd name="T72" fmla="*/ 1414 w 2148"/>
                  <a:gd name="T73" fmla="*/ 1300 h 1402"/>
                  <a:gd name="T74" fmla="*/ 1226 w 2148"/>
                  <a:gd name="T75" fmla="*/ 1002 h 1402"/>
                  <a:gd name="T76" fmla="*/ 940 w 2148"/>
                  <a:gd name="T77" fmla="*/ 802 h 1402"/>
                  <a:gd name="T78" fmla="*/ 894 w 2148"/>
                  <a:gd name="T79" fmla="*/ 793 h 1402"/>
                  <a:gd name="T80" fmla="*/ 1190 w 2148"/>
                  <a:gd name="T81" fmla="*/ 1028 h 1402"/>
                  <a:gd name="T82" fmla="*/ 1397 w 2148"/>
                  <a:gd name="T83" fmla="*/ 1401 h 1402"/>
                  <a:gd name="T84" fmla="*/ 1006 w 2148"/>
                  <a:gd name="T85" fmla="*/ 273 h 1402"/>
                  <a:gd name="T86" fmla="*/ 996 w 2148"/>
                  <a:gd name="T87" fmla="*/ 111 h 1402"/>
                  <a:gd name="T88" fmla="*/ 929 w 2148"/>
                  <a:gd name="T89" fmla="*/ 242 h 1402"/>
                  <a:gd name="T90" fmla="*/ 969 w 2148"/>
                  <a:gd name="T91" fmla="*/ 276 h 1402"/>
                  <a:gd name="T92" fmla="*/ 988 w 2148"/>
                  <a:gd name="T93" fmla="*/ 248 h 1402"/>
                  <a:gd name="T94" fmla="*/ 787 w 2148"/>
                  <a:gd name="T95" fmla="*/ 74 h 1402"/>
                  <a:gd name="T96" fmla="*/ 835 w 2148"/>
                  <a:gd name="T97" fmla="*/ 187 h 1402"/>
                  <a:gd name="T98" fmla="*/ 878 w 2148"/>
                  <a:gd name="T99" fmla="*/ 149 h 1402"/>
                  <a:gd name="T100" fmla="*/ 933 w 2148"/>
                  <a:gd name="T101" fmla="*/ 87 h 1402"/>
                  <a:gd name="T102" fmla="*/ 1042 w 2148"/>
                  <a:gd name="T103" fmla="*/ 33 h 1402"/>
                  <a:gd name="T104" fmla="*/ 0 w 2148"/>
                  <a:gd name="T105" fmla="*/ 1061 h 1402"/>
                  <a:gd name="T106" fmla="*/ 44 w 2148"/>
                  <a:gd name="T107" fmla="*/ 768 h 1402"/>
                  <a:gd name="T108" fmla="*/ 713 w 2148"/>
                  <a:gd name="T109" fmla="*/ 623 h 1402"/>
                  <a:gd name="T110" fmla="*/ 719 w 2148"/>
                  <a:gd name="T111" fmla="*/ 579 h 1402"/>
                  <a:gd name="T112" fmla="*/ 1454 w 2148"/>
                  <a:gd name="T113" fmla="*/ 623 h 1402"/>
                  <a:gd name="T114" fmla="*/ 1359 w 2148"/>
                  <a:gd name="T115" fmla="*/ 623 h 1402"/>
                  <a:gd name="T116" fmla="*/ 2005 w 2148"/>
                  <a:gd name="T117" fmla="*/ 623 h 1402"/>
                  <a:gd name="T118" fmla="*/ 2126 w 2148"/>
                  <a:gd name="T119" fmla="*/ 579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48" h="1402">
                    <a:moveTo>
                      <a:pt x="805" y="1356"/>
                    </a:moveTo>
                    <a:cubicBezTo>
                      <a:pt x="793" y="1378"/>
                      <a:pt x="774" y="1394"/>
                      <a:pt x="751" y="1401"/>
                    </a:cubicBezTo>
                    <a:cubicBezTo>
                      <a:pt x="749" y="1402"/>
                      <a:pt x="746" y="1402"/>
                      <a:pt x="744" y="1402"/>
                    </a:cubicBezTo>
                    <a:cubicBezTo>
                      <a:pt x="736" y="1402"/>
                      <a:pt x="728" y="1397"/>
                      <a:pt x="725" y="1390"/>
                    </a:cubicBezTo>
                    <a:cubicBezTo>
                      <a:pt x="544" y="1028"/>
                      <a:pt x="544" y="1028"/>
                      <a:pt x="544" y="1028"/>
                    </a:cubicBezTo>
                    <a:cubicBezTo>
                      <a:pt x="510" y="1009"/>
                      <a:pt x="343" y="916"/>
                      <a:pt x="305" y="899"/>
                    </a:cubicBezTo>
                    <a:cubicBezTo>
                      <a:pt x="254" y="877"/>
                      <a:pt x="250" y="817"/>
                      <a:pt x="250" y="804"/>
                    </a:cubicBezTo>
                    <a:cubicBezTo>
                      <a:pt x="248" y="793"/>
                      <a:pt x="248" y="793"/>
                      <a:pt x="248" y="793"/>
                    </a:cubicBezTo>
                    <a:cubicBezTo>
                      <a:pt x="262" y="791"/>
                      <a:pt x="277" y="789"/>
                      <a:pt x="291" y="786"/>
                    </a:cubicBezTo>
                    <a:cubicBezTo>
                      <a:pt x="293" y="798"/>
                      <a:pt x="293" y="798"/>
                      <a:pt x="293" y="798"/>
                    </a:cubicBezTo>
                    <a:cubicBezTo>
                      <a:pt x="293" y="799"/>
                      <a:pt x="294" y="801"/>
                      <a:pt x="294" y="802"/>
                    </a:cubicBezTo>
                    <a:cubicBezTo>
                      <a:pt x="294" y="803"/>
                      <a:pt x="293" y="846"/>
                      <a:pt x="322" y="859"/>
                    </a:cubicBezTo>
                    <a:cubicBezTo>
                      <a:pt x="367" y="878"/>
                      <a:pt x="563" y="988"/>
                      <a:pt x="571" y="993"/>
                    </a:cubicBezTo>
                    <a:cubicBezTo>
                      <a:pt x="575" y="995"/>
                      <a:pt x="578" y="998"/>
                      <a:pt x="580" y="1002"/>
                    </a:cubicBezTo>
                    <a:cubicBezTo>
                      <a:pt x="754" y="1350"/>
                      <a:pt x="754" y="1350"/>
                      <a:pt x="754" y="1350"/>
                    </a:cubicBezTo>
                    <a:cubicBezTo>
                      <a:pt x="759" y="1346"/>
                      <a:pt x="763" y="1342"/>
                      <a:pt x="765" y="1336"/>
                    </a:cubicBezTo>
                    <a:cubicBezTo>
                      <a:pt x="771" y="1325"/>
                      <a:pt x="772" y="1312"/>
                      <a:pt x="768" y="1300"/>
                    </a:cubicBezTo>
                    <a:cubicBezTo>
                      <a:pt x="648" y="944"/>
                      <a:pt x="648" y="944"/>
                      <a:pt x="648" y="944"/>
                    </a:cubicBezTo>
                    <a:cubicBezTo>
                      <a:pt x="453" y="745"/>
                      <a:pt x="453" y="745"/>
                      <a:pt x="453" y="745"/>
                    </a:cubicBezTo>
                    <a:cubicBezTo>
                      <a:pt x="470" y="739"/>
                      <a:pt x="485" y="733"/>
                      <a:pt x="498" y="728"/>
                    </a:cubicBezTo>
                    <a:cubicBezTo>
                      <a:pt x="683" y="917"/>
                      <a:pt x="683" y="917"/>
                      <a:pt x="683" y="917"/>
                    </a:cubicBezTo>
                    <a:cubicBezTo>
                      <a:pt x="685" y="919"/>
                      <a:pt x="687" y="922"/>
                      <a:pt x="688" y="925"/>
                    </a:cubicBezTo>
                    <a:cubicBezTo>
                      <a:pt x="810" y="1286"/>
                      <a:pt x="810" y="1286"/>
                      <a:pt x="810" y="1286"/>
                    </a:cubicBezTo>
                    <a:cubicBezTo>
                      <a:pt x="818" y="1310"/>
                      <a:pt x="816" y="1334"/>
                      <a:pt x="805" y="1356"/>
                    </a:cubicBezTo>
                    <a:close/>
                    <a:moveTo>
                      <a:pt x="360" y="273"/>
                    </a:moveTo>
                    <a:cubicBezTo>
                      <a:pt x="368" y="270"/>
                      <a:pt x="371" y="262"/>
                      <a:pt x="372" y="258"/>
                    </a:cubicBezTo>
                    <a:cubicBezTo>
                      <a:pt x="381" y="235"/>
                      <a:pt x="396" y="160"/>
                      <a:pt x="372" y="117"/>
                    </a:cubicBezTo>
                    <a:cubicBezTo>
                      <a:pt x="368" y="110"/>
                      <a:pt x="358" y="107"/>
                      <a:pt x="350" y="111"/>
                    </a:cubicBezTo>
                    <a:cubicBezTo>
                      <a:pt x="343" y="115"/>
                      <a:pt x="340" y="125"/>
                      <a:pt x="344" y="133"/>
                    </a:cubicBezTo>
                    <a:cubicBezTo>
                      <a:pt x="361" y="163"/>
                      <a:pt x="350" y="224"/>
                      <a:pt x="343" y="243"/>
                    </a:cubicBezTo>
                    <a:cubicBezTo>
                      <a:pt x="334" y="244"/>
                      <a:pt x="313" y="245"/>
                      <a:pt x="283" y="242"/>
                    </a:cubicBezTo>
                    <a:cubicBezTo>
                      <a:pt x="274" y="241"/>
                      <a:pt x="266" y="247"/>
                      <a:pt x="265" y="256"/>
                    </a:cubicBezTo>
                    <a:cubicBezTo>
                      <a:pt x="264" y="265"/>
                      <a:pt x="271" y="273"/>
                      <a:pt x="279" y="274"/>
                    </a:cubicBezTo>
                    <a:cubicBezTo>
                      <a:pt x="296" y="276"/>
                      <a:pt x="310" y="276"/>
                      <a:pt x="323" y="276"/>
                    </a:cubicBezTo>
                    <a:cubicBezTo>
                      <a:pt x="341" y="276"/>
                      <a:pt x="354" y="275"/>
                      <a:pt x="360" y="273"/>
                    </a:cubicBezTo>
                    <a:close/>
                    <a:moveTo>
                      <a:pt x="342" y="248"/>
                    </a:moveTo>
                    <a:cubicBezTo>
                      <a:pt x="342" y="248"/>
                      <a:pt x="342" y="248"/>
                      <a:pt x="342" y="248"/>
                    </a:cubicBezTo>
                    <a:close/>
                    <a:moveTo>
                      <a:pt x="396" y="33"/>
                    </a:moveTo>
                    <a:cubicBezTo>
                      <a:pt x="322" y="29"/>
                      <a:pt x="350" y="10"/>
                      <a:pt x="269" y="4"/>
                    </a:cubicBezTo>
                    <a:cubicBezTo>
                      <a:pt x="199" y="0"/>
                      <a:pt x="161" y="39"/>
                      <a:pt x="141" y="74"/>
                    </a:cubicBezTo>
                    <a:cubicBezTo>
                      <a:pt x="100" y="148"/>
                      <a:pt x="171" y="230"/>
                      <a:pt x="183" y="243"/>
                    </a:cubicBezTo>
                    <a:cubicBezTo>
                      <a:pt x="184" y="244"/>
                      <a:pt x="185" y="244"/>
                      <a:pt x="185" y="242"/>
                    </a:cubicBezTo>
                    <a:cubicBezTo>
                      <a:pt x="185" y="242"/>
                      <a:pt x="185" y="242"/>
                      <a:pt x="189" y="187"/>
                    </a:cubicBezTo>
                    <a:cubicBezTo>
                      <a:pt x="189" y="187"/>
                      <a:pt x="189" y="187"/>
                      <a:pt x="189" y="187"/>
                    </a:cubicBezTo>
                    <a:cubicBezTo>
                      <a:pt x="188" y="182"/>
                      <a:pt x="164" y="125"/>
                      <a:pt x="195" y="112"/>
                    </a:cubicBezTo>
                    <a:cubicBezTo>
                      <a:pt x="227" y="97"/>
                      <a:pt x="232" y="142"/>
                      <a:pt x="232" y="149"/>
                    </a:cubicBezTo>
                    <a:cubicBezTo>
                      <a:pt x="232" y="150"/>
                      <a:pt x="233" y="150"/>
                      <a:pt x="233" y="150"/>
                    </a:cubicBezTo>
                    <a:cubicBezTo>
                      <a:pt x="237" y="151"/>
                      <a:pt x="253" y="154"/>
                      <a:pt x="254" y="150"/>
                    </a:cubicBezTo>
                    <a:cubicBezTo>
                      <a:pt x="256" y="116"/>
                      <a:pt x="270" y="98"/>
                      <a:pt x="287" y="87"/>
                    </a:cubicBezTo>
                    <a:cubicBezTo>
                      <a:pt x="320" y="67"/>
                      <a:pt x="366" y="76"/>
                      <a:pt x="374" y="74"/>
                    </a:cubicBezTo>
                    <a:cubicBezTo>
                      <a:pt x="374" y="73"/>
                      <a:pt x="375" y="73"/>
                      <a:pt x="375" y="73"/>
                    </a:cubicBezTo>
                    <a:cubicBezTo>
                      <a:pt x="380" y="57"/>
                      <a:pt x="404" y="33"/>
                      <a:pt x="396" y="33"/>
                    </a:cubicBezTo>
                    <a:close/>
                    <a:moveTo>
                      <a:pt x="2102" y="1286"/>
                    </a:moveTo>
                    <a:cubicBezTo>
                      <a:pt x="1980" y="925"/>
                      <a:pt x="1980" y="925"/>
                      <a:pt x="1980" y="925"/>
                    </a:cubicBezTo>
                    <a:cubicBezTo>
                      <a:pt x="1979" y="922"/>
                      <a:pt x="1977" y="919"/>
                      <a:pt x="1975" y="917"/>
                    </a:cubicBezTo>
                    <a:cubicBezTo>
                      <a:pt x="1790" y="728"/>
                      <a:pt x="1790" y="728"/>
                      <a:pt x="1790" y="728"/>
                    </a:cubicBezTo>
                    <a:cubicBezTo>
                      <a:pt x="1777" y="733"/>
                      <a:pt x="1762" y="739"/>
                      <a:pt x="1745" y="745"/>
                    </a:cubicBezTo>
                    <a:cubicBezTo>
                      <a:pt x="1940" y="944"/>
                      <a:pt x="1940" y="944"/>
                      <a:pt x="1940" y="944"/>
                    </a:cubicBezTo>
                    <a:cubicBezTo>
                      <a:pt x="2060" y="1300"/>
                      <a:pt x="2060" y="1300"/>
                      <a:pt x="2060" y="1300"/>
                    </a:cubicBezTo>
                    <a:cubicBezTo>
                      <a:pt x="2064" y="1312"/>
                      <a:pt x="2063" y="1325"/>
                      <a:pt x="2057" y="1336"/>
                    </a:cubicBezTo>
                    <a:cubicBezTo>
                      <a:pt x="2055" y="1342"/>
                      <a:pt x="2051" y="1346"/>
                      <a:pt x="2046" y="1350"/>
                    </a:cubicBezTo>
                    <a:cubicBezTo>
                      <a:pt x="1872" y="1002"/>
                      <a:pt x="1872" y="1002"/>
                      <a:pt x="1872" y="1002"/>
                    </a:cubicBezTo>
                    <a:cubicBezTo>
                      <a:pt x="1870" y="998"/>
                      <a:pt x="1867" y="995"/>
                      <a:pt x="1863" y="993"/>
                    </a:cubicBezTo>
                    <a:cubicBezTo>
                      <a:pt x="1855" y="988"/>
                      <a:pt x="1659" y="878"/>
                      <a:pt x="1615" y="859"/>
                    </a:cubicBezTo>
                    <a:cubicBezTo>
                      <a:pt x="1585" y="846"/>
                      <a:pt x="1586" y="803"/>
                      <a:pt x="1586" y="802"/>
                    </a:cubicBezTo>
                    <a:cubicBezTo>
                      <a:pt x="1586" y="801"/>
                      <a:pt x="1585" y="799"/>
                      <a:pt x="1585" y="798"/>
                    </a:cubicBezTo>
                    <a:cubicBezTo>
                      <a:pt x="1583" y="786"/>
                      <a:pt x="1583" y="786"/>
                      <a:pt x="1583" y="786"/>
                    </a:cubicBezTo>
                    <a:cubicBezTo>
                      <a:pt x="1569" y="789"/>
                      <a:pt x="1554" y="791"/>
                      <a:pt x="1540" y="793"/>
                    </a:cubicBezTo>
                    <a:cubicBezTo>
                      <a:pt x="1542" y="804"/>
                      <a:pt x="1542" y="804"/>
                      <a:pt x="1542" y="804"/>
                    </a:cubicBezTo>
                    <a:cubicBezTo>
                      <a:pt x="1542" y="817"/>
                      <a:pt x="1546" y="877"/>
                      <a:pt x="1597" y="899"/>
                    </a:cubicBezTo>
                    <a:cubicBezTo>
                      <a:pt x="1635" y="916"/>
                      <a:pt x="1802" y="1009"/>
                      <a:pt x="1836" y="1028"/>
                    </a:cubicBezTo>
                    <a:cubicBezTo>
                      <a:pt x="2017" y="1390"/>
                      <a:pt x="2017" y="1390"/>
                      <a:pt x="2017" y="1390"/>
                    </a:cubicBezTo>
                    <a:cubicBezTo>
                      <a:pt x="2020" y="1397"/>
                      <a:pt x="2028" y="1402"/>
                      <a:pt x="2036" y="1402"/>
                    </a:cubicBezTo>
                    <a:cubicBezTo>
                      <a:pt x="2038" y="1402"/>
                      <a:pt x="2041" y="1402"/>
                      <a:pt x="2043" y="1401"/>
                    </a:cubicBezTo>
                    <a:cubicBezTo>
                      <a:pt x="2066" y="1394"/>
                      <a:pt x="2085" y="1378"/>
                      <a:pt x="2097" y="1356"/>
                    </a:cubicBezTo>
                    <a:cubicBezTo>
                      <a:pt x="2108" y="1334"/>
                      <a:pt x="2110" y="1310"/>
                      <a:pt x="2102" y="1286"/>
                    </a:cubicBezTo>
                    <a:close/>
                    <a:moveTo>
                      <a:pt x="1652" y="273"/>
                    </a:moveTo>
                    <a:cubicBezTo>
                      <a:pt x="1660" y="270"/>
                      <a:pt x="1663" y="262"/>
                      <a:pt x="1664" y="258"/>
                    </a:cubicBezTo>
                    <a:cubicBezTo>
                      <a:pt x="1673" y="235"/>
                      <a:pt x="1688" y="160"/>
                      <a:pt x="1664" y="117"/>
                    </a:cubicBezTo>
                    <a:cubicBezTo>
                      <a:pt x="1660" y="110"/>
                      <a:pt x="1650" y="107"/>
                      <a:pt x="1642" y="111"/>
                    </a:cubicBezTo>
                    <a:cubicBezTo>
                      <a:pt x="1635" y="115"/>
                      <a:pt x="1632" y="125"/>
                      <a:pt x="1636" y="133"/>
                    </a:cubicBezTo>
                    <a:cubicBezTo>
                      <a:pt x="1653" y="163"/>
                      <a:pt x="1642" y="224"/>
                      <a:pt x="1635" y="243"/>
                    </a:cubicBezTo>
                    <a:cubicBezTo>
                      <a:pt x="1626" y="244"/>
                      <a:pt x="1605" y="245"/>
                      <a:pt x="1575" y="242"/>
                    </a:cubicBezTo>
                    <a:cubicBezTo>
                      <a:pt x="1566" y="241"/>
                      <a:pt x="1558" y="247"/>
                      <a:pt x="1557" y="256"/>
                    </a:cubicBezTo>
                    <a:cubicBezTo>
                      <a:pt x="1556" y="265"/>
                      <a:pt x="1563" y="273"/>
                      <a:pt x="1571" y="274"/>
                    </a:cubicBezTo>
                    <a:cubicBezTo>
                      <a:pt x="1588" y="276"/>
                      <a:pt x="1602" y="276"/>
                      <a:pt x="1615" y="276"/>
                    </a:cubicBezTo>
                    <a:cubicBezTo>
                      <a:pt x="1633" y="276"/>
                      <a:pt x="1646" y="275"/>
                      <a:pt x="1652" y="273"/>
                    </a:cubicBezTo>
                    <a:close/>
                    <a:moveTo>
                      <a:pt x="1634" y="248"/>
                    </a:moveTo>
                    <a:cubicBezTo>
                      <a:pt x="1634" y="248"/>
                      <a:pt x="1634" y="248"/>
                      <a:pt x="1634" y="248"/>
                    </a:cubicBezTo>
                    <a:close/>
                    <a:moveTo>
                      <a:pt x="1688" y="33"/>
                    </a:moveTo>
                    <a:cubicBezTo>
                      <a:pt x="1614" y="29"/>
                      <a:pt x="1642" y="10"/>
                      <a:pt x="1561" y="4"/>
                    </a:cubicBezTo>
                    <a:cubicBezTo>
                      <a:pt x="1491" y="0"/>
                      <a:pt x="1453" y="39"/>
                      <a:pt x="1433" y="74"/>
                    </a:cubicBezTo>
                    <a:cubicBezTo>
                      <a:pt x="1392" y="148"/>
                      <a:pt x="1463" y="230"/>
                      <a:pt x="1475" y="243"/>
                    </a:cubicBezTo>
                    <a:cubicBezTo>
                      <a:pt x="1476" y="244"/>
                      <a:pt x="1477" y="244"/>
                      <a:pt x="1477" y="242"/>
                    </a:cubicBezTo>
                    <a:cubicBezTo>
                      <a:pt x="1477" y="242"/>
                      <a:pt x="1477" y="242"/>
                      <a:pt x="1481" y="187"/>
                    </a:cubicBezTo>
                    <a:cubicBezTo>
                      <a:pt x="1481" y="187"/>
                      <a:pt x="1481" y="187"/>
                      <a:pt x="1481" y="187"/>
                    </a:cubicBezTo>
                    <a:cubicBezTo>
                      <a:pt x="1480" y="182"/>
                      <a:pt x="1456" y="125"/>
                      <a:pt x="1487" y="112"/>
                    </a:cubicBezTo>
                    <a:cubicBezTo>
                      <a:pt x="1519" y="97"/>
                      <a:pt x="1524" y="142"/>
                      <a:pt x="1524" y="149"/>
                    </a:cubicBezTo>
                    <a:cubicBezTo>
                      <a:pt x="1524" y="150"/>
                      <a:pt x="1525" y="150"/>
                      <a:pt x="1525" y="150"/>
                    </a:cubicBezTo>
                    <a:cubicBezTo>
                      <a:pt x="1529" y="151"/>
                      <a:pt x="1545" y="154"/>
                      <a:pt x="1546" y="150"/>
                    </a:cubicBezTo>
                    <a:cubicBezTo>
                      <a:pt x="1548" y="116"/>
                      <a:pt x="1562" y="98"/>
                      <a:pt x="1579" y="87"/>
                    </a:cubicBezTo>
                    <a:cubicBezTo>
                      <a:pt x="1612" y="67"/>
                      <a:pt x="1658" y="76"/>
                      <a:pt x="1666" y="74"/>
                    </a:cubicBezTo>
                    <a:cubicBezTo>
                      <a:pt x="1666" y="73"/>
                      <a:pt x="1667" y="73"/>
                      <a:pt x="1667" y="73"/>
                    </a:cubicBezTo>
                    <a:cubicBezTo>
                      <a:pt x="1672" y="57"/>
                      <a:pt x="1696" y="33"/>
                      <a:pt x="1688" y="33"/>
                    </a:cubicBezTo>
                    <a:close/>
                    <a:moveTo>
                      <a:pt x="1456" y="1286"/>
                    </a:moveTo>
                    <a:cubicBezTo>
                      <a:pt x="1334" y="925"/>
                      <a:pt x="1334" y="925"/>
                      <a:pt x="1334" y="925"/>
                    </a:cubicBezTo>
                    <a:cubicBezTo>
                      <a:pt x="1333" y="922"/>
                      <a:pt x="1331" y="919"/>
                      <a:pt x="1329" y="917"/>
                    </a:cubicBezTo>
                    <a:cubicBezTo>
                      <a:pt x="1144" y="728"/>
                      <a:pt x="1144" y="728"/>
                      <a:pt x="1144" y="728"/>
                    </a:cubicBezTo>
                    <a:cubicBezTo>
                      <a:pt x="1131" y="733"/>
                      <a:pt x="1116" y="739"/>
                      <a:pt x="1099" y="745"/>
                    </a:cubicBezTo>
                    <a:cubicBezTo>
                      <a:pt x="1294" y="944"/>
                      <a:pt x="1294" y="944"/>
                      <a:pt x="1294" y="944"/>
                    </a:cubicBezTo>
                    <a:cubicBezTo>
                      <a:pt x="1414" y="1300"/>
                      <a:pt x="1414" y="1300"/>
                      <a:pt x="1414" y="1300"/>
                    </a:cubicBezTo>
                    <a:cubicBezTo>
                      <a:pt x="1418" y="1312"/>
                      <a:pt x="1417" y="1325"/>
                      <a:pt x="1411" y="1336"/>
                    </a:cubicBezTo>
                    <a:cubicBezTo>
                      <a:pt x="1409" y="1342"/>
                      <a:pt x="1405" y="1346"/>
                      <a:pt x="1400" y="1350"/>
                    </a:cubicBezTo>
                    <a:cubicBezTo>
                      <a:pt x="1226" y="1002"/>
                      <a:pt x="1226" y="1002"/>
                      <a:pt x="1226" y="1002"/>
                    </a:cubicBezTo>
                    <a:cubicBezTo>
                      <a:pt x="1224" y="998"/>
                      <a:pt x="1221" y="995"/>
                      <a:pt x="1217" y="993"/>
                    </a:cubicBezTo>
                    <a:cubicBezTo>
                      <a:pt x="1209" y="988"/>
                      <a:pt x="1013" y="878"/>
                      <a:pt x="969" y="859"/>
                    </a:cubicBezTo>
                    <a:cubicBezTo>
                      <a:pt x="939" y="846"/>
                      <a:pt x="940" y="803"/>
                      <a:pt x="940" y="802"/>
                    </a:cubicBezTo>
                    <a:cubicBezTo>
                      <a:pt x="940" y="801"/>
                      <a:pt x="939" y="799"/>
                      <a:pt x="939" y="798"/>
                    </a:cubicBezTo>
                    <a:cubicBezTo>
                      <a:pt x="937" y="786"/>
                      <a:pt x="937" y="786"/>
                      <a:pt x="937" y="786"/>
                    </a:cubicBezTo>
                    <a:cubicBezTo>
                      <a:pt x="923" y="789"/>
                      <a:pt x="908" y="791"/>
                      <a:pt x="894" y="793"/>
                    </a:cubicBezTo>
                    <a:cubicBezTo>
                      <a:pt x="896" y="804"/>
                      <a:pt x="896" y="804"/>
                      <a:pt x="896" y="804"/>
                    </a:cubicBezTo>
                    <a:cubicBezTo>
                      <a:pt x="896" y="817"/>
                      <a:pt x="900" y="877"/>
                      <a:pt x="951" y="899"/>
                    </a:cubicBezTo>
                    <a:cubicBezTo>
                      <a:pt x="989" y="916"/>
                      <a:pt x="1156" y="1009"/>
                      <a:pt x="1190" y="1028"/>
                    </a:cubicBezTo>
                    <a:cubicBezTo>
                      <a:pt x="1371" y="1390"/>
                      <a:pt x="1371" y="1390"/>
                      <a:pt x="1371" y="1390"/>
                    </a:cubicBezTo>
                    <a:cubicBezTo>
                      <a:pt x="1374" y="1397"/>
                      <a:pt x="1382" y="1402"/>
                      <a:pt x="1390" y="1402"/>
                    </a:cubicBezTo>
                    <a:cubicBezTo>
                      <a:pt x="1392" y="1402"/>
                      <a:pt x="1395" y="1402"/>
                      <a:pt x="1397" y="1401"/>
                    </a:cubicBezTo>
                    <a:cubicBezTo>
                      <a:pt x="1420" y="1394"/>
                      <a:pt x="1439" y="1378"/>
                      <a:pt x="1451" y="1356"/>
                    </a:cubicBezTo>
                    <a:cubicBezTo>
                      <a:pt x="1462" y="1334"/>
                      <a:pt x="1464" y="1310"/>
                      <a:pt x="1456" y="1286"/>
                    </a:cubicBezTo>
                    <a:close/>
                    <a:moveTo>
                      <a:pt x="1006" y="273"/>
                    </a:moveTo>
                    <a:cubicBezTo>
                      <a:pt x="1014" y="270"/>
                      <a:pt x="1017" y="262"/>
                      <a:pt x="1018" y="258"/>
                    </a:cubicBezTo>
                    <a:cubicBezTo>
                      <a:pt x="1027" y="235"/>
                      <a:pt x="1042" y="160"/>
                      <a:pt x="1018" y="117"/>
                    </a:cubicBezTo>
                    <a:cubicBezTo>
                      <a:pt x="1014" y="110"/>
                      <a:pt x="1004" y="107"/>
                      <a:pt x="996" y="111"/>
                    </a:cubicBezTo>
                    <a:cubicBezTo>
                      <a:pt x="989" y="115"/>
                      <a:pt x="986" y="125"/>
                      <a:pt x="990" y="133"/>
                    </a:cubicBezTo>
                    <a:cubicBezTo>
                      <a:pt x="1007" y="163"/>
                      <a:pt x="996" y="224"/>
                      <a:pt x="989" y="243"/>
                    </a:cubicBezTo>
                    <a:cubicBezTo>
                      <a:pt x="980" y="244"/>
                      <a:pt x="959" y="245"/>
                      <a:pt x="929" y="242"/>
                    </a:cubicBezTo>
                    <a:cubicBezTo>
                      <a:pt x="920" y="241"/>
                      <a:pt x="912" y="247"/>
                      <a:pt x="911" y="256"/>
                    </a:cubicBezTo>
                    <a:cubicBezTo>
                      <a:pt x="910" y="265"/>
                      <a:pt x="917" y="273"/>
                      <a:pt x="925" y="274"/>
                    </a:cubicBezTo>
                    <a:cubicBezTo>
                      <a:pt x="942" y="276"/>
                      <a:pt x="956" y="276"/>
                      <a:pt x="969" y="276"/>
                    </a:cubicBezTo>
                    <a:cubicBezTo>
                      <a:pt x="987" y="276"/>
                      <a:pt x="1000" y="275"/>
                      <a:pt x="1006" y="273"/>
                    </a:cubicBezTo>
                    <a:close/>
                    <a:moveTo>
                      <a:pt x="988" y="248"/>
                    </a:moveTo>
                    <a:cubicBezTo>
                      <a:pt x="988" y="248"/>
                      <a:pt x="988" y="248"/>
                      <a:pt x="988" y="248"/>
                    </a:cubicBezTo>
                    <a:close/>
                    <a:moveTo>
                      <a:pt x="1042" y="33"/>
                    </a:moveTo>
                    <a:cubicBezTo>
                      <a:pt x="968" y="29"/>
                      <a:pt x="996" y="10"/>
                      <a:pt x="915" y="4"/>
                    </a:cubicBezTo>
                    <a:cubicBezTo>
                      <a:pt x="845" y="0"/>
                      <a:pt x="807" y="39"/>
                      <a:pt x="787" y="74"/>
                    </a:cubicBezTo>
                    <a:cubicBezTo>
                      <a:pt x="746" y="148"/>
                      <a:pt x="817" y="230"/>
                      <a:pt x="829" y="243"/>
                    </a:cubicBezTo>
                    <a:cubicBezTo>
                      <a:pt x="830" y="244"/>
                      <a:pt x="831" y="244"/>
                      <a:pt x="831" y="242"/>
                    </a:cubicBezTo>
                    <a:cubicBezTo>
                      <a:pt x="831" y="242"/>
                      <a:pt x="831" y="242"/>
                      <a:pt x="835" y="187"/>
                    </a:cubicBezTo>
                    <a:cubicBezTo>
                      <a:pt x="835" y="187"/>
                      <a:pt x="835" y="187"/>
                      <a:pt x="835" y="187"/>
                    </a:cubicBezTo>
                    <a:cubicBezTo>
                      <a:pt x="834" y="182"/>
                      <a:pt x="810" y="125"/>
                      <a:pt x="841" y="112"/>
                    </a:cubicBezTo>
                    <a:cubicBezTo>
                      <a:pt x="873" y="97"/>
                      <a:pt x="878" y="142"/>
                      <a:pt x="878" y="149"/>
                    </a:cubicBezTo>
                    <a:cubicBezTo>
                      <a:pt x="878" y="150"/>
                      <a:pt x="879" y="150"/>
                      <a:pt x="879" y="150"/>
                    </a:cubicBezTo>
                    <a:cubicBezTo>
                      <a:pt x="883" y="151"/>
                      <a:pt x="899" y="154"/>
                      <a:pt x="900" y="150"/>
                    </a:cubicBezTo>
                    <a:cubicBezTo>
                      <a:pt x="902" y="116"/>
                      <a:pt x="916" y="98"/>
                      <a:pt x="933" y="87"/>
                    </a:cubicBezTo>
                    <a:cubicBezTo>
                      <a:pt x="966" y="67"/>
                      <a:pt x="1012" y="76"/>
                      <a:pt x="1020" y="74"/>
                    </a:cubicBezTo>
                    <a:cubicBezTo>
                      <a:pt x="1020" y="73"/>
                      <a:pt x="1021" y="73"/>
                      <a:pt x="1021" y="73"/>
                    </a:cubicBezTo>
                    <a:cubicBezTo>
                      <a:pt x="1026" y="57"/>
                      <a:pt x="1050" y="33"/>
                      <a:pt x="1042" y="33"/>
                    </a:cubicBezTo>
                    <a:close/>
                    <a:moveTo>
                      <a:pt x="155" y="582"/>
                    </a:moveTo>
                    <a:cubicBezTo>
                      <a:pt x="67" y="598"/>
                      <a:pt x="0" y="676"/>
                      <a:pt x="0" y="768"/>
                    </a:cubicBezTo>
                    <a:cubicBezTo>
                      <a:pt x="0" y="1061"/>
                      <a:pt x="0" y="1061"/>
                      <a:pt x="0" y="1061"/>
                    </a:cubicBezTo>
                    <a:cubicBezTo>
                      <a:pt x="0" y="1073"/>
                      <a:pt x="10" y="1083"/>
                      <a:pt x="22" y="1083"/>
                    </a:cubicBezTo>
                    <a:cubicBezTo>
                      <a:pt x="34" y="1083"/>
                      <a:pt x="44" y="1073"/>
                      <a:pt x="44" y="1061"/>
                    </a:cubicBezTo>
                    <a:cubicBezTo>
                      <a:pt x="44" y="768"/>
                      <a:pt x="44" y="768"/>
                      <a:pt x="44" y="768"/>
                    </a:cubicBezTo>
                    <a:cubicBezTo>
                      <a:pt x="44" y="697"/>
                      <a:pt x="95" y="638"/>
                      <a:pt x="163" y="625"/>
                    </a:cubicBezTo>
                    <a:lnTo>
                      <a:pt x="155" y="582"/>
                    </a:lnTo>
                    <a:close/>
                    <a:moveTo>
                      <a:pt x="713" y="623"/>
                    </a:moveTo>
                    <a:cubicBezTo>
                      <a:pt x="808" y="623"/>
                      <a:pt x="808" y="623"/>
                      <a:pt x="808" y="623"/>
                    </a:cubicBezTo>
                    <a:cubicBezTo>
                      <a:pt x="800" y="579"/>
                      <a:pt x="800" y="579"/>
                      <a:pt x="800" y="579"/>
                    </a:cubicBezTo>
                    <a:cubicBezTo>
                      <a:pt x="719" y="579"/>
                      <a:pt x="719" y="579"/>
                      <a:pt x="719" y="579"/>
                    </a:cubicBezTo>
                    <a:cubicBezTo>
                      <a:pt x="723" y="594"/>
                      <a:pt x="721" y="610"/>
                      <a:pt x="713" y="623"/>
                    </a:cubicBezTo>
                    <a:close/>
                    <a:moveTo>
                      <a:pt x="1359" y="623"/>
                    </a:moveTo>
                    <a:cubicBezTo>
                      <a:pt x="1454" y="623"/>
                      <a:pt x="1454" y="623"/>
                      <a:pt x="1454" y="623"/>
                    </a:cubicBezTo>
                    <a:cubicBezTo>
                      <a:pt x="1446" y="579"/>
                      <a:pt x="1446" y="579"/>
                      <a:pt x="1446" y="579"/>
                    </a:cubicBezTo>
                    <a:cubicBezTo>
                      <a:pt x="1365" y="579"/>
                      <a:pt x="1365" y="579"/>
                      <a:pt x="1365" y="579"/>
                    </a:cubicBezTo>
                    <a:cubicBezTo>
                      <a:pt x="1369" y="594"/>
                      <a:pt x="1367" y="610"/>
                      <a:pt x="1359" y="623"/>
                    </a:cubicBezTo>
                    <a:close/>
                    <a:moveTo>
                      <a:pt x="2126" y="579"/>
                    </a:moveTo>
                    <a:cubicBezTo>
                      <a:pt x="2011" y="579"/>
                      <a:pt x="2011" y="579"/>
                      <a:pt x="2011" y="579"/>
                    </a:cubicBezTo>
                    <a:cubicBezTo>
                      <a:pt x="2015" y="594"/>
                      <a:pt x="2013" y="610"/>
                      <a:pt x="2005" y="623"/>
                    </a:cubicBezTo>
                    <a:cubicBezTo>
                      <a:pt x="2126" y="623"/>
                      <a:pt x="2126" y="623"/>
                      <a:pt x="2126" y="623"/>
                    </a:cubicBezTo>
                    <a:cubicBezTo>
                      <a:pt x="2138" y="623"/>
                      <a:pt x="2148" y="613"/>
                      <a:pt x="2148" y="601"/>
                    </a:cubicBezTo>
                    <a:cubicBezTo>
                      <a:pt x="2148" y="589"/>
                      <a:pt x="2138" y="579"/>
                      <a:pt x="2126" y="57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grpSp>
        <p:nvGrpSpPr>
          <p:cNvPr id="23" name="Group 22">
            <a:extLst>
              <a:ext uri="{FF2B5EF4-FFF2-40B4-BE49-F238E27FC236}">
                <a16:creationId xmlns:a16="http://schemas.microsoft.com/office/drawing/2014/main" id="{3B8D892C-A32A-451A-B951-4A1403CAC279}"/>
              </a:ext>
            </a:extLst>
          </p:cNvPr>
          <p:cNvGrpSpPr>
            <a:grpSpLocks noChangeAspect="1"/>
          </p:cNvGrpSpPr>
          <p:nvPr/>
        </p:nvGrpSpPr>
        <p:grpSpPr>
          <a:xfrm>
            <a:off x="3068827" y="1151435"/>
            <a:ext cx="822960" cy="822960"/>
            <a:chOff x="1113743" y="1826004"/>
            <a:chExt cx="1644650" cy="1644650"/>
          </a:xfrm>
        </p:grpSpPr>
        <p:sp>
          <p:nvSpPr>
            <p:cNvPr id="24" name="AutoShape 77">
              <a:extLst>
                <a:ext uri="{FF2B5EF4-FFF2-40B4-BE49-F238E27FC236}">
                  <a16:creationId xmlns:a16="http://schemas.microsoft.com/office/drawing/2014/main" id="{1D45797D-F878-418E-AB01-0EFDCF5C015B}"/>
                </a:ext>
              </a:extLst>
            </p:cNvPr>
            <p:cNvSpPr>
              <a:spLocks noChangeAspect="1" noChangeArrowheads="1" noTextEdit="1"/>
            </p:cNvSpPr>
            <p:nvPr/>
          </p:nvSpPr>
          <p:spPr bwMode="auto">
            <a:xfrm>
              <a:off x="1113743" y="1826004"/>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25" name="Group 24">
              <a:extLst>
                <a:ext uri="{FF2B5EF4-FFF2-40B4-BE49-F238E27FC236}">
                  <a16:creationId xmlns:a16="http://schemas.microsoft.com/office/drawing/2014/main" id="{2AF7BC84-E6A5-43A8-A742-6C47C701C9BA}"/>
                </a:ext>
              </a:extLst>
            </p:cNvPr>
            <p:cNvGrpSpPr/>
            <p:nvPr/>
          </p:nvGrpSpPr>
          <p:grpSpPr>
            <a:xfrm>
              <a:off x="1486806" y="2108579"/>
              <a:ext cx="898525" cy="1192213"/>
              <a:chOff x="1486806" y="2108579"/>
              <a:chExt cx="898525" cy="1192213"/>
            </a:xfrm>
          </p:grpSpPr>
          <p:sp>
            <p:nvSpPr>
              <p:cNvPr id="26" name="Freeform 79">
                <a:extLst>
                  <a:ext uri="{FF2B5EF4-FFF2-40B4-BE49-F238E27FC236}">
                    <a16:creationId xmlns:a16="http://schemas.microsoft.com/office/drawing/2014/main" id="{F26B88EE-AC9D-4067-9833-317270FA97CE}"/>
                  </a:ext>
                </a:extLst>
              </p:cNvPr>
              <p:cNvSpPr>
                <a:spLocks noEditPoints="1"/>
              </p:cNvSpPr>
              <p:nvPr/>
            </p:nvSpPr>
            <p:spPr bwMode="auto">
              <a:xfrm>
                <a:off x="1486806" y="2108579"/>
                <a:ext cx="898525" cy="1192213"/>
              </a:xfrm>
              <a:custGeom>
                <a:avLst/>
                <a:gdLst>
                  <a:gd name="T0" fmla="*/ 1236 w 1258"/>
                  <a:gd name="T1" fmla="*/ 0 h 1671"/>
                  <a:gd name="T2" fmla="*/ 22 w 1258"/>
                  <a:gd name="T3" fmla="*/ 0 h 1671"/>
                  <a:gd name="T4" fmla="*/ 0 w 1258"/>
                  <a:gd name="T5" fmla="*/ 22 h 1671"/>
                  <a:gd name="T6" fmla="*/ 0 w 1258"/>
                  <a:gd name="T7" fmla="*/ 1649 h 1671"/>
                  <a:gd name="T8" fmla="*/ 22 w 1258"/>
                  <a:gd name="T9" fmla="*/ 1671 h 1671"/>
                  <a:gd name="T10" fmla="*/ 1236 w 1258"/>
                  <a:gd name="T11" fmla="*/ 1671 h 1671"/>
                  <a:gd name="T12" fmla="*/ 1258 w 1258"/>
                  <a:gd name="T13" fmla="*/ 1649 h 1671"/>
                  <a:gd name="T14" fmla="*/ 1258 w 1258"/>
                  <a:gd name="T15" fmla="*/ 22 h 1671"/>
                  <a:gd name="T16" fmla="*/ 1236 w 1258"/>
                  <a:gd name="T17" fmla="*/ 0 h 1671"/>
                  <a:gd name="T18" fmla="*/ 1213 w 1258"/>
                  <a:gd name="T19" fmla="*/ 1626 h 1671"/>
                  <a:gd name="T20" fmla="*/ 45 w 1258"/>
                  <a:gd name="T21" fmla="*/ 1626 h 1671"/>
                  <a:gd name="T22" fmla="*/ 45 w 1258"/>
                  <a:gd name="T23" fmla="*/ 44 h 1671"/>
                  <a:gd name="T24" fmla="*/ 1213 w 1258"/>
                  <a:gd name="T25" fmla="*/ 44 h 1671"/>
                  <a:gd name="T26" fmla="*/ 1213 w 1258"/>
                  <a:gd name="T27" fmla="*/ 1626 h 1671"/>
                  <a:gd name="T28" fmla="*/ 462 w 1258"/>
                  <a:gd name="T29" fmla="*/ 1175 h 1671"/>
                  <a:gd name="T30" fmla="*/ 472 w 1258"/>
                  <a:gd name="T31" fmla="*/ 1177 h 1671"/>
                  <a:gd name="T32" fmla="*/ 491 w 1258"/>
                  <a:gd name="T33" fmla="*/ 1165 h 1671"/>
                  <a:gd name="T34" fmla="*/ 825 w 1258"/>
                  <a:gd name="T35" fmla="*/ 525 h 1671"/>
                  <a:gd name="T36" fmla="*/ 816 w 1258"/>
                  <a:gd name="T37" fmla="*/ 495 h 1671"/>
                  <a:gd name="T38" fmla="*/ 786 w 1258"/>
                  <a:gd name="T39" fmla="*/ 504 h 1671"/>
                  <a:gd name="T40" fmla="*/ 452 w 1258"/>
                  <a:gd name="T41" fmla="*/ 1145 h 1671"/>
                  <a:gd name="T42" fmla="*/ 462 w 1258"/>
                  <a:gd name="T43" fmla="*/ 1175 h 1671"/>
                  <a:gd name="T44" fmla="*/ 214 w 1258"/>
                  <a:gd name="T45" fmla="*/ 879 h 1671"/>
                  <a:gd name="T46" fmla="*/ 392 w 1258"/>
                  <a:gd name="T47" fmla="*/ 1058 h 1671"/>
                  <a:gd name="T48" fmla="*/ 408 w 1258"/>
                  <a:gd name="T49" fmla="*/ 1064 h 1671"/>
                  <a:gd name="T50" fmla="*/ 423 w 1258"/>
                  <a:gd name="T51" fmla="*/ 1058 h 1671"/>
                  <a:gd name="T52" fmla="*/ 423 w 1258"/>
                  <a:gd name="T53" fmla="*/ 1027 h 1671"/>
                  <a:gd name="T54" fmla="*/ 259 w 1258"/>
                  <a:gd name="T55" fmla="*/ 862 h 1671"/>
                  <a:gd name="T56" fmla="*/ 510 w 1258"/>
                  <a:gd name="T57" fmla="*/ 608 h 1671"/>
                  <a:gd name="T58" fmla="*/ 510 w 1258"/>
                  <a:gd name="T59" fmla="*/ 577 h 1671"/>
                  <a:gd name="T60" fmla="*/ 479 w 1258"/>
                  <a:gd name="T61" fmla="*/ 577 h 1671"/>
                  <a:gd name="T62" fmla="*/ 214 w 1258"/>
                  <a:gd name="T63" fmla="*/ 844 h 1671"/>
                  <a:gd name="T64" fmla="*/ 212 w 1258"/>
                  <a:gd name="T65" fmla="*/ 846 h 1671"/>
                  <a:gd name="T66" fmla="*/ 206 w 1258"/>
                  <a:gd name="T67" fmla="*/ 862 h 1671"/>
                  <a:gd name="T68" fmla="*/ 212 w 1258"/>
                  <a:gd name="T69" fmla="*/ 877 h 1671"/>
                  <a:gd name="T70" fmla="*/ 214 w 1258"/>
                  <a:gd name="T71" fmla="*/ 879 h 1671"/>
                  <a:gd name="T72" fmla="*/ 998 w 1258"/>
                  <a:gd name="T73" fmla="*/ 861 h 1671"/>
                  <a:gd name="T74" fmla="*/ 747 w 1258"/>
                  <a:gd name="T75" fmla="*/ 1113 h 1671"/>
                  <a:gd name="T76" fmla="*/ 747 w 1258"/>
                  <a:gd name="T77" fmla="*/ 1144 h 1671"/>
                  <a:gd name="T78" fmla="*/ 763 w 1258"/>
                  <a:gd name="T79" fmla="*/ 1151 h 1671"/>
                  <a:gd name="T80" fmla="*/ 778 w 1258"/>
                  <a:gd name="T81" fmla="*/ 1144 h 1671"/>
                  <a:gd name="T82" fmla="*/ 1043 w 1258"/>
                  <a:gd name="T83" fmla="*/ 878 h 1671"/>
                  <a:gd name="T84" fmla="*/ 1045 w 1258"/>
                  <a:gd name="T85" fmla="*/ 877 h 1671"/>
                  <a:gd name="T86" fmla="*/ 1052 w 1258"/>
                  <a:gd name="T87" fmla="*/ 861 h 1671"/>
                  <a:gd name="T88" fmla="*/ 1045 w 1258"/>
                  <a:gd name="T89" fmla="*/ 845 h 1671"/>
                  <a:gd name="T90" fmla="*/ 1043 w 1258"/>
                  <a:gd name="T91" fmla="*/ 843 h 1671"/>
                  <a:gd name="T92" fmla="*/ 865 w 1258"/>
                  <a:gd name="T93" fmla="*/ 665 h 1671"/>
                  <a:gd name="T94" fmla="*/ 834 w 1258"/>
                  <a:gd name="T95" fmla="*/ 665 h 1671"/>
                  <a:gd name="T96" fmla="*/ 834 w 1258"/>
                  <a:gd name="T97" fmla="*/ 696 h 1671"/>
                  <a:gd name="T98" fmla="*/ 998 w 1258"/>
                  <a:gd name="T99" fmla="*/ 861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8" h="1671">
                    <a:moveTo>
                      <a:pt x="1236" y="0"/>
                    </a:moveTo>
                    <a:cubicBezTo>
                      <a:pt x="22" y="0"/>
                      <a:pt x="22" y="0"/>
                      <a:pt x="22" y="0"/>
                    </a:cubicBezTo>
                    <a:cubicBezTo>
                      <a:pt x="9" y="0"/>
                      <a:pt x="0" y="10"/>
                      <a:pt x="0" y="22"/>
                    </a:cubicBezTo>
                    <a:cubicBezTo>
                      <a:pt x="0" y="1649"/>
                      <a:pt x="0" y="1649"/>
                      <a:pt x="0" y="1649"/>
                    </a:cubicBezTo>
                    <a:cubicBezTo>
                      <a:pt x="0" y="1662"/>
                      <a:pt x="9" y="1671"/>
                      <a:pt x="22" y="1671"/>
                    </a:cubicBezTo>
                    <a:cubicBezTo>
                      <a:pt x="1236" y="1671"/>
                      <a:pt x="1236" y="1671"/>
                      <a:pt x="1236" y="1671"/>
                    </a:cubicBezTo>
                    <a:cubicBezTo>
                      <a:pt x="1249" y="1671"/>
                      <a:pt x="1258" y="1662"/>
                      <a:pt x="1258" y="1649"/>
                    </a:cubicBezTo>
                    <a:cubicBezTo>
                      <a:pt x="1258" y="22"/>
                      <a:pt x="1258" y="22"/>
                      <a:pt x="1258" y="22"/>
                    </a:cubicBezTo>
                    <a:cubicBezTo>
                      <a:pt x="1258" y="10"/>
                      <a:pt x="1249" y="0"/>
                      <a:pt x="1236" y="0"/>
                    </a:cubicBezTo>
                    <a:close/>
                    <a:moveTo>
                      <a:pt x="1213" y="1626"/>
                    </a:moveTo>
                    <a:cubicBezTo>
                      <a:pt x="45" y="1626"/>
                      <a:pt x="45" y="1626"/>
                      <a:pt x="45" y="1626"/>
                    </a:cubicBezTo>
                    <a:cubicBezTo>
                      <a:pt x="45" y="44"/>
                      <a:pt x="45" y="44"/>
                      <a:pt x="45" y="44"/>
                    </a:cubicBezTo>
                    <a:cubicBezTo>
                      <a:pt x="1213" y="44"/>
                      <a:pt x="1213" y="44"/>
                      <a:pt x="1213" y="44"/>
                    </a:cubicBezTo>
                    <a:lnTo>
                      <a:pt x="1213" y="1626"/>
                    </a:lnTo>
                    <a:close/>
                    <a:moveTo>
                      <a:pt x="462" y="1175"/>
                    </a:moveTo>
                    <a:cubicBezTo>
                      <a:pt x="465" y="1176"/>
                      <a:pt x="468" y="1177"/>
                      <a:pt x="472" y="1177"/>
                    </a:cubicBezTo>
                    <a:cubicBezTo>
                      <a:pt x="480" y="1177"/>
                      <a:pt x="487" y="1173"/>
                      <a:pt x="491" y="1165"/>
                    </a:cubicBezTo>
                    <a:cubicBezTo>
                      <a:pt x="491" y="1165"/>
                      <a:pt x="491" y="1165"/>
                      <a:pt x="825" y="525"/>
                    </a:cubicBezTo>
                    <a:cubicBezTo>
                      <a:pt x="831" y="514"/>
                      <a:pt x="827" y="501"/>
                      <a:pt x="816" y="495"/>
                    </a:cubicBezTo>
                    <a:cubicBezTo>
                      <a:pt x="805" y="490"/>
                      <a:pt x="792" y="494"/>
                      <a:pt x="786" y="504"/>
                    </a:cubicBezTo>
                    <a:cubicBezTo>
                      <a:pt x="786" y="504"/>
                      <a:pt x="786" y="504"/>
                      <a:pt x="452" y="1145"/>
                    </a:cubicBezTo>
                    <a:cubicBezTo>
                      <a:pt x="447" y="1156"/>
                      <a:pt x="451" y="1169"/>
                      <a:pt x="462" y="1175"/>
                    </a:cubicBezTo>
                    <a:close/>
                    <a:moveTo>
                      <a:pt x="214" y="879"/>
                    </a:moveTo>
                    <a:cubicBezTo>
                      <a:pt x="214" y="879"/>
                      <a:pt x="214" y="879"/>
                      <a:pt x="392" y="1058"/>
                    </a:cubicBezTo>
                    <a:cubicBezTo>
                      <a:pt x="397" y="1062"/>
                      <a:pt x="402" y="1064"/>
                      <a:pt x="408" y="1064"/>
                    </a:cubicBezTo>
                    <a:cubicBezTo>
                      <a:pt x="413" y="1064"/>
                      <a:pt x="419" y="1062"/>
                      <a:pt x="423" y="1058"/>
                    </a:cubicBezTo>
                    <a:cubicBezTo>
                      <a:pt x="432" y="1049"/>
                      <a:pt x="432" y="1035"/>
                      <a:pt x="423" y="1027"/>
                    </a:cubicBezTo>
                    <a:cubicBezTo>
                      <a:pt x="423" y="1027"/>
                      <a:pt x="423" y="1027"/>
                      <a:pt x="259" y="862"/>
                    </a:cubicBezTo>
                    <a:cubicBezTo>
                      <a:pt x="259" y="862"/>
                      <a:pt x="259" y="862"/>
                      <a:pt x="510" y="608"/>
                    </a:cubicBezTo>
                    <a:cubicBezTo>
                      <a:pt x="519" y="600"/>
                      <a:pt x="519" y="586"/>
                      <a:pt x="510" y="577"/>
                    </a:cubicBezTo>
                    <a:cubicBezTo>
                      <a:pt x="502" y="569"/>
                      <a:pt x="488" y="569"/>
                      <a:pt x="479" y="577"/>
                    </a:cubicBezTo>
                    <a:cubicBezTo>
                      <a:pt x="479" y="577"/>
                      <a:pt x="479" y="577"/>
                      <a:pt x="214" y="844"/>
                    </a:cubicBezTo>
                    <a:cubicBezTo>
                      <a:pt x="214" y="845"/>
                      <a:pt x="213" y="845"/>
                      <a:pt x="212" y="846"/>
                    </a:cubicBezTo>
                    <a:cubicBezTo>
                      <a:pt x="208" y="850"/>
                      <a:pt x="206" y="856"/>
                      <a:pt x="206" y="862"/>
                    </a:cubicBezTo>
                    <a:cubicBezTo>
                      <a:pt x="206" y="867"/>
                      <a:pt x="208" y="873"/>
                      <a:pt x="212" y="877"/>
                    </a:cubicBezTo>
                    <a:cubicBezTo>
                      <a:pt x="213" y="878"/>
                      <a:pt x="214" y="878"/>
                      <a:pt x="214" y="879"/>
                    </a:cubicBezTo>
                    <a:close/>
                    <a:moveTo>
                      <a:pt x="998" y="861"/>
                    </a:moveTo>
                    <a:cubicBezTo>
                      <a:pt x="998" y="861"/>
                      <a:pt x="998" y="861"/>
                      <a:pt x="747" y="1113"/>
                    </a:cubicBezTo>
                    <a:cubicBezTo>
                      <a:pt x="739" y="1122"/>
                      <a:pt x="739" y="1136"/>
                      <a:pt x="747" y="1144"/>
                    </a:cubicBezTo>
                    <a:cubicBezTo>
                      <a:pt x="751" y="1148"/>
                      <a:pt x="757" y="1151"/>
                      <a:pt x="763" y="1151"/>
                    </a:cubicBezTo>
                    <a:cubicBezTo>
                      <a:pt x="768" y="1151"/>
                      <a:pt x="774" y="1148"/>
                      <a:pt x="778" y="1144"/>
                    </a:cubicBezTo>
                    <a:cubicBezTo>
                      <a:pt x="778" y="1144"/>
                      <a:pt x="778" y="1144"/>
                      <a:pt x="1043" y="878"/>
                    </a:cubicBezTo>
                    <a:cubicBezTo>
                      <a:pt x="1044" y="878"/>
                      <a:pt x="1045" y="877"/>
                      <a:pt x="1045" y="877"/>
                    </a:cubicBezTo>
                    <a:cubicBezTo>
                      <a:pt x="1050" y="872"/>
                      <a:pt x="1052" y="867"/>
                      <a:pt x="1052" y="861"/>
                    </a:cubicBezTo>
                    <a:cubicBezTo>
                      <a:pt x="1052" y="855"/>
                      <a:pt x="1050" y="849"/>
                      <a:pt x="1045" y="845"/>
                    </a:cubicBezTo>
                    <a:cubicBezTo>
                      <a:pt x="1045" y="844"/>
                      <a:pt x="1044" y="844"/>
                      <a:pt x="1043" y="843"/>
                    </a:cubicBezTo>
                    <a:cubicBezTo>
                      <a:pt x="1043" y="843"/>
                      <a:pt x="1043" y="843"/>
                      <a:pt x="865" y="665"/>
                    </a:cubicBezTo>
                    <a:cubicBezTo>
                      <a:pt x="857" y="656"/>
                      <a:pt x="843" y="656"/>
                      <a:pt x="834" y="665"/>
                    </a:cubicBezTo>
                    <a:cubicBezTo>
                      <a:pt x="826" y="673"/>
                      <a:pt x="826" y="687"/>
                      <a:pt x="834" y="696"/>
                    </a:cubicBezTo>
                    <a:cubicBezTo>
                      <a:pt x="834" y="696"/>
                      <a:pt x="834" y="696"/>
                      <a:pt x="998" y="8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7" name="Freeform 80">
                <a:extLst>
                  <a:ext uri="{FF2B5EF4-FFF2-40B4-BE49-F238E27FC236}">
                    <a16:creationId xmlns:a16="http://schemas.microsoft.com/office/drawing/2014/main" id="{68FE617E-42E7-4D36-B914-918D6D6C2F41}"/>
                  </a:ext>
                </a:extLst>
              </p:cNvPr>
              <p:cNvSpPr>
                <a:spLocks noEditPoints="1"/>
              </p:cNvSpPr>
              <p:nvPr/>
            </p:nvSpPr>
            <p:spPr bwMode="auto">
              <a:xfrm>
                <a:off x="1648731" y="2294317"/>
                <a:ext cx="574675" cy="820738"/>
              </a:xfrm>
              <a:custGeom>
                <a:avLst/>
                <a:gdLst>
                  <a:gd name="T0" fmla="*/ 767 w 806"/>
                  <a:gd name="T1" fmla="*/ 729 h 1149"/>
                  <a:gd name="T2" fmla="*/ 776 w 806"/>
                  <a:gd name="T3" fmla="*/ 784 h 1149"/>
                  <a:gd name="T4" fmla="*/ 776 w 806"/>
                  <a:gd name="T5" fmla="*/ 729 h 1149"/>
                  <a:gd name="T6" fmla="*/ 28 w 806"/>
                  <a:gd name="T7" fmla="*/ 1093 h 1149"/>
                  <a:gd name="T8" fmla="*/ 2 w 806"/>
                  <a:gd name="T9" fmla="*/ 1131 h 1149"/>
                  <a:gd name="T10" fmla="*/ 778 w 806"/>
                  <a:gd name="T11" fmla="*/ 1149 h 1149"/>
                  <a:gd name="T12" fmla="*/ 804 w 806"/>
                  <a:gd name="T13" fmla="*/ 1115 h 1149"/>
                  <a:gd name="T14" fmla="*/ 28 w 806"/>
                  <a:gd name="T15" fmla="*/ 784 h 1149"/>
                  <a:gd name="T16" fmla="*/ 37 w 806"/>
                  <a:gd name="T17" fmla="*/ 729 h 1149"/>
                  <a:gd name="T18" fmla="*/ 0 w 806"/>
                  <a:gd name="T19" fmla="*/ 756 h 1149"/>
                  <a:gd name="T20" fmla="*/ 28 w 806"/>
                  <a:gd name="T21" fmla="*/ 967 h 1149"/>
                  <a:gd name="T22" fmla="*/ 806 w 806"/>
                  <a:gd name="T23" fmla="*/ 939 h 1149"/>
                  <a:gd name="T24" fmla="*/ 777 w 806"/>
                  <a:gd name="T25" fmla="*/ 911 h 1149"/>
                  <a:gd name="T26" fmla="*/ 583 w 806"/>
                  <a:gd name="T27" fmla="*/ 913 h 1149"/>
                  <a:gd name="T28" fmla="*/ 490 w 806"/>
                  <a:gd name="T29" fmla="*/ 913 h 1149"/>
                  <a:gd name="T30" fmla="*/ 311 w 806"/>
                  <a:gd name="T31" fmla="*/ 911 h 1149"/>
                  <a:gd name="T32" fmla="*/ 246 w 806"/>
                  <a:gd name="T33" fmla="*/ 959 h 1149"/>
                  <a:gd name="T34" fmla="*/ 218 w 806"/>
                  <a:gd name="T35" fmla="*/ 954 h 1149"/>
                  <a:gd name="T36" fmla="*/ 182 w 806"/>
                  <a:gd name="T37" fmla="*/ 911 h 1149"/>
                  <a:gd name="T38" fmla="*/ 0 w 806"/>
                  <a:gd name="T39" fmla="*/ 938 h 1149"/>
                  <a:gd name="T40" fmla="*/ 28 w 806"/>
                  <a:gd name="T41" fmla="*/ 967 h 1149"/>
                  <a:gd name="T42" fmla="*/ 513 w 806"/>
                  <a:gd name="T43" fmla="*/ 238 h 1149"/>
                  <a:gd name="T44" fmla="*/ 522 w 806"/>
                  <a:gd name="T45" fmla="*/ 220 h 1149"/>
                  <a:gd name="T46" fmla="*/ 608 w 806"/>
                  <a:gd name="T47" fmla="*/ 193 h 1149"/>
                  <a:gd name="T48" fmla="*/ 611 w 806"/>
                  <a:gd name="T49" fmla="*/ 195 h 1149"/>
                  <a:gd name="T50" fmla="*/ 776 w 806"/>
                  <a:gd name="T51" fmla="*/ 238 h 1149"/>
                  <a:gd name="T52" fmla="*/ 776 w 806"/>
                  <a:gd name="T53" fmla="*/ 182 h 1149"/>
                  <a:gd name="T54" fmla="*/ 0 w 806"/>
                  <a:gd name="T55" fmla="*/ 209 h 1149"/>
                  <a:gd name="T56" fmla="*/ 28 w 806"/>
                  <a:gd name="T57" fmla="*/ 418 h 1149"/>
                  <a:gd name="T58" fmla="*/ 142 w 806"/>
                  <a:gd name="T59" fmla="*/ 364 h 1149"/>
                  <a:gd name="T60" fmla="*/ 0 w 806"/>
                  <a:gd name="T61" fmla="*/ 392 h 1149"/>
                  <a:gd name="T62" fmla="*/ 28 w 806"/>
                  <a:gd name="T63" fmla="*/ 56 h 1149"/>
                  <a:gd name="T64" fmla="*/ 804 w 806"/>
                  <a:gd name="T65" fmla="*/ 28 h 1149"/>
                  <a:gd name="T66" fmla="*/ 28 w 806"/>
                  <a:gd name="T67" fmla="*/ 0 h 1149"/>
                  <a:gd name="T68" fmla="*/ 28 w 806"/>
                  <a:gd name="T69" fmla="*/ 56 h 1149"/>
                  <a:gd name="T70" fmla="*/ 662 w 806"/>
                  <a:gd name="T71" fmla="*/ 364 h 1149"/>
                  <a:gd name="T72" fmla="*/ 716 w 806"/>
                  <a:gd name="T73" fmla="*/ 418 h 1149"/>
                  <a:gd name="T74" fmla="*/ 804 w 806"/>
                  <a:gd name="T75" fmla="*/ 392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6" h="1149">
                    <a:moveTo>
                      <a:pt x="776" y="729"/>
                    </a:moveTo>
                    <a:cubicBezTo>
                      <a:pt x="776" y="729"/>
                      <a:pt x="776" y="729"/>
                      <a:pt x="767" y="729"/>
                    </a:cubicBezTo>
                    <a:cubicBezTo>
                      <a:pt x="712" y="784"/>
                      <a:pt x="712" y="784"/>
                      <a:pt x="712" y="784"/>
                    </a:cubicBezTo>
                    <a:cubicBezTo>
                      <a:pt x="776" y="784"/>
                      <a:pt x="776" y="784"/>
                      <a:pt x="776" y="784"/>
                    </a:cubicBezTo>
                    <a:cubicBezTo>
                      <a:pt x="793" y="784"/>
                      <a:pt x="804" y="771"/>
                      <a:pt x="804" y="756"/>
                    </a:cubicBezTo>
                    <a:cubicBezTo>
                      <a:pt x="804" y="741"/>
                      <a:pt x="793" y="729"/>
                      <a:pt x="776" y="729"/>
                    </a:cubicBezTo>
                    <a:close/>
                    <a:moveTo>
                      <a:pt x="777" y="1093"/>
                    </a:moveTo>
                    <a:cubicBezTo>
                      <a:pt x="777" y="1093"/>
                      <a:pt x="777" y="1093"/>
                      <a:pt x="28" y="1093"/>
                    </a:cubicBezTo>
                    <a:cubicBezTo>
                      <a:pt x="13" y="1093"/>
                      <a:pt x="0" y="1105"/>
                      <a:pt x="0" y="1120"/>
                    </a:cubicBezTo>
                    <a:cubicBezTo>
                      <a:pt x="0" y="1124"/>
                      <a:pt x="1" y="1127"/>
                      <a:pt x="2" y="1131"/>
                    </a:cubicBezTo>
                    <a:cubicBezTo>
                      <a:pt x="6" y="1141"/>
                      <a:pt x="16" y="1149"/>
                      <a:pt x="28" y="1149"/>
                    </a:cubicBezTo>
                    <a:cubicBezTo>
                      <a:pt x="28" y="1149"/>
                      <a:pt x="28" y="1149"/>
                      <a:pt x="778" y="1149"/>
                    </a:cubicBezTo>
                    <a:cubicBezTo>
                      <a:pt x="794" y="1149"/>
                      <a:pt x="806" y="1137"/>
                      <a:pt x="806" y="1123"/>
                    </a:cubicBezTo>
                    <a:cubicBezTo>
                      <a:pt x="806" y="1120"/>
                      <a:pt x="805" y="1117"/>
                      <a:pt x="804" y="1115"/>
                    </a:cubicBezTo>
                    <a:cubicBezTo>
                      <a:pt x="802" y="1102"/>
                      <a:pt x="791" y="1093"/>
                      <a:pt x="777" y="1093"/>
                    </a:cubicBezTo>
                    <a:close/>
                    <a:moveTo>
                      <a:pt x="28" y="784"/>
                    </a:moveTo>
                    <a:cubicBezTo>
                      <a:pt x="28" y="784"/>
                      <a:pt x="28" y="784"/>
                      <a:pt x="92" y="784"/>
                    </a:cubicBezTo>
                    <a:cubicBezTo>
                      <a:pt x="37" y="729"/>
                      <a:pt x="37" y="729"/>
                      <a:pt x="37" y="729"/>
                    </a:cubicBezTo>
                    <a:cubicBezTo>
                      <a:pt x="28" y="729"/>
                      <a:pt x="28" y="729"/>
                      <a:pt x="28" y="729"/>
                    </a:cubicBezTo>
                    <a:cubicBezTo>
                      <a:pt x="13" y="729"/>
                      <a:pt x="0" y="741"/>
                      <a:pt x="0" y="756"/>
                    </a:cubicBezTo>
                    <a:cubicBezTo>
                      <a:pt x="0" y="771"/>
                      <a:pt x="13" y="784"/>
                      <a:pt x="28" y="784"/>
                    </a:cubicBezTo>
                    <a:close/>
                    <a:moveTo>
                      <a:pt x="28" y="967"/>
                    </a:moveTo>
                    <a:cubicBezTo>
                      <a:pt x="28" y="967"/>
                      <a:pt x="28" y="967"/>
                      <a:pt x="778" y="967"/>
                    </a:cubicBezTo>
                    <a:cubicBezTo>
                      <a:pt x="794" y="967"/>
                      <a:pt x="806" y="954"/>
                      <a:pt x="806" y="939"/>
                    </a:cubicBezTo>
                    <a:cubicBezTo>
                      <a:pt x="806" y="934"/>
                      <a:pt x="804" y="930"/>
                      <a:pt x="802" y="926"/>
                    </a:cubicBezTo>
                    <a:cubicBezTo>
                      <a:pt x="797" y="917"/>
                      <a:pt x="789" y="911"/>
                      <a:pt x="777" y="911"/>
                    </a:cubicBezTo>
                    <a:cubicBezTo>
                      <a:pt x="777" y="911"/>
                      <a:pt x="777" y="911"/>
                      <a:pt x="586" y="911"/>
                    </a:cubicBezTo>
                    <a:cubicBezTo>
                      <a:pt x="583" y="913"/>
                      <a:pt x="583" y="913"/>
                      <a:pt x="583" y="913"/>
                    </a:cubicBezTo>
                    <a:cubicBezTo>
                      <a:pt x="571" y="926"/>
                      <a:pt x="554" y="933"/>
                      <a:pt x="537" y="933"/>
                    </a:cubicBezTo>
                    <a:cubicBezTo>
                      <a:pt x="520" y="933"/>
                      <a:pt x="503" y="926"/>
                      <a:pt x="490" y="913"/>
                    </a:cubicBezTo>
                    <a:cubicBezTo>
                      <a:pt x="489" y="913"/>
                      <a:pt x="488" y="912"/>
                      <a:pt x="488" y="911"/>
                    </a:cubicBezTo>
                    <a:cubicBezTo>
                      <a:pt x="311" y="911"/>
                      <a:pt x="311" y="911"/>
                      <a:pt x="311" y="911"/>
                    </a:cubicBezTo>
                    <a:cubicBezTo>
                      <a:pt x="304" y="924"/>
                      <a:pt x="304" y="924"/>
                      <a:pt x="304" y="924"/>
                    </a:cubicBezTo>
                    <a:cubicBezTo>
                      <a:pt x="293" y="946"/>
                      <a:pt x="271" y="959"/>
                      <a:pt x="246" y="959"/>
                    </a:cubicBezTo>
                    <a:cubicBezTo>
                      <a:pt x="235" y="959"/>
                      <a:pt x="227" y="957"/>
                      <a:pt x="222" y="955"/>
                    </a:cubicBezTo>
                    <a:cubicBezTo>
                      <a:pt x="218" y="954"/>
                      <a:pt x="218" y="954"/>
                      <a:pt x="218" y="954"/>
                    </a:cubicBezTo>
                    <a:cubicBezTo>
                      <a:pt x="215" y="952"/>
                      <a:pt x="215" y="952"/>
                      <a:pt x="215" y="952"/>
                    </a:cubicBezTo>
                    <a:cubicBezTo>
                      <a:pt x="198" y="943"/>
                      <a:pt x="187" y="928"/>
                      <a:pt x="182" y="911"/>
                    </a:cubicBezTo>
                    <a:cubicBezTo>
                      <a:pt x="28" y="911"/>
                      <a:pt x="28" y="911"/>
                      <a:pt x="28" y="911"/>
                    </a:cubicBezTo>
                    <a:cubicBezTo>
                      <a:pt x="13" y="911"/>
                      <a:pt x="0" y="924"/>
                      <a:pt x="0" y="938"/>
                    </a:cubicBezTo>
                    <a:cubicBezTo>
                      <a:pt x="0" y="945"/>
                      <a:pt x="3" y="951"/>
                      <a:pt x="7" y="956"/>
                    </a:cubicBezTo>
                    <a:cubicBezTo>
                      <a:pt x="12" y="963"/>
                      <a:pt x="20" y="967"/>
                      <a:pt x="28" y="967"/>
                    </a:cubicBezTo>
                    <a:close/>
                    <a:moveTo>
                      <a:pt x="28" y="238"/>
                    </a:moveTo>
                    <a:cubicBezTo>
                      <a:pt x="28" y="238"/>
                      <a:pt x="28" y="238"/>
                      <a:pt x="513" y="238"/>
                    </a:cubicBezTo>
                    <a:cubicBezTo>
                      <a:pt x="522" y="221"/>
                      <a:pt x="522" y="221"/>
                      <a:pt x="522" y="221"/>
                    </a:cubicBezTo>
                    <a:cubicBezTo>
                      <a:pt x="522" y="220"/>
                      <a:pt x="522" y="220"/>
                      <a:pt x="522" y="220"/>
                    </a:cubicBezTo>
                    <a:cubicBezTo>
                      <a:pt x="534" y="200"/>
                      <a:pt x="556" y="187"/>
                      <a:pt x="580" y="187"/>
                    </a:cubicBezTo>
                    <a:cubicBezTo>
                      <a:pt x="590" y="187"/>
                      <a:pt x="599" y="189"/>
                      <a:pt x="608" y="193"/>
                    </a:cubicBezTo>
                    <a:cubicBezTo>
                      <a:pt x="610" y="194"/>
                      <a:pt x="610" y="194"/>
                      <a:pt x="610" y="194"/>
                    </a:cubicBezTo>
                    <a:cubicBezTo>
                      <a:pt x="611" y="195"/>
                      <a:pt x="611" y="195"/>
                      <a:pt x="611" y="195"/>
                    </a:cubicBezTo>
                    <a:cubicBezTo>
                      <a:pt x="629" y="204"/>
                      <a:pt x="640" y="220"/>
                      <a:pt x="644" y="238"/>
                    </a:cubicBezTo>
                    <a:cubicBezTo>
                      <a:pt x="776" y="238"/>
                      <a:pt x="776" y="238"/>
                      <a:pt x="776" y="238"/>
                    </a:cubicBezTo>
                    <a:cubicBezTo>
                      <a:pt x="793" y="238"/>
                      <a:pt x="804" y="225"/>
                      <a:pt x="804" y="209"/>
                    </a:cubicBezTo>
                    <a:cubicBezTo>
                      <a:pt x="804" y="194"/>
                      <a:pt x="793" y="182"/>
                      <a:pt x="776" y="182"/>
                    </a:cubicBezTo>
                    <a:cubicBezTo>
                      <a:pt x="776" y="182"/>
                      <a:pt x="776" y="182"/>
                      <a:pt x="28" y="182"/>
                    </a:cubicBezTo>
                    <a:cubicBezTo>
                      <a:pt x="13" y="182"/>
                      <a:pt x="0" y="194"/>
                      <a:pt x="0" y="209"/>
                    </a:cubicBezTo>
                    <a:cubicBezTo>
                      <a:pt x="0" y="225"/>
                      <a:pt x="13" y="238"/>
                      <a:pt x="28" y="238"/>
                    </a:cubicBezTo>
                    <a:close/>
                    <a:moveTo>
                      <a:pt x="28" y="418"/>
                    </a:moveTo>
                    <a:cubicBezTo>
                      <a:pt x="28" y="418"/>
                      <a:pt x="28" y="418"/>
                      <a:pt x="89" y="418"/>
                    </a:cubicBezTo>
                    <a:cubicBezTo>
                      <a:pt x="142" y="364"/>
                      <a:pt x="142" y="364"/>
                      <a:pt x="142" y="364"/>
                    </a:cubicBezTo>
                    <a:cubicBezTo>
                      <a:pt x="28" y="364"/>
                      <a:pt x="28" y="364"/>
                      <a:pt x="28" y="364"/>
                    </a:cubicBezTo>
                    <a:cubicBezTo>
                      <a:pt x="13" y="364"/>
                      <a:pt x="0" y="377"/>
                      <a:pt x="0" y="392"/>
                    </a:cubicBezTo>
                    <a:cubicBezTo>
                      <a:pt x="0" y="406"/>
                      <a:pt x="13" y="418"/>
                      <a:pt x="28" y="418"/>
                    </a:cubicBezTo>
                    <a:close/>
                    <a:moveTo>
                      <a:pt x="28" y="56"/>
                    </a:moveTo>
                    <a:cubicBezTo>
                      <a:pt x="28" y="56"/>
                      <a:pt x="28" y="56"/>
                      <a:pt x="776" y="56"/>
                    </a:cubicBezTo>
                    <a:cubicBezTo>
                      <a:pt x="793" y="56"/>
                      <a:pt x="804" y="43"/>
                      <a:pt x="804" y="28"/>
                    </a:cubicBezTo>
                    <a:cubicBezTo>
                      <a:pt x="804" y="11"/>
                      <a:pt x="793" y="0"/>
                      <a:pt x="776" y="0"/>
                    </a:cubicBezTo>
                    <a:cubicBezTo>
                      <a:pt x="776" y="0"/>
                      <a:pt x="776" y="0"/>
                      <a:pt x="28" y="0"/>
                    </a:cubicBezTo>
                    <a:cubicBezTo>
                      <a:pt x="13" y="0"/>
                      <a:pt x="0" y="11"/>
                      <a:pt x="0" y="28"/>
                    </a:cubicBezTo>
                    <a:cubicBezTo>
                      <a:pt x="0" y="43"/>
                      <a:pt x="13" y="56"/>
                      <a:pt x="28" y="56"/>
                    </a:cubicBezTo>
                    <a:close/>
                    <a:moveTo>
                      <a:pt x="776" y="364"/>
                    </a:moveTo>
                    <a:cubicBezTo>
                      <a:pt x="776" y="364"/>
                      <a:pt x="776" y="364"/>
                      <a:pt x="662" y="364"/>
                    </a:cubicBezTo>
                    <a:cubicBezTo>
                      <a:pt x="665" y="367"/>
                      <a:pt x="668" y="369"/>
                      <a:pt x="671" y="372"/>
                    </a:cubicBezTo>
                    <a:cubicBezTo>
                      <a:pt x="716" y="418"/>
                      <a:pt x="716" y="418"/>
                      <a:pt x="716" y="418"/>
                    </a:cubicBezTo>
                    <a:cubicBezTo>
                      <a:pt x="776" y="418"/>
                      <a:pt x="776" y="418"/>
                      <a:pt x="776" y="418"/>
                    </a:cubicBezTo>
                    <a:cubicBezTo>
                      <a:pt x="793" y="418"/>
                      <a:pt x="804" y="406"/>
                      <a:pt x="804" y="392"/>
                    </a:cubicBezTo>
                    <a:cubicBezTo>
                      <a:pt x="804" y="377"/>
                      <a:pt x="793" y="364"/>
                      <a:pt x="776" y="36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grpSp>
        <p:nvGrpSpPr>
          <p:cNvPr id="28" name="Group 27">
            <a:extLst>
              <a:ext uri="{FF2B5EF4-FFF2-40B4-BE49-F238E27FC236}">
                <a16:creationId xmlns:a16="http://schemas.microsoft.com/office/drawing/2014/main" id="{FCBD2AFF-64A4-49C7-B39A-846C8BEA46B7}"/>
              </a:ext>
            </a:extLst>
          </p:cNvPr>
          <p:cNvGrpSpPr>
            <a:grpSpLocks noChangeAspect="1"/>
          </p:cNvGrpSpPr>
          <p:nvPr/>
        </p:nvGrpSpPr>
        <p:grpSpPr>
          <a:xfrm>
            <a:off x="5252215" y="1151435"/>
            <a:ext cx="823754" cy="822960"/>
            <a:chOff x="5273675" y="2606675"/>
            <a:chExt cx="1646238" cy="1644650"/>
          </a:xfrm>
        </p:grpSpPr>
        <p:sp>
          <p:nvSpPr>
            <p:cNvPr id="29" name="AutoShape 3">
              <a:extLst>
                <a:ext uri="{FF2B5EF4-FFF2-40B4-BE49-F238E27FC236}">
                  <a16:creationId xmlns:a16="http://schemas.microsoft.com/office/drawing/2014/main" id="{B98309B5-6301-4191-9FF1-8F18E42338F4}"/>
                </a:ext>
              </a:extLst>
            </p:cNvPr>
            <p:cNvSpPr>
              <a:spLocks noChangeAspect="1" noChangeArrowheads="1" noTextEdit="1"/>
            </p:cNvSpPr>
            <p:nvPr/>
          </p:nvSpPr>
          <p:spPr bwMode="auto">
            <a:xfrm>
              <a:off x="5273675"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30" name="Group 29">
              <a:extLst>
                <a:ext uri="{FF2B5EF4-FFF2-40B4-BE49-F238E27FC236}">
                  <a16:creationId xmlns:a16="http://schemas.microsoft.com/office/drawing/2014/main" id="{07B5ED94-4221-4A2E-8CBA-A9B12BD149AA}"/>
                </a:ext>
              </a:extLst>
            </p:cNvPr>
            <p:cNvGrpSpPr/>
            <p:nvPr/>
          </p:nvGrpSpPr>
          <p:grpSpPr>
            <a:xfrm>
              <a:off x="5646738" y="2774950"/>
              <a:ext cx="900113" cy="1306513"/>
              <a:chOff x="5646738" y="2774950"/>
              <a:chExt cx="900113" cy="1306513"/>
            </a:xfrm>
          </p:grpSpPr>
          <p:sp>
            <p:nvSpPr>
              <p:cNvPr id="31" name="Freeform 5">
                <a:extLst>
                  <a:ext uri="{FF2B5EF4-FFF2-40B4-BE49-F238E27FC236}">
                    <a16:creationId xmlns:a16="http://schemas.microsoft.com/office/drawing/2014/main" id="{CDA4D245-91E0-4632-B344-83F92C97F1E9}"/>
                  </a:ext>
                </a:extLst>
              </p:cNvPr>
              <p:cNvSpPr>
                <a:spLocks/>
              </p:cNvSpPr>
              <p:nvPr/>
            </p:nvSpPr>
            <p:spPr bwMode="auto">
              <a:xfrm>
                <a:off x="5646738" y="2889250"/>
                <a:ext cx="900113" cy="1192213"/>
              </a:xfrm>
              <a:custGeom>
                <a:avLst/>
                <a:gdLst>
                  <a:gd name="T0" fmla="*/ 1236 w 1258"/>
                  <a:gd name="T1" fmla="*/ 0 h 1670"/>
                  <a:gd name="T2" fmla="*/ 876 w 1258"/>
                  <a:gd name="T3" fmla="*/ 0 h 1670"/>
                  <a:gd name="T4" fmla="*/ 876 w 1258"/>
                  <a:gd name="T5" fmla="*/ 44 h 1670"/>
                  <a:gd name="T6" fmla="*/ 1214 w 1258"/>
                  <a:gd name="T7" fmla="*/ 44 h 1670"/>
                  <a:gd name="T8" fmla="*/ 1214 w 1258"/>
                  <a:gd name="T9" fmla="*/ 1626 h 1670"/>
                  <a:gd name="T10" fmla="*/ 44 w 1258"/>
                  <a:gd name="T11" fmla="*/ 1626 h 1670"/>
                  <a:gd name="T12" fmla="*/ 44 w 1258"/>
                  <a:gd name="T13" fmla="*/ 44 h 1670"/>
                  <a:gd name="T14" fmla="*/ 382 w 1258"/>
                  <a:gd name="T15" fmla="*/ 44 h 1670"/>
                  <a:gd name="T16" fmla="*/ 382 w 1258"/>
                  <a:gd name="T17" fmla="*/ 0 h 1670"/>
                  <a:gd name="T18" fmla="*/ 22 w 1258"/>
                  <a:gd name="T19" fmla="*/ 0 h 1670"/>
                  <a:gd name="T20" fmla="*/ 0 w 1258"/>
                  <a:gd name="T21" fmla="*/ 22 h 1670"/>
                  <a:gd name="T22" fmla="*/ 0 w 1258"/>
                  <a:gd name="T23" fmla="*/ 1648 h 1670"/>
                  <a:gd name="T24" fmla="*/ 22 w 1258"/>
                  <a:gd name="T25" fmla="*/ 1670 h 1670"/>
                  <a:gd name="T26" fmla="*/ 1236 w 1258"/>
                  <a:gd name="T27" fmla="*/ 1670 h 1670"/>
                  <a:gd name="T28" fmla="*/ 1258 w 1258"/>
                  <a:gd name="T29" fmla="*/ 1648 h 1670"/>
                  <a:gd name="T30" fmla="*/ 1258 w 1258"/>
                  <a:gd name="T31" fmla="*/ 22 h 1670"/>
                  <a:gd name="T32" fmla="*/ 1236 w 1258"/>
                  <a:gd name="T33" fmla="*/ 0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8" h="1670">
                    <a:moveTo>
                      <a:pt x="1236" y="0"/>
                    </a:moveTo>
                    <a:cubicBezTo>
                      <a:pt x="876" y="0"/>
                      <a:pt x="876" y="0"/>
                      <a:pt x="876" y="0"/>
                    </a:cubicBezTo>
                    <a:cubicBezTo>
                      <a:pt x="876" y="44"/>
                      <a:pt x="876" y="44"/>
                      <a:pt x="876" y="44"/>
                    </a:cubicBezTo>
                    <a:cubicBezTo>
                      <a:pt x="1214" y="44"/>
                      <a:pt x="1214" y="44"/>
                      <a:pt x="1214" y="44"/>
                    </a:cubicBezTo>
                    <a:cubicBezTo>
                      <a:pt x="1214" y="1626"/>
                      <a:pt x="1214" y="1626"/>
                      <a:pt x="1214" y="1626"/>
                    </a:cubicBezTo>
                    <a:cubicBezTo>
                      <a:pt x="44" y="1626"/>
                      <a:pt x="44" y="1626"/>
                      <a:pt x="44" y="1626"/>
                    </a:cubicBezTo>
                    <a:cubicBezTo>
                      <a:pt x="44" y="44"/>
                      <a:pt x="44" y="44"/>
                      <a:pt x="44" y="44"/>
                    </a:cubicBezTo>
                    <a:cubicBezTo>
                      <a:pt x="382" y="44"/>
                      <a:pt x="382" y="44"/>
                      <a:pt x="382" y="44"/>
                    </a:cubicBezTo>
                    <a:cubicBezTo>
                      <a:pt x="382" y="0"/>
                      <a:pt x="382" y="0"/>
                      <a:pt x="382" y="0"/>
                    </a:cubicBezTo>
                    <a:cubicBezTo>
                      <a:pt x="22" y="0"/>
                      <a:pt x="22" y="0"/>
                      <a:pt x="22" y="0"/>
                    </a:cubicBezTo>
                    <a:cubicBezTo>
                      <a:pt x="9" y="0"/>
                      <a:pt x="0" y="10"/>
                      <a:pt x="0" y="22"/>
                    </a:cubicBezTo>
                    <a:cubicBezTo>
                      <a:pt x="0" y="1648"/>
                      <a:pt x="0" y="1648"/>
                      <a:pt x="0" y="1648"/>
                    </a:cubicBezTo>
                    <a:cubicBezTo>
                      <a:pt x="0" y="1661"/>
                      <a:pt x="9" y="1670"/>
                      <a:pt x="22" y="1670"/>
                    </a:cubicBezTo>
                    <a:cubicBezTo>
                      <a:pt x="1236" y="1670"/>
                      <a:pt x="1236" y="1670"/>
                      <a:pt x="1236" y="1670"/>
                    </a:cubicBezTo>
                    <a:cubicBezTo>
                      <a:pt x="1249" y="1670"/>
                      <a:pt x="1258" y="1661"/>
                      <a:pt x="1258" y="1648"/>
                    </a:cubicBezTo>
                    <a:cubicBezTo>
                      <a:pt x="1258" y="22"/>
                      <a:pt x="1258" y="22"/>
                      <a:pt x="1258" y="22"/>
                    </a:cubicBezTo>
                    <a:cubicBezTo>
                      <a:pt x="1258" y="10"/>
                      <a:pt x="1249" y="0"/>
                      <a:pt x="123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2" name="Freeform 21">
                <a:extLst>
                  <a:ext uri="{FF2B5EF4-FFF2-40B4-BE49-F238E27FC236}">
                    <a16:creationId xmlns:a16="http://schemas.microsoft.com/office/drawing/2014/main" id="{50F92C84-AA8D-4B34-B5EE-BDDA429EA4A9}"/>
                  </a:ext>
                </a:extLst>
              </p:cNvPr>
              <p:cNvSpPr>
                <a:spLocks/>
              </p:cNvSpPr>
              <p:nvPr/>
            </p:nvSpPr>
            <p:spPr bwMode="auto">
              <a:xfrm>
                <a:off x="5783263" y="2774950"/>
                <a:ext cx="627063" cy="1089025"/>
              </a:xfrm>
              <a:custGeom>
                <a:avLst/>
                <a:gdLst>
                  <a:gd name="connsiteX0" fmla="*/ 15713 w 627063"/>
                  <a:gd name="connsiteY0" fmla="*/ 1057275 h 1089025"/>
                  <a:gd name="connsiteX1" fmla="*/ 611351 w 627063"/>
                  <a:gd name="connsiteY1" fmla="*/ 1057275 h 1089025"/>
                  <a:gd name="connsiteX2" fmla="*/ 627063 w 627063"/>
                  <a:gd name="connsiteY2" fmla="*/ 1073150 h 1089025"/>
                  <a:gd name="connsiteX3" fmla="*/ 611351 w 627063"/>
                  <a:gd name="connsiteY3" fmla="*/ 1089025 h 1089025"/>
                  <a:gd name="connsiteX4" fmla="*/ 15713 w 627063"/>
                  <a:gd name="connsiteY4" fmla="*/ 1089025 h 1089025"/>
                  <a:gd name="connsiteX5" fmla="*/ 0 w 627063"/>
                  <a:gd name="connsiteY5" fmla="*/ 1073150 h 1089025"/>
                  <a:gd name="connsiteX6" fmla="*/ 15713 w 627063"/>
                  <a:gd name="connsiteY6" fmla="*/ 1057275 h 1089025"/>
                  <a:gd name="connsiteX7" fmla="*/ 15713 w 627063"/>
                  <a:gd name="connsiteY7" fmla="*/ 941388 h 1089025"/>
                  <a:gd name="connsiteX8" fmla="*/ 611351 w 627063"/>
                  <a:gd name="connsiteY8" fmla="*/ 941388 h 1089025"/>
                  <a:gd name="connsiteX9" fmla="*/ 627063 w 627063"/>
                  <a:gd name="connsiteY9" fmla="*/ 957263 h 1089025"/>
                  <a:gd name="connsiteX10" fmla="*/ 611351 w 627063"/>
                  <a:gd name="connsiteY10" fmla="*/ 973138 h 1089025"/>
                  <a:gd name="connsiteX11" fmla="*/ 15713 w 627063"/>
                  <a:gd name="connsiteY11" fmla="*/ 973138 h 1089025"/>
                  <a:gd name="connsiteX12" fmla="*/ 0 w 627063"/>
                  <a:gd name="connsiteY12" fmla="*/ 957263 h 1089025"/>
                  <a:gd name="connsiteX13" fmla="*/ 15713 w 627063"/>
                  <a:gd name="connsiteY13" fmla="*/ 941388 h 1089025"/>
                  <a:gd name="connsiteX14" fmla="*/ 15713 w 627063"/>
                  <a:gd name="connsiteY14" fmla="*/ 825500 h 1089025"/>
                  <a:gd name="connsiteX15" fmla="*/ 611351 w 627063"/>
                  <a:gd name="connsiteY15" fmla="*/ 825500 h 1089025"/>
                  <a:gd name="connsiteX16" fmla="*/ 627063 w 627063"/>
                  <a:gd name="connsiteY16" fmla="*/ 841375 h 1089025"/>
                  <a:gd name="connsiteX17" fmla="*/ 611351 w 627063"/>
                  <a:gd name="connsiteY17" fmla="*/ 857250 h 1089025"/>
                  <a:gd name="connsiteX18" fmla="*/ 15713 w 627063"/>
                  <a:gd name="connsiteY18" fmla="*/ 857250 h 1089025"/>
                  <a:gd name="connsiteX19" fmla="*/ 0 w 627063"/>
                  <a:gd name="connsiteY19" fmla="*/ 841375 h 1089025"/>
                  <a:gd name="connsiteX20" fmla="*/ 15713 w 627063"/>
                  <a:gd name="connsiteY20" fmla="*/ 825500 h 1089025"/>
                  <a:gd name="connsiteX21" fmla="*/ 15713 w 627063"/>
                  <a:gd name="connsiteY21" fmla="*/ 709613 h 1089025"/>
                  <a:gd name="connsiteX22" fmla="*/ 611351 w 627063"/>
                  <a:gd name="connsiteY22" fmla="*/ 709613 h 1089025"/>
                  <a:gd name="connsiteX23" fmla="*/ 627063 w 627063"/>
                  <a:gd name="connsiteY23" fmla="*/ 725488 h 1089025"/>
                  <a:gd name="connsiteX24" fmla="*/ 611351 w 627063"/>
                  <a:gd name="connsiteY24" fmla="*/ 741363 h 1089025"/>
                  <a:gd name="connsiteX25" fmla="*/ 15713 w 627063"/>
                  <a:gd name="connsiteY25" fmla="*/ 741363 h 1089025"/>
                  <a:gd name="connsiteX26" fmla="*/ 0 w 627063"/>
                  <a:gd name="connsiteY26" fmla="*/ 725488 h 1089025"/>
                  <a:gd name="connsiteX27" fmla="*/ 15713 w 627063"/>
                  <a:gd name="connsiteY27" fmla="*/ 709613 h 1089025"/>
                  <a:gd name="connsiteX28" fmla="*/ 15713 w 627063"/>
                  <a:gd name="connsiteY28" fmla="*/ 593725 h 1089025"/>
                  <a:gd name="connsiteX29" fmla="*/ 611351 w 627063"/>
                  <a:gd name="connsiteY29" fmla="*/ 593725 h 1089025"/>
                  <a:gd name="connsiteX30" fmla="*/ 627063 w 627063"/>
                  <a:gd name="connsiteY30" fmla="*/ 609600 h 1089025"/>
                  <a:gd name="connsiteX31" fmla="*/ 611351 w 627063"/>
                  <a:gd name="connsiteY31" fmla="*/ 625475 h 1089025"/>
                  <a:gd name="connsiteX32" fmla="*/ 15713 w 627063"/>
                  <a:gd name="connsiteY32" fmla="*/ 625475 h 1089025"/>
                  <a:gd name="connsiteX33" fmla="*/ 0 w 627063"/>
                  <a:gd name="connsiteY33" fmla="*/ 609600 h 1089025"/>
                  <a:gd name="connsiteX34" fmla="*/ 15713 w 627063"/>
                  <a:gd name="connsiteY34" fmla="*/ 593725 h 1089025"/>
                  <a:gd name="connsiteX35" fmla="*/ 15713 w 627063"/>
                  <a:gd name="connsiteY35" fmla="*/ 477838 h 1089025"/>
                  <a:gd name="connsiteX36" fmla="*/ 611351 w 627063"/>
                  <a:gd name="connsiteY36" fmla="*/ 477838 h 1089025"/>
                  <a:gd name="connsiteX37" fmla="*/ 627063 w 627063"/>
                  <a:gd name="connsiteY37" fmla="*/ 493713 h 1089025"/>
                  <a:gd name="connsiteX38" fmla="*/ 611351 w 627063"/>
                  <a:gd name="connsiteY38" fmla="*/ 509588 h 1089025"/>
                  <a:gd name="connsiteX39" fmla="*/ 15713 w 627063"/>
                  <a:gd name="connsiteY39" fmla="*/ 509588 h 1089025"/>
                  <a:gd name="connsiteX40" fmla="*/ 0 w 627063"/>
                  <a:gd name="connsiteY40" fmla="*/ 493713 h 1089025"/>
                  <a:gd name="connsiteX41" fmla="*/ 15713 w 627063"/>
                  <a:gd name="connsiteY41" fmla="*/ 477838 h 1089025"/>
                  <a:gd name="connsiteX42" fmla="*/ 15713 w 627063"/>
                  <a:gd name="connsiteY42" fmla="*/ 361950 h 1089025"/>
                  <a:gd name="connsiteX43" fmla="*/ 611351 w 627063"/>
                  <a:gd name="connsiteY43" fmla="*/ 361950 h 1089025"/>
                  <a:gd name="connsiteX44" fmla="*/ 627063 w 627063"/>
                  <a:gd name="connsiteY44" fmla="*/ 377825 h 1089025"/>
                  <a:gd name="connsiteX45" fmla="*/ 611351 w 627063"/>
                  <a:gd name="connsiteY45" fmla="*/ 393700 h 1089025"/>
                  <a:gd name="connsiteX46" fmla="*/ 15713 w 627063"/>
                  <a:gd name="connsiteY46" fmla="*/ 393700 h 1089025"/>
                  <a:gd name="connsiteX47" fmla="*/ 0 w 627063"/>
                  <a:gd name="connsiteY47" fmla="*/ 377825 h 1089025"/>
                  <a:gd name="connsiteX48" fmla="*/ 15713 w 627063"/>
                  <a:gd name="connsiteY48" fmla="*/ 361950 h 1089025"/>
                  <a:gd name="connsiteX49" fmla="*/ 313532 w 627063"/>
                  <a:gd name="connsiteY49" fmla="*/ 31750 h 1089025"/>
                  <a:gd name="connsiteX50" fmla="*/ 291134 w 627063"/>
                  <a:gd name="connsiteY50" fmla="*/ 35314 h 1089025"/>
                  <a:gd name="connsiteX51" fmla="*/ 257175 w 627063"/>
                  <a:gd name="connsiteY51" fmla="*/ 66675 h 1089025"/>
                  <a:gd name="connsiteX52" fmla="*/ 369888 w 627063"/>
                  <a:gd name="connsiteY52" fmla="*/ 66675 h 1089025"/>
                  <a:gd name="connsiteX53" fmla="*/ 335930 w 627063"/>
                  <a:gd name="connsiteY53" fmla="*/ 35314 h 1089025"/>
                  <a:gd name="connsiteX54" fmla="*/ 313532 w 627063"/>
                  <a:gd name="connsiteY54" fmla="*/ 31750 h 1089025"/>
                  <a:gd name="connsiteX55" fmla="*/ 313532 w 627063"/>
                  <a:gd name="connsiteY55" fmla="*/ 0 h 1089025"/>
                  <a:gd name="connsiteX56" fmla="*/ 386160 w 627063"/>
                  <a:gd name="connsiteY56" fmla="*/ 34890 h 1089025"/>
                  <a:gd name="connsiteX57" fmla="*/ 402537 w 627063"/>
                  <a:gd name="connsiteY57" fmla="*/ 66220 h 1089025"/>
                  <a:gd name="connsiteX58" fmla="*/ 451668 w 627063"/>
                  <a:gd name="connsiteY58" fmla="*/ 66220 h 1089025"/>
                  <a:gd name="connsiteX59" fmla="*/ 458788 w 627063"/>
                  <a:gd name="connsiteY59" fmla="*/ 73340 h 1089025"/>
                  <a:gd name="connsiteX60" fmla="*/ 458788 w 627063"/>
                  <a:gd name="connsiteY60" fmla="*/ 113927 h 1089025"/>
                  <a:gd name="connsiteX61" fmla="*/ 458788 w 627063"/>
                  <a:gd name="connsiteY61" fmla="*/ 145256 h 1089025"/>
                  <a:gd name="connsiteX62" fmla="*/ 458788 w 627063"/>
                  <a:gd name="connsiteY62" fmla="*/ 178010 h 1089025"/>
                  <a:gd name="connsiteX63" fmla="*/ 443123 w 627063"/>
                  <a:gd name="connsiteY63" fmla="*/ 193675 h 1089025"/>
                  <a:gd name="connsiteX64" fmla="*/ 183940 w 627063"/>
                  <a:gd name="connsiteY64" fmla="*/ 193675 h 1089025"/>
                  <a:gd name="connsiteX65" fmla="*/ 168275 w 627063"/>
                  <a:gd name="connsiteY65" fmla="*/ 178010 h 1089025"/>
                  <a:gd name="connsiteX66" fmla="*/ 168275 w 627063"/>
                  <a:gd name="connsiteY66" fmla="*/ 145256 h 1089025"/>
                  <a:gd name="connsiteX67" fmla="*/ 168275 w 627063"/>
                  <a:gd name="connsiteY67" fmla="*/ 113927 h 1089025"/>
                  <a:gd name="connsiteX68" fmla="*/ 168275 w 627063"/>
                  <a:gd name="connsiteY68" fmla="*/ 73340 h 1089025"/>
                  <a:gd name="connsiteX69" fmla="*/ 175396 w 627063"/>
                  <a:gd name="connsiteY69" fmla="*/ 66220 h 1089025"/>
                  <a:gd name="connsiteX70" fmla="*/ 224527 w 627063"/>
                  <a:gd name="connsiteY70" fmla="*/ 66220 h 1089025"/>
                  <a:gd name="connsiteX71" fmla="*/ 240903 w 627063"/>
                  <a:gd name="connsiteY71" fmla="*/ 34890 h 1089025"/>
                  <a:gd name="connsiteX72" fmla="*/ 313532 w 627063"/>
                  <a:gd name="connsiteY72" fmla="*/ 0 h 108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27063" h="1089025">
                    <a:moveTo>
                      <a:pt x="15713" y="1057275"/>
                    </a:moveTo>
                    <a:cubicBezTo>
                      <a:pt x="15713" y="1057275"/>
                      <a:pt x="15713" y="1057275"/>
                      <a:pt x="611351" y="1057275"/>
                    </a:cubicBezTo>
                    <a:cubicBezTo>
                      <a:pt x="620635" y="1057275"/>
                      <a:pt x="627063" y="1064491"/>
                      <a:pt x="627063" y="1073150"/>
                    </a:cubicBezTo>
                    <a:cubicBezTo>
                      <a:pt x="627063" y="1081809"/>
                      <a:pt x="620635" y="1089025"/>
                      <a:pt x="611351" y="1089025"/>
                    </a:cubicBezTo>
                    <a:cubicBezTo>
                      <a:pt x="611351" y="1089025"/>
                      <a:pt x="611351" y="1089025"/>
                      <a:pt x="15713" y="1089025"/>
                    </a:cubicBezTo>
                    <a:cubicBezTo>
                      <a:pt x="6428" y="1089025"/>
                      <a:pt x="0" y="1081809"/>
                      <a:pt x="0" y="1073150"/>
                    </a:cubicBezTo>
                    <a:cubicBezTo>
                      <a:pt x="0" y="1064491"/>
                      <a:pt x="6428" y="1057275"/>
                      <a:pt x="15713" y="1057275"/>
                    </a:cubicBezTo>
                    <a:close/>
                    <a:moveTo>
                      <a:pt x="15713" y="941388"/>
                    </a:moveTo>
                    <a:cubicBezTo>
                      <a:pt x="15713" y="941388"/>
                      <a:pt x="15713" y="941388"/>
                      <a:pt x="611351" y="941388"/>
                    </a:cubicBezTo>
                    <a:cubicBezTo>
                      <a:pt x="620635" y="941388"/>
                      <a:pt x="627063" y="948604"/>
                      <a:pt x="627063" y="957263"/>
                    </a:cubicBezTo>
                    <a:cubicBezTo>
                      <a:pt x="627063" y="965922"/>
                      <a:pt x="620635" y="973138"/>
                      <a:pt x="611351" y="973138"/>
                    </a:cubicBezTo>
                    <a:cubicBezTo>
                      <a:pt x="611351" y="973138"/>
                      <a:pt x="611351" y="973138"/>
                      <a:pt x="15713" y="973138"/>
                    </a:cubicBezTo>
                    <a:cubicBezTo>
                      <a:pt x="6428" y="973138"/>
                      <a:pt x="0" y="965922"/>
                      <a:pt x="0" y="957263"/>
                    </a:cubicBezTo>
                    <a:cubicBezTo>
                      <a:pt x="0" y="948604"/>
                      <a:pt x="6428" y="941388"/>
                      <a:pt x="15713" y="941388"/>
                    </a:cubicBezTo>
                    <a:close/>
                    <a:moveTo>
                      <a:pt x="15713" y="825500"/>
                    </a:moveTo>
                    <a:cubicBezTo>
                      <a:pt x="15713" y="825500"/>
                      <a:pt x="15713" y="825500"/>
                      <a:pt x="611351" y="825500"/>
                    </a:cubicBezTo>
                    <a:cubicBezTo>
                      <a:pt x="620635" y="825500"/>
                      <a:pt x="627063" y="832716"/>
                      <a:pt x="627063" y="841375"/>
                    </a:cubicBezTo>
                    <a:cubicBezTo>
                      <a:pt x="627063" y="850756"/>
                      <a:pt x="620635" y="857250"/>
                      <a:pt x="611351" y="857250"/>
                    </a:cubicBezTo>
                    <a:cubicBezTo>
                      <a:pt x="611351" y="857250"/>
                      <a:pt x="611351" y="857250"/>
                      <a:pt x="15713" y="857250"/>
                    </a:cubicBezTo>
                    <a:cubicBezTo>
                      <a:pt x="6428" y="857250"/>
                      <a:pt x="0" y="850756"/>
                      <a:pt x="0" y="841375"/>
                    </a:cubicBezTo>
                    <a:cubicBezTo>
                      <a:pt x="0" y="832716"/>
                      <a:pt x="6428" y="825500"/>
                      <a:pt x="15713" y="825500"/>
                    </a:cubicBezTo>
                    <a:close/>
                    <a:moveTo>
                      <a:pt x="15713" y="709613"/>
                    </a:moveTo>
                    <a:cubicBezTo>
                      <a:pt x="15713" y="709613"/>
                      <a:pt x="15713" y="709613"/>
                      <a:pt x="611351" y="709613"/>
                    </a:cubicBezTo>
                    <a:cubicBezTo>
                      <a:pt x="620635" y="709613"/>
                      <a:pt x="627063" y="716829"/>
                      <a:pt x="627063" y="725488"/>
                    </a:cubicBezTo>
                    <a:cubicBezTo>
                      <a:pt x="627063" y="734147"/>
                      <a:pt x="620635" y="741363"/>
                      <a:pt x="611351" y="741363"/>
                    </a:cubicBezTo>
                    <a:cubicBezTo>
                      <a:pt x="611351" y="741363"/>
                      <a:pt x="611351" y="741363"/>
                      <a:pt x="15713" y="741363"/>
                    </a:cubicBezTo>
                    <a:cubicBezTo>
                      <a:pt x="6428" y="741363"/>
                      <a:pt x="0" y="734147"/>
                      <a:pt x="0" y="725488"/>
                    </a:cubicBezTo>
                    <a:cubicBezTo>
                      <a:pt x="0" y="716829"/>
                      <a:pt x="6428" y="709613"/>
                      <a:pt x="15713" y="709613"/>
                    </a:cubicBezTo>
                    <a:close/>
                    <a:moveTo>
                      <a:pt x="15713" y="593725"/>
                    </a:moveTo>
                    <a:cubicBezTo>
                      <a:pt x="15713" y="593725"/>
                      <a:pt x="15713" y="593725"/>
                      <a:pt x="611351" y="593725"/>
                    </a:cubicBezTo>
                    <a:cubicBezTo>
                      <a:pt x="620635" y="593725"/>
                      <a:pt x="627063" y="600941"/>
                      <a:pt x="627063" y="609600"/>
                    </a:cubicBezTo>
                    <a:cubicBezTo>
                      <a:pt x="627063" y="618259"/>
                      <a:pt x="620635" y="625475"/>
                      <a:pt x="611351" y="625475"/>
                    </a:cubicBezTo>
                    <a:cubicBezTo>
                      <a:pt x="611351" y="625475"/>
                      <a:pt x="611351" y="625475"/>
                      <a:pt x="15713" y="625475"/>
                    </a:cubicBezTo>
                    <a:cubicBezTo>
                      <a:pt x="6428" y="625475"/>
                      <a:pt x="0" y="618259"/>
                      <a:pt x="0" y="609600"/>
                    </a:cubicBezTo>
                    <a:cubicBezTo>
                      <a:pt x="0" y="600941"/>
                      <a:pt x="6428" y="593725"/>
                      <a:pt x="15713" y="593725"/>
                    </a:cubicBezTo>
                    <a:close/>
                    <a:moveTo>
                      <a:pt x="15713" y="477838"/>
                    </a:moveTo>
                    <a:cubicBezTo>
                      <a:pt x="15713" y="477838"/>
                      <a:pt x="15713" y="477838"/>
                      <a:pt x="611351" y="477838"/>
                    </a:cubicBezTo>
                    <a:cubicBezTo>
                      <a:pt x="620635" y="477838"/>
                      <a:pt x="627063" y="484332"/>
                      <a:pt x="627063" y="493713"/>
                    </a:cubicBezTo>
                    <a:cubicBezTo>
                      <a:pt x="627063" y="502372"/>
                      <a:pt x="620635" y="509588"/>
                      <a:pt x="611351" y="509588"/>
                    </a:cubicBezTo>
                    <a:cubicBezTo>
                      <a:pt x="611351" y="509588"/>
                      <a:pt x="611351" y="509588"/>
                      <a:pt x="15713" y="509588"/>
                    </a:cubicBezTo>
                    <a:cubicBezTo>
                      <a:pt x="6428" y="509588"/>
                      <a:pt x="0" y="502372"/>
                      <a:pt x="0" y="493713"/>
                    </a:cubicBezTo>
                    <a:cubicBezTo>
                      <a:pt x="0" y="484332"/>
                      <a:pt x="6428" y="477838"/>
                      <a:pt x="15713" y="477838"/>
                    </a:cubicBezTo>
                    <a:close/>
                    <a:moveTo>
                      <a:pt x="15713" y="361950"/>
                    </a:moveTo>
                    <a:cubicBezTo>
                      <a:pt x="15713" y="361950"/>
                      <a:pt x="15713" y="361950"/>
                      <a:pt x="611351" y="361950"/>
                    </a:cubicBezTo>
                    <a:cubicBezTo>
                      <a:pt x="620635" y="361950"/>
                      <a:pt x="627063" y="369166"/>
                      <a:pt x="627063" y="377825"/>
                    </a:cubicBezTo>
                    <a:cubicBezTo>
                      <a:pt x="627063" y="386484"/>
                      <a:pt x="620635" y="393700"/>
                      <a:pt x="611351" y="393700"/>
                    </a:cubicBezTo>
                    <a:cubicBezTo>
                      <a:pt x="611351" y="393700"/>
                      <a:pt x="611351" y="393700"/>
                      <a:pt x="15713" y="393700"/>
                    </a:cubicBezTo>
                    <a:cubicBezTo>
                      <a:pt x="6428" y="393700"/>
                      <a:pt x="0" y="386484"/>
                      <a:pt x="0" y="377825"/>
                    </a:cubicBezTo>
                    <a:cubicBezTo>
                      <a:pt x="0" y="369166"/>
                      <a:pt x="6428" y="361950"/>
                      <a:pt x="15713" y="361950"/>
                    </a:cubicBezTo>
                    <a:close/>
                    <a:moveTo>
                      <a:pt x="313532" y="31750"/>
                    </a:moveTo>
                    <a:cubicBezTo>
                      <a:pt x="305584" y="31750"/>
                      <a:pt x="298359" y="33176"/>
                      <a:pt x="291134" y="35314"/>
                    </a:cubicBezTo>
                    <a:cubicBezTo>
                      <a:pt x="276683" y="41016"/>
                      <a:pt x="264400" y="52420"/>
                      <a:pt x="257175" y="66675"/>
                    </a:cubicBezTo>
                    <a:cubicBezTo>
                      <a:pt x="257175" y="66675"/>
                      <a:pt x="257175" y="66675"/>
                      <a:pt x="369888" y="66675"/>
                    </a:cubicBezTo>
                    <a:cubicBezTo>
                      <a:pt x="362663" y="52420"/>
                      <a:pt x="350380" y="41016"/>
                      <a:pt x="335930" y="35314"/>
                    </a:cubicBezTo>
                    <a:cubicBezTo>
                      <a:pt x="328705" y="33176"/>
                      <a:pt x="321479" y="31750"/>
                      <a:pt x="313532" y="31750"/>
                    </a:cubicBezTo>
                    <a:close/>
                    <a:moveTo>
                      <a:pt x="313532" y="0"/>
                    </a:moveTo>
                    <a:cubicBezTo>
                      <a:pt x="342725" y="0"/>
                      <a:pt x="369071" y="13529"/>
                      <a:pt x="386160" y="34890"/>
                    </a:cubicBezTo>
                    <a:cubicBezTo>
                      <a:pt x="393280" y="44147"/>
                      <a:pt x="398977" y="54827"/>
                      <a:pt x="402537" y="66220"/>
                    </a:cubicBezTo>
                    <a:cubicBezTo>
                      <a:pt x="402537" y="66220"/>
                      <a:pt x="402537" y="66220"/>
                      <a:pt x="451668" y="66220"/>
                    </a:cubicBezTo>
                    <a:cubicBezTo>
                      <a:pt x="455228" y="66220"/>
                      <a:pt x="458788" y="69068"/>
                      <a:pt x="458788" y="73340"/>
                    </a:cubicBezTo>
                    <a:cubicBezTo>
                      <a:pt x="458788" y="73340"/>
                      <a:pt x="458788" y="73340"/>
                      <a:pt x="458788" y="113927"/>
                    </a:cubicBezTo>
                    <a:cubicBezTo>
                      <a:pt x="458788" y="113927"/>
                      <a:pt x="458788" y="113927"/>
                      <a:pt x="458788" y="145256"/>
                    </a:cubicBezTo>
                    <a:cubicBezTo>
                      <a:pt x="458788" y="145256"/>
                      <a:pt x="458788" y="145256"/>
                      <a:pt x="458788" y="178010"/>
                    </a:cubicBezTo>
                    <a:cubicBezTo>
                      <a:pt x="458788" y="186555"/>
                      <a:pt x="451668" y="193675"/>
                      <a:pt x="443123" y="193675"/>
                    </a:cubicBezTo>
                    <a:cubicBezTo>
                      <a:pt x="443123" y="193675"/>
                      <a:pt x="443123" y="193675"/>
                      <a:pt x="183940" y="193675"/>
                    </a:cubicBezTo>
                    <a:cubicBezTo>
                      <a:pt x="175396" y="193675"/>
                      <a:pt x="168275" y="186555"/>
                      <a:pt x="168275" y="178010"/>
                    </a:cubicBezTo>
                    <a:cubicBezTo>
                      <a:pt x="168275" y="178010"/>
                      <a:pt x="168275" y="178010"/>
                      <a:pt x="168275" y="145256"/>
                    </a:cubicBezTo>
                    <a:cubicBezTo>
                      <a:pt x="168275" y="145256"/>
                      <a:pt x="168275" y="145256"/>
                      <a:pt x="168275" y="113927"/>
                    </a:cubicBezTo>
                    <a:cubicBezTo>
                      <a:pt x="168275" y="113927"/>
                      <a:pt x="168275" y="113927"/>
                      <a:pt x="168275" y="73340"/>
                    </a:cubicBezTo>
                    <a:cubicBezTo>
                      <a:pt x="168275" y="69068"/>
                      <a:pt x="171835" y="66220"/>
                      <a:pt x="175396" y="66220"/>
                    </a:cubicBezTo>
                    <a:cubicBezTo>
                      <a:pt x="175396" y="66220"/>
                      <a:pt x="175396" y="66220"/>
                      <a:pt x="224527" y="66220"/>
                    </a:cubicBezTo>
                    <a:cubicBezTo>
                      <a:pt x="228087" y="54827"/>
                      <a:pt x="233783" y="44147"/>
                      <a:pt x="240903" y="34890"/>
                    </a:cubicBezTo>
                    <a:cubicBezTo>
                      <a:pt x="257992" y="13529"/>
                      <a:pt x="284338" y="0"/>
                      <a:pt x="31353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grpSp>
      </p:grpSp>
      <p:grpSp>
        <p:nvGrpSpPr>
          <p:cNvPr id="33" name="bcgIcons_QualityAssurance">
            <a:extLst>
              <a:ext uri="{FF2B5EF4-FFF2-40B4-BE49-F238E27FC236}">
                <a16:creationId xmlns:a16="http://schemas.microsoft.com/office/drawing/2014/main" id="{8F5EDD2F-AA55-467B-AB50-67128455DAA5}"/>
              </a:ext>
            </a:extLst>
          </p:cNvPr>
          <p:cNvGrpSpPr>
            <a:grpSpLocks noChangeAspect="1"/>
          </p:cNvGrpSpPr>
          <p:nvPr/>
        </p:nvGrpSpPr>
        <p:grpSpPr bwMode="auto">
          <a:xfrm>
            <a:off x="7436880" y="1151435"/>
            <a:ext cx="822197" cy="822960"/>
            <a:chOff x="1682" y="0"/>
            <a:chExt cx="4316" cy="4320"/>
          </a:xfrm>
        </p:grpSpPr>
        <p:sp>
          <p:nvSpPr>
            <p:cNvPr id="34" name="AutoShape 8">
              <a:extLst>
                <a:ext uri="{FF2B5EF4-FFF2-40B4-BE49-F238E27FC236}">
                  <a16:creationId xmlns:a16="http://schemas.microsoft.com/office/drawing/2014/main" id="{6E3F58CF-AB62-4224-AC50-6018C718724B}"/>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5" name="Freeform 10">
              <a:extLst>
                <a:ext uri="{FF2B5EF4-FFF2-40B4-BE49-F238E27FC236}">
                  <a16:creationId xmlns:a16="http://schemas.microsoft.com/office/drawing/2014/main" id="{2AE98FF2-73A5-4471-9C78-82BBF3609D51}"/>
                </a:ext>
              </a:extLst>
            </p:cNvPr>
            <p:cNvSpPr>
              <a:spLocks noEditPoints="1"/>
            </p:cNvSpPr>
            <p:nvPr/>
          </p:nvSpPr>
          <p:spPr bwMode="auto">
            <a:xfrm>
              <a:off x="2980" y="649"/>
              <a:ext cx="1716" cy="1674"/>
            </a:xfrm>
            <a:custGeom>
              <a:avLst/>
              <a:gdLst>
                <a:gd name="T0" fmla="*/ 350 w 916"/>
                <a:gd name="T1" fmla="*/ 751 h 893"/>
                <a:gd name="T2" fmla="*/ 184 w 916"/>
                <a:gd name="T3" fmla="*/ 808 h 893"/>
                <a:gd name="T4" fmla="*/ 172 w 916"/>
                <a:gd name="T5" fmla="*/ 799 h 893"/>
                <a:gd name="T6" fmla="*/ 176 w 916"/>
                <a:gd name="T7" fmla="*/ 643 h 893"/>
                <a:gd name="T8" fmla="*/ 169 w 916"/>
                <a:gd name="T9" fmla="*/ 634 h 893"/>
                <a:gd name="T10" fmla="*/ 9 w 916"/>
                <a:gd name="T11" fmla="*/ 590 h 893"/>
                <a:gd name="T12" fmla="*/ 4 w 916"/>
                <a:gd name="T13" fmla="*/ 575 h 893"/>
                <a:gd name="T14" fmla="*/ 107 w 916"/>
                <a:gd name="T15" fmla="*/ 454 h 893"/>
                <a:gd name="T16" fmla="*/ 107 w 916"/>
                <a:gd name="T17" fmla="*/ 442 h 893"/>
                <a:gd name="T18" fmla="*/ 4 w 916"/>
                <a:gd name="T19" fmla="*/ 317 h 893"/>
                <a:gd name="T20" fmla="*/ 9 w 916"/>
                <a:gd name="T21" fmla="*/ 303 h 893"/>
                <a:gd name="T22" fmla="*/ 169 w 916"/>
                <a:gd name="T23" fmla="*/ 261 h 893"/>
                <a:gd name="T24" fmla="*/ 176 w 916"/>
                <a:gd name="T25" fmla="*/ 252 h 893"/>
                <a:gd name="T26" fmla="*/ 172 w 916"/>
                <a:gd name="T27" fmla="*/ 95 h 893"/>
                <a:gd name="T28" fmla="*/ 184 w 916"/>
                <a:gd name="T29" fmla="*/ 86 h 893"/>
                <a:gd name="T30" fmla="*/ 344 w 916"/>
                <a:gd name="T31" fmla="*/ 140 h 893"/>
                <a:gd name="T32" fmla="*/ 354 w 916"/>
                <a:gd name="T33" fmla="*/ 137 h 893"/>
                <a:gd name="T34" fmla="*/ 449 w 916"/>
                <a:gd name="T35" fmla="*/ 6 h 893"/>
                <a:gd name="T36" fmla="*/ 463 w 916"/>
                <a:gd name="T37" fmla="*/ 5 h 893"/>
                <a:gd name="T38" fmla="*/ 560 w 916"/>
                <a:gd name="T39" fmla="*/ 137 h 893"/>
                <a:gd name="T40" fmla="*/ 571 w 916"/>
                <a:gd name="T41" fmla="*/ 140 h 893"/>
                <a:gd name="T42" fmla="*/ 731 w 916"/>
                <a:gd name="T43" fmla="*/ 86 h 893"/>
                <a:gd name="T44" fmla="*/ 744 w 916"/>
                <a:gd name="T45" fmla="*/ 95 h 893"/>
                <a:gd name="T46" fmla="*/ 738 w 916"/>
                <a:gd name="T47" fmla="*/ 252 h 893"/>
                <a:gd name="T48" fmla="*/ 744 w 916"/>
                <a:gd name="T49" fmla="*/ 261 h 893"/>
                <a:gd name="T50" fmla="*/ 907 w 916"/>
                <a:gd name="T51" fmla="*/ 303 h 893"/>
                <a:gd name="T52" fmla="*/ 912 w 916"/>
                <a:gd name="T53" fmla="*/ 317 h 893"/>
                <a:gd name="T54" fmla="*/ 808 w 916"/>
                <a:gd name="T55" fmla="*/ 442 h 893"/>
                <a:gd name="T56" fmla="*/ 808 w 916"/>
                <a:gd name="T57" fmla="*/ 454 h 893"/>
                <a:gd name="T58" fmla="*/ 912 w 916"/>
                <a:gd name="T59" fmla="*/ 575 h 893"/>
                <a:gd name="T60" fmla="*/ 907 w 916"/>
                <a:gd name="T61" fmla="*/ 590 h 893"/>
                <a:gd name="T62" fmla="*/ 744 w 916"/>
                <a:gd name="T63" fmla="*/ 634 h 893"/>
                <a:gd name="T64" fmla="*/ 738 w 916"/>
                <a:gd name="T65" fmla="*/ 643 h 893"/>
                <a:gd name="T66" fmla="*/ 744 w 916"/>
                <a:gd name="T67" fmla="*/ 799 h 893"/>
                <a:gd name="T68" fmla="*/ 731 w 916"/>
                <a:gd name="T69" fmla="*/ 808 h 893"/>
                <a:gd name="T70" fmla="*/ 571 w 916"/>
                <a:gd name="T71" fmla="*/ 754 h 893"/>
                <a:gd name="T72" fmla="*/ 560 w 916"/>
                <a:gd name="T73" fmla="*/ 757 h 893"/>
                <a:gd name="T74" fmla="*/ 463 w 916"/>
                <a:gd name="T75" fmla="*/ 888 h 893"/>
                <a:gd name="T76" fmla="*/ 449 w 916"/>
                <a:gd name="T77" fmla="*/ 888 h 893"/>
                <a:gd name="T78" fmla="*/ 350 w 916"/>
                <a:gd name="T79" fmla="*/ 751 h 893"/>
                <a:gd name="T80" fmla="*/ 350 w 916"/>
                <a:gd name="T81" fmla="*/ 751 h 893"/>
                <a:gd name="T82" fmla="*/ 458 w 916"/>
                <a:gd name="T83" fmla="*/ 230 h 893"/>
                <a:gd name="T84" fmla="*/ 242 w 916"/>
                <a:gd name="T85" fmla="*/ 446 h 893"/>
                <a:gd name="T86" fmla="*/ 458 w 916"/>
                <a:gd name="T87" fmla="*/ 663 h 893"/>
                <a:gd name="T88" fmla="*/ 674 w 916"/>
                <a:gd name="T89" fmla="*/ 446 h 893"/>
                <a:gd name="T90" fmla="*/ 458 w 916"/>
                <a:gd name="T91" fmla="*/ 23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6" h="893">
                  <a:moveTo>
                    <a:pt x="350" y="751"/>
                  </a:moveTo>
                  <a:cubicBezTo>
                    <a:pt x="184" y="808"/>
                    <a:pt x="184" y="808"/>
                    <a:pt x="184" y="808"/>
                  </a:cubicBezTo>
                  <a:cubicBezTo>
                    <a:pt x="178" y="810"/>
                    <a:pt x="171" y="805"/>
                    <a:pt x="172" y="799"/>
                  </a:cubicBezTo>
                  <a:cubicBezTo>
                    <a:pt x="176" y="643"/>
                    <a:pt x="176" y="643"/>
                    <a:pt x="176" y="643"/>
                  </a:cubicBezTo>
                  <a:cubicBezTo>
                    <a:pt x="176" y="639"/>
                    <a:pt x="174" y="635"/>
                    <a:pt x="169" y="634"/>
                  </a:cubicBezTo>
                  <a:cubicBezTo>
                    <a:pt x="9" y="590"/>
                    <a:pt x="9" y="590"/>
                    <a:pt x="9" y="590"/>
                  </a:cubicBezTo>
                  <a:cubicBezTo>
                    <a:pt x="2" y="588"/>
                    <a:pt x="0" y="580"/>
                    <a:pt x="4" y="575"/>
                  </a:cubicBezTo>
                  <a:cubicBezTo>
                    <a:pt x="107" y="454"/>
                    <a:pt x="107" y="454"/>
                    <a:pt x="107" y="454"/>
                  </a:cubicBezTo>
                  <a:cubicBezTo>
                    <a:pt x="110" y="451"/>
                    <a:pt x="110" y="446"/>
                    <a:pt x="107" y="442"/>
                  </a:cubicBezTo>
                  <a:cubicBezTo>
                    <a:pt x="4" y="317"/>
                    <a:pt x="4" y="317"/>
                    <a:pt x="4" y="317"/>
                  </a:cubicBezTo>
                  <a:cubicBezTo>
                    <a:pt x="0" y="312"/>
                    <a:pt x="2" y="304"/>
                    <a:pt x="9" y="303"/>
                  </a:cubicBezTo>
                  <a:cubicBezTo>
                    <a:pt x="169" y="261"/>
                    <a:pt x="169" y="261"/>
                    <a:pt x="169" y="261"/>
                  </a:cubicBezTo>
                  <a:cubicBezTo>
                    <a:pt x="173" y="260"/>
                    <a:pt x="176" y="256"/>
                    <a:pt x="176" y="252"/>
                  </a:cubicBezTo>
                  <a:cubicBezTo>
                    <a:pt x="172" y="95"/>
                    <a:pt x="172" y="95"/>
                    <a:pt x="172" y="95"/>
                  </a:cubicBezTo>
                  <a:cubicBezTo>
                    <a:pt x="171" y="88"/>
                    <a:pt x="178" y="84"/>
                    <a:pt x="184" y="86"/>
                  </a:cubicBezTo>
                  <a:cubicBezTo>
                    <a:pt x="344" y="140"/>
                    <a:pt x="344" y="140"/>
                    <a:pt x="344" y="140"/>
                  </a:cubicBezTo>
                  <a:cubicBezTo>
                    <a:pt x="348" y="141"/>
                    <a:pt x="352" y="140"/>
                    <a:pt x="354" y="137"/>
                  </a:cubicBezTo>
                  <a:cubicBezTo>
                    <a:pt x="449" y="6"/>
                    <a:pt x="449" y="6"/>
                    <a:pt x="449" y="6"/>
                  </a:cubicBezTo>
                  <a:cubicBezTo>
                    <a:pt x="452" y="1"/>
                    <a:pt x="460" y="0"/>
                    <a:pt x="463" y="5"/>
                  </a:cubicBezTo>
                  <a:cubicBezTo>
                    <a:pt x="560" y="137"/>
                    <a:pt x="560" y="137"/>
                    <a:pt x="560" y="137"/>
                  </a:cubicBezTo>
                  <a:cubicBezTo>
                    <a:pt x="563" y="140"/>
                    <a:pt x="567" y="141"/>
                    <a:pt x="571" y="140"/>
                  </a:cubicBezTo>
                  <a:cubicBezTo>
                    <a:pt x="731" y="86"/>
                    <a:pt x="731" y="86"/>
                    <a:pt x="731" y="86"/>
                  </a:cubicBezTo>
                  <a:cubicBezTo>
                    <a:pt x="738" y="84"/>
                    <a:pt x="744" y="89"/>
                    <a:pt x="744" y="95"/>
                  </a:cubicBezTo>
                  <a:cubicBezTo>
                    <a:pt x="738" y="252"/>
                    <a:pt x="738" y="252"/>
                    <a:pt x="738" y="252"/>
                  </a:cubicBezTo>
                  <a:cubicBezTo>
                    <a:pt x="737" y="256"/>
                    <a:pt x="740" y="260"/>
                    <a:pt x="744" y="261"/>
                  </a:cubicBezTo>
                  <a:cubicBezTo>
                    <a:pt x="907" y="303"/>
                    <a:pt x="907" y="303"/>
                    <a:pt x="907" y="303"/>
                  </a:cubicBezTo>
                  <a:cubicBezTo>
                    <a:pt x="914" y="304"/>
                    <a:pt x="916" y="312"/>
                    <a:pt x="912" y="317"/>
                  </a:cubicBezTo>
                  <a:cubicBezTo>
                    <a:pt x="808" y="442"/>
                    <a:pt x="808" y="442"/>
                    <a:pt x="808" y="442"/>
                  </a:cubicBezTo>
                  <a:cubicBezTo>
                    <a:pt x="805" y="446"/>
                    <a:pt x="805" y="451"/>
                    <a:pt x="808" y="454"/>
                  </a:cubicBezTo>
                  <a:cubicBezTo>
                    <a:pt x="912" y="575"/>
                    <a:pt x="912" y="575"/>
                    <a:pt x="912" y="575"/>
                  </a:cubicBezTo>
                  <a:cubicBezTo>
                    <a:pt x="916" y="580"/>
                    <a:pt x="914" y="588"/>
                    <a:pt x="907" y="590"/>
                  </a:cubicBezTo>
                  <a:cubicBezTo>
                    <a:pt x="744" y="634"/>
                    <a:pt x="744" y="634"/>
                    <a:pt x="744" y="634"/>
                  </a:cubicBezTo>
                  <a:cubicBezTo>
                    <a:pt x="740" y="635"/>
                    <a:pt x="737" y="639"/>
                    <a:pt x="738" y="643"/>
                  </a:cubicBezTo>
                  <a:cubicBezTo>
                    <a:pt x="744" y="799"/>
                    <a:pt x="744" y="799"/>
                    <a:pt x="744" y="799"/>
                  </a:cubicBezTo>
                  <a:cubicBezTo>
                    <a:pt x="744" y="805"/>
                    <a:pt x="738" y="810"/>
                    <a:pt x="731" y="808"/>
                  </a:cubicBezTo>
                  <a:cubicBezTo>
                    <a:pt x="571" y="754"/>
                    <a:pt x="571" y="754"/>
                    <a:pt x="571" y="754"/>
                  </a:cubicBezTo>
                  <a:cubicBezTo>
                    <a:pt x="567" y="752"/>
                    <a:pt x="563" y="754"/>
                    <a:pt x="560" y="757"/>
                  </a:cubicBezTo>
                  <a:cubicBezTo>
                    <a:pt x="463" y="888"/>
                    <a:pt x="463" y="888"/>
                    <a:pt x="463" y="888"/>
                  </a:cubicBezTo>
                  <a:cubicBezTo>
                    <a:pt x="460" y="893"/>
                    <a:pt x="452" y="893"/>
                    <a:pt x="449" y="888"/>
                  </a:cubicBezTo>
                  <a:cubicBezTo>
                    <a:pt x="350" y="751"/>
                    <a:pt x="350" y="751"/>
                    <a:pt x="350" y="751"/>
                  </a:cubicBezTo>
                  <a:cubicBezTo>
                    <a:pt x="350" y="751"/>
                    <a:pt x="350" y="751"/>
                    <a:pt x="350" y="751"/>
                  </a:cubicBezTo>
                  <a:close/>
                  <a:moveTo>
                    <a:pt x="458" y="230"/>
                  </a:moveTo>
                  <a:cubicBezTo>
                    <a:pt x="340" y="230"/>
                    <a:pt x="242" y="327"/>
                    <a:pt x="242" y="446"/>
                  </a:cubicBezTo>
                  <a:cubicBezTo>
                    <a:pt x="242" y="567"/>
                    <a:pt x="340" y="663"/>
                    <a:pt x="458" y="663"/>
                  </a:cubicBezTo>
                  <a:cubicBezTo>
                    <a:pt x="576" y="663"/>
                    <a:pt x="674" y="567"/>
                    <a:pt x="674" y="446"/>
                  </a:cubicBezTo>
                  <a:cubicBezTo>
                    <a:pt x="674" y="327"/>
                    <a:pt x="576" y="230"/>
                    <a:pt x="458" y="23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6" name="Freeform 11">
              <a:extLst>
                <a:ext uri="{FF2B5EF4-FFF2-40B4-BE49-F238E27FC236}">
                  <a16:creationId xmlns:a16="http://schemas.microsoft.com/office/drawing/2014/main" id="{A0D3A973-3A46-4FD4-9FE8-BC090766C2B4}"/>
                </a:ext>
              </a:extLst>
            </p:cNvPr>
            <p:cNvSpPr>
              <a:spLocks noEditPoints="1"/>
            </p:cNvSpPr>
            <p:nvPr/>
          </p:nvSpPr>
          <p:spPr bwMode="auto">
            <a:xfrm>
              <a:off x="2737" y="412"/>
              <a:ext cx="2203" cy="3486"/>
            </a:xfrm>
            <a:custGeom>
              <a:avLst/>
              <a:gdLst>
                <a:gd name="T0" fmla="*/ 844 w 1176"/>
                <a:gd name="T1" fmla="*/ 1847 h 1859"/>
                <a:gd name="T2" fmla="*/ 588 w 1176"/>
                <a:gd name="T3" fmla="*/ 1660 h 1859"/>
                <a:gd name="T4" fmla="*/ 332 w 1176"/>
                <a:gd name="T5" fmla="*/ 1847 h 1859"/>
                <a:gd name="T6" fmla="*/ 433 w 1176"/>
                <a:gd name="T7" fmla="*/ 1019 h 1859"/>
                <a:gd name="T8" fmla="*/ 585 w 1176"/>
                <a:gd name="T9" fmla="*/ 1185 h 1859"/>
                <a:gd name="T10" fmla="*/ 638 w 1176"/>
                <a:gd name="T11" fmla="*/ 1159 h 1859"/>
                <a:gd name="T12" fmla="*/ 844 w 1176"/>
                <a:gd name="T13" fmla="*/ 1053 h 1859"/>
                <a:gd name="T14" fmla="*/ 726 w 1176"/>
                <a:gd name="T15" fmla="*/ 970 h 1859"/>
                <a:gd name="T16" fmla="*/ 950 w 1176"/>
                <a:gd name="T17" fmla="*/ 1036 h 1859"/>
                <a:gd name="T18" fmla="*/ 951 w 1176"/>
                <a:gd name="T19" fmla="*/ 820 h 1859"/>
                <a:gd name="T20" fmla="*/ 1174 w 1176"/>
                <a:gd name="T21" fmla="*/ 749 h 1859"/>
                <a:gd name="T22" fmla="*/ 1037 w 1176"/>
                <a:gd name="T23" fmla="*/ 574 h 1859"/>
                <a:gd name="T24" fmla="*/ 1174 w 1176"/>
                <a:gd name="T25" fmla="*/ 395 h 1859"/>
                <a:gd name="T26" fmla="*/ 951 w 1176"/>
                <a:gd name="T27" fmla="*/ 327 h 1859"/>
                <a:gd name="T28" fmla="*/ 950 w 1176"/>
                <a:gd name="T29" fmla="*/ 110 h 1859"/>
                <a:gd name="T30" fmla="*/ 726 w 1176"/>
                <a:gd name="T31" fmla="*/ 175 h 1859"/>
                <a:gd name="T32" fmla="*/ 585 w 1176"/>
                <a:gd name="T33" fmla="*/ 0 h 1859"/>
                <a:gd name="T34" fmla="*/ 568 w 1176"/>
                <a:gd name="T35" fmla="*/ 9 h 1859"/>
                <a:gd name="T36" fmla="*/ 245 w 1176"/>
                <a:gd name="T37" fmla="*/ 106 h 1859"/>
                <a:gd name="T38" fmla="*/ 216 w 1176"/>
                <a:gd name="T39" fmla="*/ 128 h 1859"/>
                <a:gd name="T40" fmla="*/ 17 w 1176"/>
                <a:gd name="T41" fmla="*/ 380 h 1859"/>
                <a:gd name="T42" fmla="*/ 6 w 1176"/>
                <a:gd name="T43" fmla="*/ 415 h 1859"/>
                <a:gd name="T44" fmla="*/ 6 w 1176"/>
                <a:gd name="T45" fmla="*/ 728 h 1859"/>
                <a:gd name="T46" fmla="*/ 17 w 1176"/>
                <a:gd name="T47" fmla="*/ 763 h 1859"/>
                <a:gd name="T48" fmla="*/ 216 w 1176"/>
                <a:gd name="T49" fmla="*/ 1018 h 1859"/>
                <a:gd name="T50" fmla="*/ 245 w 1176"/>
                <a:gd name="T51" fmla="*/ 1039 h 1859"/>
                <a:gd name="T52" fmla="*/ 568 w 1176"/>
                <a:gd name="T53" fmla="*/ 1137 h 1859"/>
                <a:gd name="T54" fmla="*/ 585 w 1176"/>
                <a:gd name="T55" fmla="*/ 1146 h 1859"/>
                <a:gd name="T56" fmla="*/ 449 w 1176"/>
                <a:gd name="T57" fmla="*/ 924 h 1859"/>
                <a:gd name="T58" fmla="*/ 266 w 1176"/>
                <a:gd name="T59" fmla="*/ 804 h 1859"/>
                <a:gd name="T60" fmla="*/ 62 w 1176"/>
                <a:gd name="T61" fmla="*/ 730 h 1859"/>
                <a:gd name="T62" fmla="*/ 182 w 1176"/>
                <a:gd name="T63" fmla="*/ 560 h 1859"/>
                <a:gd name="T64" fmla="*/ 250 w 1176"/>
                <a:gd name="T65" fmla="*/ 365 h 1859"/>
                <a:gd name="T66" fmla="*/ 261 w 1176"/>
                <a:gd name="T67" fmla="*/ 158 h 1859"/>
                <a:gd name="T68" fmla="*/ 474 w 1176"/>
                <a:gd name="T69" fmla="*/ 214 h 1859"/>
                <a:gd name="T70" fmla="*/ 700 w 1176"/>
                <a:gd name="T71" fmla="*/ 214 h 1859"/>
                <a:gd name="T72" fmla="*/ 914 w 1176"/>
                <a:gd name="T73" fmla="*/ 158 h 1859"/>
                <a:gd name="T74" fmla="*/ 923 w 1176"/>
                <a:gd name="T75" fmla="*/ 365 h 1859"/>
                <a:gd name="T76" fmla="*/ 992 w 1176"/>
                <a:gd name="T77" fmla="*/ 560 h 1859"/>
                <a:gd name="T78" fmla="*/ 1114 w 1176"/>
                <a:gd name="T79" fmla="*/ 730 h 1859"/>
                <a:gd name="T80" fmla="*/ 907 w 1176"/>
                <a:gd name="T81" fmla="*/ 805 h 1859"/>
                <a:gd name="T82" fmla="*/ 724 w 1176"/>
                <a:gd name="T83" fmla="*/ 924 h 1859"/>
                <a:gd name="T84" fmla="*/ 586 w 1176"/>
                <a:gd name="T85" fmla="*/ 1086 h 1859"/>
                <a:gd name="T86" fmla="*/ 456 w 1176"/>
                <a:gd name="T87" fmla="*/ 922 h 1859"/>
                <a:gd name="T88" fmla="*/ 563 w 1176"/>
                <a:gd name="T89" fmla="*/ 672 h 1859"/>
                <a:gd name="T90" fmla="*/ 720 w 1176"/>
                <a:gd name="T91" fmla="*/ 483 h 1859"/>
                <a:gd name="T92" fmla="*/ 547 w 1176"/>
                <a:gd name="T93" fmla="*/ 626 h 1859"/>
                <a:gd name="T94" fmla="*/ 456 w 1176"/>
                <a:gd name="T95" fmla="*/ 565 h 1859"/>
                <a:gd name="T96" fmla="*/ 531 w 1176"/>
                <a:gd name="T97" fmla="*/ 672 h 1859"/>
                <a:gd name="T98" fmla="*/ 563 w 1176"/>
                <a:gd name="T99" fmla="*/ 672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6" h="1859">
                  <a:moveTo>
                    <a:pt x="844" y="1053"/>
                  </a:moveTo>
                  <a:cubicBezTo>
                    <a:pt x="844" y="1847"/>
                    <a:pt x="844" y="1847"/>
                    <a:pt x="844" y="1847"/>
                  </a:cubicBezTo>
                  <a:cubicBezTo>
                    <a:pt x="844" y="1855"/>
                    <a:pt x="835" y="1859"/>
                    <a:pt x="829" y="1854"/>
                  </a:cubicBezTo>
                  <a:cubicBezTo>
                    <a:pt x="588" y="1660"/>
                    <a:pt x="588" y="1660"/>
                    <a:pt x="588" y="1660"/>
                  </a:cubicBezTo>
                  <a:cubicBezTo>
                    <a:pt x="347" y="1854"/>
                    <a:pt x="347" y="1854"/>
                    <a:pt x="347" y="1854"/>
                  </a:cubicBezTo>
                  <a:cubicBezTo>
                    <a:pt x="341" y="1859"/>
                    <a:pt x="332" y="1855"/>
                    <a:pt x="332" y="1847"/>
                  </a:cubicBezTo>
                  <a:cubicBezTo>
                    <a:pt x="332" y="1053"/>
                    <a:pt x="332" y="1053"/>
                    <a:pt x="332" y="1053"/>
                  </a:cubicBezTo>
                  <a:cubicBezTo>
                    <a:pt x="433" y="1019"/>
                    <a:pt x="433" y="1019"/>
                    <a:pt x="433" y="1019"/>
                  </a:cubicBezTo>
                  <a:cubicBezTo>
                    <a:pt x="533" y="1158"/>
                    <a:pt x="533" y="1158"/>
                    <a:pt x="533" y="1158"/>
                  </a:cubicBezTo>
                  <a:cubicBezTo>
                    <a:pt x="545" y="1175"/>
                    <a:pt x="564" y="1185"/>
                    <a:pt x="585" y="1185"/>
                  </a:cubicBezTo>
                  <a:cubicBezTo>
                    <a:pt x="585" y="1185"/>
                    <a:pt x="585" y="1185"/>
                    <a:pt x="585" y="1185"/>
                  </a:cubicBezTo>
                  <a:cubicBezTo>
                    <a:pt x="606" y="1185"/>
                    <a:pt x="625" y="1175"/>
                    <a:pt x="638" y="1159"/>
                  </a:cubicBezTo>
                  <a:cubicBezTo>
                    <a:pt x="741" y="1019"/>
                    <a:pt x="741" y="1019"/>
                    <a:pt x="741" y="1019"/>
                  </a:cubicBezTo>
                  <a:lnTo>
                    <a:pt x="844" y="1053"/>
                  </a:lnTo>
                  <a:close/>
                  <a:moveTo>
                    <a:pt x="603" y="1137"/>
                  </a:moveTo>
                  <a:cubicBezTo>
                    <a:pt x="726" y="970"/>
                    <a:pt x="726" y="970"/>
                    <a:pt x="726" y="970"/>
                  </a:cubicBezTo>
                  <a:cubicBezTo>
                    <a:pt x="930" y="1039"/>
                    <a:pt x="930" y="1039"/>
                    <a:pt x="930" y="1039"/>
                  </a:cubicBezTo>
                  <a:cubicBezTo>
                    <a:pt x="937" y="1042"/>
                    <a:pt x="944" y="1040"/>
                    <a:pt x="950" y="1036"/>
                  </a:cubicBezTo>
                  <a:cubicBezTo>
                    <a:pt x="956" y="1032"/>
                    <a:pt x="959" y="1025"/>
                    <a:pt x="959" y="1018"/>
                  </a:cubicBezTo>
                  <a:cubicBezTo>
                    <a:pt x="951" y="820"/>
                    <a:pt x="951" y="820"/>
                    <a:pt x="951" y="820"/>
                  </a:cubicBezTo>
                  <a:cubicBezTo>
                    <a:pt x="1159" y="763"/>
                    <a:pt x="1159" y="763"/>
                    <a:pt x="1159" y="763"/>
                  </a:cubicBezTo>
                  <a:cubicBezTo>
                    <a:pt x="1166" y="761"/>
                    <a:pt x="1172" y="756"/>
                    <a:pt x="1174" y="749"/>
                  </a:cubicBezTo>
                  <a:cubicBezTo>
                    <a:pt x="1176" y="741"/>
                    <a:pt x="1175" y="734"/>
                    <a:pt x="1170" y="728"/>
                  </a:cubicBezTo>
                  <a:cubicBezTo>
                    <a:pt x="1037" y="574"/>
                    <a:pt x="1037" y="574"/>
                    <a:pt x="1037" y="574"/>
                  </a:cubicBezTo>
                  <a:cubicBezTo>
                    <a:pt x="1170" y="416"/>
                    <a:pt x="1170" y="416"/>
                    <a:pt x="1170" y="416"/>
                  </a:cubicBezTo>
                  <a:cubicBezTo>
                    <a:pt x="1175" y="410"/>
                    <a:pt x="1176" y="402"/>
                    <a:pt x="1174" y="395"/>
                  </a:cubicBezTo>
                  <a:cubicBezTo>
                    <a:pt x="1172" y="387"/>
                    <a:pt x="1166" y="382"/>
                    <a:pt x="1159" y="380"/>
                  </a:cubicBezTo>
                  <a:cubicBezTo>
                    <a:pt x="951" y="327"/>
                    <a:pt x="951" y="327"/>
                    <a:pt x="951" y="327"/>
                  </a:cubicBezTo>
                  <a:cubicBezTo>
                    <a:pt x="959" y="128"/>
                    <a:pt x="959" y="128"/>
                    <a:pt x="959" y="128"/>
                  </a:cubicBezTo>
                  <a:cubicBezTo>
                    <a:pt x="959" y="121"/>
                    <a:pt x="956" y="114"/>
                    <a:pt x="950" y="110"/>
                  </a:cubicBezTo>
                  <a:cubicBezTo>
                    <a:pt x="944" y="105"/>
                    <a:pt x="937" y="104"/>
                    <a:pt x="930" y="106"/>
                  </a:cubicBezTo>
                  <a:cubicBezTo>
                    <a:pt x="726" y="175"/>
                    <a:pt x="726" y="175"/>
                    <a:pt x="726" y="175"/>
                  </a:cubicBezTo>
                  <a:cubicBezTo>
                    <a:pt x="603" y="9"/>
                    <a:pt x="603" y="9"/>
                    <a:pt x="603" y="9"/>
                  </a:cubicBezTo>
                  <a:cubicBezTo>
                    <a:pt x="599" y="3"/>
                    <a:pt x="592" y="0"/>
                    <a:pt x="585" y="0"/>
                  </a:cubicBezTo>
                  <a:cubicBezTo>
                    <a:pt x="585" y="0"/>
                    <a:pt x="585" y="0"/>
                    <a:pt x="585" y="0"/>
                  </a:cubicBezTo>
                  <a:cubicBezTo>
                    <a:pt x="578" y="0"/>
                    <a:pt x="572" y="3"/>
                    <a:pt x="568" y="9"/>
                  </a:cubicBezTo>
                  <a:cubicBezTo>
                    <a:pt x="448" y="175"/>
                    <a:pt x="448" y="175"/>
                    <a:pt x="448" y="175"/>
                  </a:cubicBezTo>
                  <a:cubicBezTo>
                    <a:pt x="245" y="106"/>
                    <a:pt x="245" y="106"/>
                    <a:pt x="245" y="106"/>
                  </a:cubicBezTo>
                  <a:cubicBezTo>
                    <a:pt x="238" y="104"/>
                    <a:pt x="231" y="105"/>
                    <a:pt x="225" y="110"/>
                  </a:cubicBezTo>
                  <a:cubicBezTo>
                    <a:pt x="219" y="114"/>
                    <a:pt x="216" y="121"/>
                    <a:pt x="216" y="128"/>
                  </a:cubicBezTo>
                  <a:cubicBezTo>
                    <a:pt x="222" y="327"/>
                    <a:pt x="222" y="327"/>
                    <a:pt x="222" y="327"/>
                  </a:cubicBezTo>
                  <a:cubicBezTo>
                    <a:pt x="17" y="380"/>
                    <a:pt x="17" y="380"/>
                    <a:pt x="17" y="380"/>
                  </a:cubicBezTo>
                  <a:cubicBezTo>
                    <a:pt x="10" y="382"/>
                    <a:pt x="4" y="387"/>
                    <a:pt x="2" y="395"/>
                  </a:cubicBezTo>
                  <a:cubicBezTo>
                    <a:pt x="0" y="402"/>
                    <a:pt x="1" y="410"/>
                    <a:pt x="6" y="415"/>
                  </a:cubicBezTo>
                  <a:cubicBezTo>
                    <a:pt x="137" y="574"/>
                    <a:pt x="137" y="574"/>
                    <a:pt x="137" y="574"/>
                  </a:cubicBezTo>
                  <a:cubicBezTo>
                    <a:pt x="6" y="728"/>
                    <a:pt x="6" y="728"/>
                    <a:pt x="6" y="728"/>
                  </a:cubicBezTo>
                  <a:cubicBezTo>
                    <a:pt x="1" y="734"/>
                    <a:pt x="0" y="742"/>
                    <a:pt x="2" y="749"/>
                  </a:cubicBezTo>
                  <a:cubicBezTo>
                    <a:pt x="4" y="756"/>
                    <a:pt x="10" y="761"/>
                    <a:pt x="17" y="763"/>
                  </a:cubicBezTo>
                  <a:cubicBezTo>
                    <a:pt x="222" y="820"/>
                    <a:pt x="222" y="820"/>
                    <a:pt x="222" y="820"/>
                  </a:cubicBezTo>
                  <a:cubicBezTo>
                    <a:pt x="216" y="1018"/>
                    <a:pt x="216" y="1018"/>
                    <a:pt x="216" y="1018"/>
                  </a:cubicBezTo>
                  <a:cubicBezTo>
                    <a:pt x="216" y="1025"/>
                    <a:pt x="219" y="1032"/>
                    <a:pt x="225" y="1036"/>
                  </a:cubicBezTo>
                  <a:cubicBezTo>
                    <a:pt x="231" y="1040"/>
                    <a:pt x="238" y="1042"/>
                    <a:pt x="245" y="1039"/>
                  </a:cubicBezTo>
                  <a:cubicBezTo>
                    <a:pt x="448" y="971"/>
                    <a:pt x="448" y="971"/>
                    <a:pt x="448" y="971"/>
                  </a:cubicBezTo>
                  <a:cubicBezTo>
                    <a:pt x="568" y="1137"/>
                    <a:pt x="568" y="1137"/>
                    <a:pt x="568" y="1137"/>
                  </a:cubicBezTo>
                  <a:cubicBezTo>
                    <a:pt x="572" y="1142"/>
                    <a:pt x="578" y="1146"/>
                    <a:pt x="585" y="1146"/>
                  </a:cubicBezTo>
                  <a:cubicBezTo>
                    <a:pt x="585" y="1146"/>
                    <a:pt x="585" y="1146"/>
                    <a:pt x="585" y="1146"/>
                  </a:cubicBezTo>
                  <a:cubicBezTo>
                    <a:pt x="592" y="1146"/>
                    <a:pt x="599" y="1142"/>
                    <a:pt x="603" y="1137"/>
                  </a:cubicBezTo>
                  <a:close/>
                  <a:moveTo>
                    <a:pt x="449" y="924"/>
                  </a:moveTo>
                  <a:cubicBezTo>
                    <a:pt x="261" y="987"/>
                    <a:pt x="261" y="987"/>
                    <a:pt x="261" y="987"/>
                  </a:cubicBezTo>
                  <a:cubicBezTo>
                    <a:pt x="266" y="804"/>
                    <a:pt x="266" y="804"/>
                    <a:pt x="266" y="804"/>
                  </a:cubicBezTo>
                  <a:cubicBezTo>
                    <a:pt x="267" y="794"/>
                    <a:pt x="260" y="785"/>
                    <a:pt x="250" y="783"/>
                  </a:cubicBezTo>
                  <a:cubicBezTo>
                    <a:pt x="62" y="730"/>
                    <a:pt x="62" y="730"/>
                    <a:pt x="62" y="730"/>
                  </a:cubicBezTo>
                  <a:cubicBezTo>
                    <a:pt x="182" y="589"/>
                    <a:pt x="182" y="589"/>
                    <a:pt x="182" y="589"/>
                  </a:cubicBezTo>
                  <a:cubicBezTo>
                    <a:pt x="189" y="581"/>
                    <a:pt x="189" y="569"/>
                    <a:pt x="182" y="560"/>
                  </a:cubicBezTo>
                  <a:cubicBezTo>
                    <a:pt x="62" y="414"/>
                    <a:pt x="62" y="414"/>
                    <a:pt x="62" y="414"/>
                  </a:cubicBezTo>
                  <a:cubicBezTo>
                    <a:pt x="250" y="365"/>
                    <a:pt x="250" y="365"/>
                    <a:pt x="250" y="365"/>
                  </a:cubicBezTo>
                  <a:cubicBezTo>
                    <a:pt x="260" y="363"/>
                    <a:pt x="267" y="354"/>
                    <a:pt x="266" y="343"/>
                  </a:cubicBezTo>
                  <a:cubicBezTo>
                    <a:pt x="261" y="158"/>
                    <a:pt x="261" y="158"/>
                    <a:pt x="261" y="158"/>
                  </a:cubicBezTo>
                  <a:cubicBezTo>
                    <a:pt x="449" y="222"/>
                    <a:pt x="449" y="222"/>
                    <a:pt x="449" y="222"/>
                  </a:cubicBezTo>
                  <a:cubicBezTo>
                    <a:pt x="459" y="225"/>
                    <a:pt x="469" y="222"/>
                    <a:pt x="474" y="214"/>
                  </a:cubicBezTo>
                  <a:cubicBezTo>
                    <a:pt x="586" y="59"/>
                    <a:pt x="586" y="59"/>
                    <a:pt x="586" y="59"/>
                  </a:cubicBezTo>
                  <a:cubicBezTo>
                    <a:pt x="700" y="214"/>
                    <a:pt x="700" y="214"/>
                    <a:pt x="700" y="214"/>
                  </a:cubicBezTo>
                  <a:cubicBezTo>
                    <a:pt x="705" y="222"/>
                    <a:pt x="715" y="225"/>
                    <a:pt x="724" y="222"/>
                  </a:cubicBezTo>
                  <a:cubicBezTo>
                    <a:pt x="914" y="158"/>
                    <a:pt x="914" y="158"/>
                    <a:pt x="914" y="158"/>
                  </a:cubicBezTo>
                  <a:cubicBezTo>
                    <a:pt x="907" y="343"/>
                    <a:pt x="907" y="343"/>
                    <a:pt x="907" y="343"/>
                  </a:cubicBezTo>
                  <a:cubicBezTo>
                    <a:pt x="906" y="354"/>
                    <a:pt x="913" y="363"/>
                    <a:pt x="923" y="365"/>
                  </a:cubicBezTo>
                  <a:cubicBezTo>
                    <a:pt x="1114" y="414"/>
                    <a:pt x="1114" y="414"/>
                    <a:pt x="1114" y="414"/>
                  </a:cubicBezTo>
                  <a:cubicBezTo>
                    <a:pt x="992" y="560"/>
                    <a:pt x="992" y="560"/>
                    <a:pt x="992" y="560"/>
                  </a:cubicBezTo>
                  <a:cubicBezTo>
                    <a:pt x="985" y="569"/>
                    <a:pt x="985" y="581"/>
                    <a:pt x="992" y="589"/>
                  </a:cubicBezTo>
                  <a:cubicBezTo>
                    <a:pt x="1114" y="730"/>
                    <a:pt x="1114" y="730"/>
                    <a:pt x="1114" y="730"/>
                  </a:cubicBezTo>
                  <a:cubicBezTo>
                    <a:pt x="923" y="783"/>
                    <a:pt x="923" y="783"/>
                    <a:pt x="923" y="783"/>
                  </a:cubicBezTo>
                  <a:cubicBezTo>
                    <a:pt x="913" y="785"/>
                    <a:pt x="906" y="794"/>
                    <a:pt x="907" y="805"/>
                  </a:cubicBezTo>
                  <a:cubicBezTo>
                    <a:pt x="914" y="987"/>
                    <a:pt x="914" y="987"/>
                    <a:pt x="914" y="987"/>
                  </a:cubicBezTo>
                  <a:cubicBezTo>
                    <a:pt x="724" y="924"/>
                    <a:pt x="724" y="924"/>
                    <a:pt x="724" y="924"/>
                  </a:cubicBezTo>
                  <a:cubicBezTo>
                    <a:pt x="715" y="921"/>
                    <a:pt x="705" y="924"/>
                    <a:pt x="700" y="931"/>
                  </a:cubicBezTo>
                  <a:cubicBezTo>
                    <a:pt x="586" y="1086"/>
                    <a:pt x="586" y="1086"/>
                    <a:pt x="586" y="1086"/>
                  </a:cubicBezTo>
                  <a:cubicBezTo>
                    <a:pt x="474" y="932"/>
                    <a:pt x="474" y="932"/>
                    <a:pt x="474" y="932"/>
                  </a:cubicBezTo>
                  <a:cubicBezTo>
                    <a:pt x="470" y="926"/>
                    <a:pt x="463" y="922"/>
                    <a:pt x="456" y="922"/>
                  </a:cubicBezTo>
                  <a:cubicBezTo>
                    <a:pt x="454" y="922"/>
                    <a:pt x="452" y="923"/>
                    <a:pt x="449" y="924"/>
                  </a:cubicBezTo>
                  <a:close/>
                  <a:moveTo>
                    <a:pt x="563" y="672"/>
                  </a:moveTo>
                  <a:cubicBezTo>
                    <a:pt x="720" y="515"/>
                    <a:pt x="720" y="515"/>
                    <a:pt x="720" y="515"/>
                  </a:cubicBezTo>
                  <a:cubicBezTo>
                    <a:pt x="729" y="506"/>
                    <a:pt x="729" y="492"/>
                    <a:pt x="720" y="483"/>
                  </a:cubicBezTo>
                  <a:cubicBezTo>
                    <a:pt x="712" y="475"/>
                    <a:pt x="698" y="475"/>
                    <a:pt x="689" y="483"/>
                  </a:cubicBezTo>
                  <a:cubicBezTo>
                    <a:pt x="547" y="626"/>
                    <a:pt x="547" y="626"/>
                    <a:pt x="547" y="626"/>
                  </a:cubicBezTo>
                  <a:cubicBezTo>
                    <a:pt x="487" y="565"/>
                    <a:pt x="487" y="565"/>
                    <a:pt x="487" y="565"/>
                  </a:cubicBezTo>
                  <a:cubicBezTo>
                    <a:pt x="478" y="557"/>
                    <a:pt x="464" y="557"/>
                    <a:pt x="456" y="565"/>
                  </a:cubicBezTo>
                  <a:cubicBezTo>
                    <a:pt x="447" y="574"/>
                    <a:pt x="447" y="588"/>
                    <a:pt x="456" y="596"/>
                  </a:cubicBezTo>
                  <a:cubicBezTo>
                    <a:pt x="531" y="672"/>
                    <a:pt x="531" y="672"/>
                    <a:pt x="531" y="672"/>
                  </a:cubicBezTo>
                  <a:cubicBezTo>
                    <a:pt x="536" y="676"/>
                    <a:pt x="541" y="679"/>
                    <a:pt x="547" y="679"/>
                  </a:cubicBezTo>
                  <a:cubicBezTo>
                    <a:pt x="553" y="679"/>
                    <a:pt x="558" y="676"/>
                    <a:pt x="563" y="67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37" name="bcgIcons_Heart">
            <a:extLst>
              <a:ext uri="{FF2B5EF4-FFF2-40B4-BE49-F238E27FC236}">
                <a16:creationId xmlns:a16="http://schemas.microsoft.com/office/drawing/2014/main" id="{EA60F8DC-B34A-4177-8B56-87BB2A1ED1D0}"/>
              </a:ext>
            </a:extLst>
          </p:cNvPr>
          <p:cNvGrpSpPr>
            <a:grpSpLocks noChangeAspect="1"/>
          </p:cNvGrpSpPr>
          <p:nvPr/>
        </p:nvGrpSpPr>
        <p:grpSpPr bwMode="auto">
          <a:xfrm>
            <a:off x="1977291" y="2715074"/>
            <a:ext cx="822197" cy="822960"/>
            <a:chOff x="1682" y="0"/>
            <a:chExt cx="4316" cy="4320"/>
          </a:xfrm>
        </p:grpSpPr>
        <p:sp>
          <p:nvSpPr>
            <p:cNvPr id="38" name="AutoShape 28">
              <a:extLst>
                <a:ext uri="{FF2B5EF4-FFF2-40B4-BE49-F238E27FC236}">
                  <a16:creationId xmlns:a16="http://schemas.microsoft.com/office/drawing/2014/main" id="{9B479BA3-6817-4BFC-A087-C99E8A001C73}"/>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9" name="Freeform 30">
              <a:extLst>
                <a:ext uri="{FF2B5EF4-FFF2-40B4-BE49-F238E27FC236}">
                  <a16:creationId xmlns:a16="http://schemas.microsoft.com/office/drawing/2014/main" id="{0F167CDE-104A-47D9-9FAB-CB3594F2D032}"/>
                </a:ext>
              </a:extLst>
            </p:cNvPr>
            <p:cNvSpPr>
              <a:spLocks noEditPoints="1"/>
            </p:cNvSpPr>
            <p:nvPr/>
          </p:nvSpPr>
          <p:spPr bwMode="auto">
            <a:xfrm>
              <a:off x="2143" y="797"/>
              <a:ext cx="3394" cy="2979"/>
            </a:xfrm>
            <a:custGeom>
              <a:avLst/>
              <a:gdLst>
                <a:gd name="T0" fmla="*/ 906 w 1812"/>
                <a:gd name="T1" fmla="*/ 1589 h 1589"/>
                <a:gd name="T2" fmla="*/ 894 w 1812"/>
                <a:gd name="T3" fmla="*/ 1586 h 1589"/>
                <a:gd name="T4" fmla="*/ 846 w 1812"/>
                <a:gd name="T5" fmla="*/ 1554 h 1589"/>
                <a:gd name="T6" fmla="*/ 846 w 1812"/>
                <a:gd name="T7" fmla="*/ 1554 h 1589"/>
                <a:gd name="T8" fmla="*/ 152 w 1812"/>
                <a:gd name="T9" fmla="*/ 897 h 1589"/>
                <a:gd name="T10" fmla="*/ 46 w 1812"/>
                <a:gd name="T11" fmla="*/ 335 h 1589"/>
                <a:gd name="T12" fmla="*/ 494 w 1812"/>
                <a:gd name="T13" fmla="*/ 0 h 1589"/>
                <a:gd name="T14" fmla="*/ 789 w 1812"/>
                <a:gd name="T15" fmla="*/ 99 h 1589"/>
                <a:gd name="T16" fmla="*/ 906 w 1812"/>
                <a:gd name="T17" fmla="*/ 213 h 1589"/>
                <a:gd name="T18" fmla="*/ 1023 w 1812"/>
                <a:gd name="T19" fmla="*/ 99 h 1589"/>
                <a:gd name="T20" fmla="*/ 1318 w 1812"/>
                <a:gd name="T21" fmla="*/ 0 h 1589"/>
                <a:gd name="T22" fmla="*/ 1766 w 1812"/>
                <a:gd name="T23" fmla="*/ 335 h 1589"/>
                <a:gd name="T24" fmla="*/ 1660 w 1812"/>
                <a:gd name="T25" fmla="*/ 897 h 1589"/>
                <a:gd name="T26" fmla="*/ 966 w 1812"/>
                <a:gd name="T27" fmla="*/ 1554 h 1589"/>
                <a:gd name="T28" fmla="*/ 918 w 1812"/>
                <a:gd name="T29" fmla="*/ 1586 h 1589"/>
                <a:gd name="T30" fmla="*/ 906 w 1812"/>
                <a:gd name="T31" fmla="*/ 1589 h 1589"/>
                <a:gd name="T32" fmla="*/ 870 w 1812"/>
                <a:gd name="T33" fmla="*/ 1517 h 1589"/>
                <a:gd name="T34" fmla="*/ 906 w 1812"/>
                <a:gd name="T35" fmla="*/ 1541 h 1589"/>
                <a:gd name="T36" fmla="*/ 942 w 1812"/>
                <a:gd name="T37" fmla="*/ 1517 h 1589"/>
                <a:gd name="T38" fmla="*/ 1622 w 1812"/>
                <a:gd name="T39" fmla="*/ 874 h 1589"/>
                <a:gd name="T40" fmla="*/ 1724 w 1812"/>
                <a:gd name="T41" fmla="*/ 347 h 1589"/>
                <a:gd name="T42" fmla="*/ 1318 w 1812"/>
                <a:gd name="T43" fmla="*/ 44 h 1589"/>
                <a:gd name="T44" fmla="*/ 1049 w 1812"/>
                <a:gd name="T45" fmla="*/ 134 h 1589"/>
                <a:gd name="T46" fmla="*/ 924 w 1812"/>
                <a:gd name="T47" fmla="*/ 263 h 1589"/>
                <a:gd name="T48" fmla="*/ 906 w 1812"/>
                <a:gd name="T49" fmla="*/ 272 h 1589"/>
                <a:gd name="T50" fmla="*/ 906 w 1812"/>
                <a:gd name="T51" fmla="*/ 272 h 1589"/>
                <a:gd name="T52" fmla="*/ 888 w 1812"/>
                <a:gd name="T53" fmla="*/ 263 h 1589"/>
                <a:gd name="T54" fmla="*/ 763 w 1812"/>
                <a:gd name="T55" fmla="*/ 134 h 1589"/>
                <a:gd name="T56" fmla="*/ 494 w 1812"/>
                <a:gd name="T57" fmla="*/ 44 h 1589"/>
                <a:gd name="T58" fmla="*/ 88 w 1812"/>
                <a:gd name="T59" fmla="*/ 347 h 1589"/>
                <a:gd name="T60" fmla="*/ 190 w 1812"/>
                <a:gd name="T61" fmla="*/ 874 h 1589"/>
                <a:gd name="T62" fmla="*/ 870 w 1812"/>
                <a:gd name="T63" fmla="*/ 1517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12" h="1589">
                  <a:moveTo>
                    <a:pt x="906" y="1589"/>
                  </a:moveTo>
                  <a:cubicBezTo>
                    <a:pt x="902" y="1589"/>
                    <a:pt x="898" y="1588"/>
                    <a:pt x="894" y="1586"/>
                  </a:cubicBezTo>
                  <a:cubicBezTo>
                    <a:pt x="846" y="1554"/>
                    <a:pt x="846" y="1554"/>
                    <a:pt x="846" y="1554"/>
                  </a:cubicBezTo>
                  <a:cubicBezTo>
                    <a:pt x="846" y="1554"/>
                    <a:pt x="846" y="1554"/>
                    <a:pt x="846" y="1554"/>
                  </a:cubicBezTo>
                  <a:cubicBezTo>
                    <a:pt x="519" y="1340"/>
                    <a:pt x="286" y="1119"/>
                    <a:pt x="152" y="897"/>
                  </a:cubicBezTo>
                  <a:cubicBezTo>
                    <a:pt x="0" y="646"/>
                    <a:pt x="10" y="453"/>
                    <a:pt x="46" y="335"/>
                  </a:cubicBezTo>
                  <a:cubicBezTo>
                    <a:pt x="105" y="135"/>
                    <a:pt x="286" y="0"/>
                    <a:pt x="494" y="0"/>
                  </a:cubicBezTo>
                  <a:cubicBezTo>
                    <a:pt x="599" y="0"/>
                    <a:pt x="701" y="34"/>
                    <a:pt x="789" y="99"/>
                  </a:cubicBezTo>
                  <a:cubicBezTo>
                    <a:pt x="832" y="130"/>
                    <a:pt x="872" y="169"/>
                    <a:pt x="906" y="213"/>
                  </a:cubicBezTo>
                  <a:cubicBezTo>
                    <a:pt x="940" y="169"/>
                    <a:pt x="980" y="130"/>
                    <a:pt x="1023" y="99"/>
                  </a:cubicBezTo>
                  <a:cubicBezTo>
                    <a:pt x="1111" y="34"/>
                    <a:pt x="1213" y="0"/>
                    <a:pt x="1318" y="0"/>
                  </a:cubicBezTo>
                  <a:cubicBezTo>
                    <a:pt x="1526" y="0"/>
                    <a:pt x="1707" y="135"/>
                    <a:pt x="1766" y="335"/>
                  </a:cubicBezTo>
                  <a:cubicBezTo>
                    <a:pt x="1802" y="453"/>
                    <a:pt x="1812" y="646"/>
                    <a:pt x="1660" y="897"/>
                  </a:cubicBezTo>
                  <a:cubicBezTo>
                    <a:pt x="1526" y="1119"/>
                    <a:pt x="1293" y="1340"/>
                    <a:pt x="966" y="1554"/>
                  </a:cubicBezTo>
                  <a:cubicBezTo>
                    <a:pt x="918" y="1586"/>
                    <a:pt x="918" y="1586"/>
                    <a:pt x="918" y="1586"/>
                  </a:cubicBezTo>
                  <a:cubicBezTo>
                    <a:pt x="914" y="1588"/>
                    <a:pt x="910" y="1589"/>
                    <a:pt x="906" y="1589"/>
                  </a:cubicBezTo>
                  <a:close/>
                  <a:moveTo>
                    <a:pt x="870" y="1517"/>
                  </a:moveTo>
                  <a:cubicBezTo>
                    <a:pt x="906" y="1541"/>
                    <a:pt x="906" y="1541"/>
                    <a:pt x="906" y="1541"/>
                  </a:cubicBezTo>
                  <a:cubicBezTo>
                    <a:pt x="942" y="1517"/>
                    <a:pt x="942" y="1517"/>
                    <a:pt x="942" y="1517"/>
                  </a:cubicBezTo>
                  <a:cubicBezTo>
                    <a:pt x="1263" y="1307"/>
                    <a:pt x="1492" y="1090"/>
                    <a:pt x="1622" y="874"/>
                  </a:cubicBezTo>
                  <a:cubicBezTo>
                    <a:pt x="1766" y="637"/>
                    <a:pt x="1757" y="457"/>
                    <a:pt x="1724" y="347"/>
                  </a:cubicBezTo>
                  <a:cubicBezTo>
                    <a:pt x="1670" y="166"/>
                    <a:pt x="1507" y="44"/>
                    <a:pt x="1318" y="44"/>
                  </a:cubicBezTo>
                  <a:cubicBezTo>
                    <a:pt x="1223" y="44"/>
                    <a:pt x="1130" y="75"/>
                    <a:pt x="1049" y="134"/>
                  </a:cubicBezTo>
                  <a:cubicBezTo>
                    <a:pt x="1002" y="169"/>
                    <a:pt x="960" y="212"/>
                    <a:pt x="924" y="263"/>
                  </a:cubicBezTo>
                  <a:cubicBezTo>
                    <a:pt x="920" y="269"/>
                    <a:pt x="913" y="272"/>
                    <a:pt x="906" y="272"/>
                  </a:cubicBezTo>
                  <a:cubicBezTo>
                    <a:pt x="906" y="272"/>
                    <a:pt x="906" y="272"/>
                    <a:pt x="906" y="272"/>
                  </a:cubicBezTo>
                  <a:cubicBezTo>
                    <a:pt x="899" y="272"/>
                    <a:pt x="892" y="269"/>
                    <a:pt x="888" y="263"/>
                  </a:cubicBezTo>
                  <a:cubicBezTo>
                    <a:pt x="852" y="212"/>
                    <a:pt x="810" y="169"/>
                    <a:pt x="763" y="134"/>
                  </a:cubicBezTo>
                  <a:cubicBezTo>
                    <a:pt x="683" y="75"/>
                    <a:pt x="590" y="44"/>
                    <a:pt x="494" y="44"/>
                  </a:cubicBezTo>
                  <a:cubicBezTo>
                    <a:pt x="305" y="44"/>
                    <a:pt x="142" y="166"/>
                    <a:pt x="88" y="347"/>
                  </a:cubicBezTo>
                  <a:cubicBezTo>
                    <a:pt x="55" y="457"/>
                    <a:pt x="46" y="637"/>
                    <a:pt x="190" y="874"/>
                  </a:cubicBezTo>
                  <a:cubicBezTo>
                    <a:pt x="320" y="1090"/>
                    <a:pt x="549" y="1307"/>
                    <a:pt x="870" y="15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40" name="Freeform 31">
              <a:extLst>
                <a:ext uri="{FF2B5EF4-FFF2-40B4-BE49-F238E27FC236}">
                  <a16:creationId xmlns:a16="http://schemas.microsoft.com/office/drawing/2014/main" id="{0C3A9EB4-1184-42E2-8B80-D27ABCBEC99E}"/>
                </a:ext>
              </a:extLst>
            </p:cNvPr>
            <p:cNvSpPr>
              <a:spLocks/>
            </p:cNvSpPr>
            <p:nvPr/>
          </p:nvSpPr>
          <p:spPr bwMode="auto">
            <a:xfrm>
              <a:off x="2323" y="952"/>
              <a:ext cx="3034" cy="2627"/>
            </a:xfrm>
            <a:custGeom>
              <a:avLst/>
              <a:gdLst>
                <a:gd name="T0" fmla="*/ 1484 w 1620"/>
                <a:gd name="T1" fmla="*/ 777 h 1401"/>
                <a:gd name="T2" fmla="*/ 822 w 1620"/>
                <a:gd name="T3" fmla="*/ 1397 h 1401"/>
                <a:gd name="T4" fmla="*/ 810 w 1620"/>
                <a:gd name="T5" fmla="*/ 1401 h 1401"/>
                <a:gd name="T6" fmla="*/ 798 w 1620"/>
                <a:gd name="T7" fmla="*/ 1397 h 1401"/>
                <a:gd name="T8" fmla="*/ 136 w 1620"/>
                <a:gd name="T9" fmla="*/ 777 h 1401"/>
                <a:gd name="T10" fmla="*/ 31 w 1620"/>
                <a:gd name="T11" fmla="*/ 289 h 1401"/>
                <a:gd name="T12" fmla="*/ 375 w 1620"/>
                <a:gd name="T13" fmla="*/ 6 h 1401"/>
                <a:gd name="T14" fmla="*/ 630 w 1620"/>
                <a:gd name="T15" fmla="*/ 79 h 1401"/>
                <a:gd name="T16" fmla="*/ 810 w 1620"/>
                <a:gd name="T17" fmla="*/ 298 h 1401"/>
                <a:gd name="T18" fmla="*/ 990 w 1620"/>
                <a:gd name="T19" fmla="*/ 79 h 1401"/>
                <a:gd name="T20" fmla="*/ 1245 w 1620"/>
                <a:gd name="T21" fmla="*/ 6 h 1401"/>
                <a:gd name="T22" fmla="*/ 1589 w 1620"/>
                <a:gd name="T23" fmla="*/ 289 h 1401"/>
                <a:gd name="T24" fmla="*/ 1484 w 1620"/>
                <a:gd name="T25" fmla="*/ 777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0" h="1401">
                  <a:moveTo>
                    <a:pt x="1484" y="777"/>
                  </a:moveTo>
                  <a:cubicBezTo>
                    <a:pt x="1355" y="985"/>
                    <a:pt x="1133" y="1194"/>
                    <a:pt x="822" y="1397"/>
                  </a:cubicBezTo>
                  <a:cubicBezTo>
                    <a:pt x="818" y="1400"/>
                    <a:pt x="814" y="1401"/>
                    <a:pt x="810" y="1401"/>
                  </a:cubicBezTo>
                  <a:cubicBezTo>
                    <a:pt x="806" y="1401"/>
                    <a:pt x="802" y="1400"/>
                    <a:pt x="798" y="1397"/>
                  </a:cubicBezTo>
                  <a:cubicBezTo>
                    <a:pt x="487" y="1194"/>
                    <a:pt x="265" y="985"/>
                    <a:pt x="136" y="777"/>
                  </a:cubicBezTo>
                  <a:cubicBezTo>
                    <a:pt x="0" y="556"/>
                    <a:pt x="4" y="390"/>
                    <a:pt x="31" y="289"/>
                  </a:cubicBezTo>
                  <a:cubicBezTo>
                    <a:pt x="74" y="127"/>
                    <a:pt x="209" y="16"/>
                    <a:pt x="375" y="6"/>
                  </a:cubicBezTo>
                  <a:cubicBezTo>
                    <a:pt x="464" y="0"/>
                    <a:pt x="553" y="26"/>
                    <a:pt x="630" y="79"/>
                  </a:cubicBezTo>
                  <a:cubicBezTo>
                    <a:pt x="703" y="129"/>
                    <a:pt x="765" y="204"/>
                    <a:pt x="810" y="298"/>
                  </a:cubicBezTo>
                  <a:cubicBezTo>
                    <a:pt x="855" y="204"/>
                    <a:pt x="917" y="129"/>
                    <a:pt x="990" y="79"/>
                  </a:cubicBezTo>
                  <a:cubicBezTo>
                    <a:pt x="1067" y="26"/>
                    <a:pt x="1156" y="0"/>
                    <a:pt x="1245" y="6"/>
                  </a:cubicBezTo>
                  <a:cubicBezTo>
                    <a:pt x="1411" y="16"/>
                    <a:pt x="1546" y="127"/>
                    <a:pt x="1589" y="289"/>
                  </a:cubicBezTo>
                  <a:cubicBezTo>
                    <a:pt x="1616" y="390"/>
                    <a:pt x="1620" y="556"/>
                    <a:pt x="1484" y="77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41" name="bcgIcons_PadlockLocked">
            <a:extLst>
              <a:ext uri="{FF2B5EF4-FFF2-40B4-BE49-F238E27FC236}">
                <a16:creationId xmlns:a16="http://schemas.microsoft.com/office/drawing/2014/main" id="{A8C04F0F-BCBD-4A6C-8E00-EDE6D36ADAAF}"/>
              </a:ext>
            </a:extLst>
          </p:cNvPr>
          <p:cNvGrpSpPr>
            <a:grpSpLocks noChangeAspect="1"/>
          </p:cNvGrpSpPr>
          <p:nvPr/>
        </p:nvGrpSpPr>
        <p:grpSpPr bwMode="auto">
          <a:xfrm>
            <a:off x="4161126" y="2715074"/>
            <a:ext cx="822197" cy="822960"/>
            <a:chOff x="1682" y="0"/>
            <a:chExt cx="4316" cy="4320"/>
          </a:xfrm>
        </p:grpSpPr>
        <p:sp>
          <p:nvSpPr>
            <p:cNvPr id="42" name="AutoShape 8">
              <a:extLst>
                <a:ext uri="{FF2B5EF4-FFF2-40B4-BE49-F238E27FC236}">
                  <a16:creationId xmlns:a16="http://schemas.microsoft.com/office/drawing/2014/main" id="{A6288888-C058-4450-BB39-49EB81D01CBE}"/>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43" name="Freeform 10">
              <a:extLst>
                <a:ext uri="{FF2B5EF4-FFF2-40B4-BE49-F238E27FC236}">
                  <a16:creationId xmlns:a16="http://schemas.microsoft.com/office/drawing/2014/main" id="{0BC8EB44-1C4D-4142-A566-F1E692034E5A}"/>
                </a:ext>
              </a:extLst>
            </p:cNvPr>
            <p:cNvSpPr>
              <a:spLocks noEditPoints="1"/>
            </p:cNvSpPr>
            <p:nvPr/>
          </p:nvSpPr>
          <p:spPr bwMode="auto">
            <a:xfrm>
              <a:off x="2808" y="1911"/>
              <a:ext cx="2068" cy="1700"/>
            </a:xfrm>
            <a:custGeom>
              <a:avLst/>
              <a:gdLst>
                <a:gd name="T0" fmla="*/ 1060 w 1104"/>
                <a:gd name="T1" fmla="*/ 907 h 907"/>
                <a:gd name="T2" fmla="*/ 44 w 1104"/>
                <a:gd name="T3" fmla="*/ 907 h 907"/>
                <a:gd name="T4" fmla="*/ 0 w 1104"/>
                <a:gd name="T5" fmla="*/ 863 h 907"/>
                <a:gd name="T6" fmla="*/ 0 w 1104"/>
                <a:gd name="T7" fmla="*/ 44 h 907"/>
                <a:gd name="T8" fmla="*/ 44 w 1104"/>
                <a:gd name="T9" fmla="*/ 0 h 907"/>
                <a:gd name="T10" fmla="*/ 1060 w 1104"/>
                <a:gd name="T11" fmla="*/ 0 h 907"/>
                <a:gd name="T12" fmla="*/ 1104 w 1104"/>
                <a:gd name="T13" fmla="*/ 44 h 907"/>
                <a:gd name="T14" fmla="*/ 1104 w 1104"/>
                <a:gd name="T15" fmla="*/ 863 h 907"/>
                <a:gd name="T16" fmla="*/ 1060 w 1104"/>
                <a:gd name="T17" fmla="*/ 907 h 907"/>
                <a:gd name="T18" fmla="*/ 44 w 1104"/>
                <a:gd name="T19" fmla="*/ 44 h 907"/>
                <a:gd name="T20" fmla="*/ 44 w 1104"/>
                <a:gd name="T21" fmla="*/ 863 h 907"/>
                <a:gd name="T22" fmla="*/ 1060 w 1104"/>
                <a:gd name="T23" fmla="*/ 863 h 907"/>
                <a:gd name="T24" fmla="*/ 1060 w 1104"/>
                <a:gd name="T25" fmla="*/ 44 h 907"/>
                <a:gd name="T26" fmla="*/ 44 w 1104"/>
                <a:gd name="T27" fmla="*/ 4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4" h="907">
                  <a:moveTo>
                    <a:pt x="1060" y="907"/>
                  </a:moveTo>
                  <a:cubicBezTo>
                    <a:pt x="44" y="907"/>
                    <a:pt x="44" y="907"/>
                    <a:pt x="44" y="907"/>
                  </a:cubicBezTo>
                  <a:cubicBezTo>
                    <a:pt x="20" y="907"/>
                    <a:pt x="0" y="887"/>
                    <a:pt x="0" y="863"/>
                  </a:cubicBezTo>
                  <a:cubicBezTo>
                    <a:pt x="0" y="44"/>
                    <a:pt x="0" y="44"/>
                    <a:pt x="0" y="44"/>
                  </a:cubicBezTo>
                  <a:cubicBezTo>
                    <a:pt x="0" y="20"/>
                    <a:pt x="20" y="0"/>
                    <a:pt x="44" y="0"/>
                  </a:cubicBezTo>
                  <a:cubicBezTo>
                    <a:pt x="1060" y="0"/>
                    <a:pt x="1060" y="0"/>
                    <a:pt x="1060" y="0"/>
                  </a:cubicBezTo>
                  <a:cubicBezTo>
                    <a:pt x="1084" y="0"/>
                    <a:pt x="1104" y="20"/>
                    <a:pt x="1104" y="44"/>
                  </a:cubicBezTo>
                  <a:cubicBezTo>
                    <a:pt x="1104" y="863"/>
                    <a:pt x="1104" y="863"/>
                    <a:pt x="1104" y="863"/>
                  </a:cubicBezTo>
                  <a:cubicBezTo>
                    <a:pt x="1104" y="887"/>
                    <a:pt x="1084" y="907"/>
                    <a:pt x="1060" y="907"/>
                  </a:cubicBezTo>
                  <a:close/>
                  <a:moveTo>
                    <a:pt x="44" y="44"/>
                  </a:moveTo>
                  <a:cubicBezTo>
                    <a:pt x="44" y="863"/>
                    <a:pt x="44" y="863"/>
                    <a:pt x="44" y="863"/>
                  </a:cubicBezTo>
                  <a:cubicBezTo>
                    <a:pt x="1060" y="863"/>
                    <a:pt x="1060" y="863"/>
                    <a:pt x="1060" y="863"/>
                  </a:cubicBezTo>
                  <a:cubicBezTo>
                    <a:pt x="1060" y="44"/>
                    <a:pt x="1060" y="44"/>
                    <a:pt x="1060" y="44"/>
                  </a:cubicBezTo>
                  <a:lnTo>
                    <a:pt x="44"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44" name="Freeform 11">
              <a:extLst>
                <a:ext uri="{FF2B5EF4-FFF2-40B4-BE49-F238E27FC236}">
                  <a16:creationId xmlns:a16="http://schemas.microsoft.com/office/drawing/2014/main" id="{7E3F898A-4E8A-495D-83F6-630E45D27157}"/>
                </a:ext>
              </a:extLst>
            </p:cNvPr>
            <p:cNvSpPr>
              <a:spLocks noEditPoints="1"/>
            </p:cNvSpPr>
            <p:nvPr/>
          </p:nvSpPr>
          <p:spPr bwMode="auto">
            <a:xfrm>
              <a:off x="2961" y="728"/>
              <a:ext cx="1761" cy="2728"/>
            </a:xfrm>
            <a:custGeom>
              <a:avLst/>
              <a:gdLst>
                <a:gd name="T0" fmla="*/ 16 w 940"/>
                <a:gd name="T1" fmla="*/ 587 h 1455"/>
                <a:gd name="T2" fmla="*/ 16 w 940"/>
                <a:gd name="T3" fmla="*/ 447 h 1455"/>
                <a:gd name="T4" fmla="*/ 246 w 940"/>
                <a:gd name="T5" fmla="*/ 56 h 1455"/>
                <a:gd name="T6" fmla="*/ 470 w 940"/>
                <a:gd name="T7" fmla="*/ 0 h 1455"/>
                <a:gd name="T8" fmla="*/ 470 w 940"/>
                <a:gd name="T9" fmla="*/ 0 h 1455"/>
                <a:gd name="T10" fmla="*/ 470 w 940"/>
                <a:gd name="T11" fmla="*/ 0 h 1455"/>
                <a:gd name="T12" fmla="*/ 694 w 940"/>
                <a:gd name="T13" fmla="*/ 56 h 1455"/>
                <a:gd name="T14" fmla="*/ 924 w 940"/>
                <a:gd name="T15" fmla="*/ 447 h 1455"/>
                <a:gd name="T16" fmla="*/ 924 w 940"/>
                <a:gd name="T17" fmla="*/ 587 h 1455"/>
                <a:gd name="T18" fmla="*/ 824 w 940"/>
                <a:gd name="T19" fmla="*/ 587 h 1455"/>
                <a:gd name="T20" fmla="*/ 824 w 940"/>
                <a:gd name="T21" fmla="*/ 447 h 1455"/>
                <a:gd name="T22" fmla="*/ 470 w 940"/>
                <a:gd name="T23" fmla="*/ 100 h 1455"/>
                <a:gd name="T24" fmla="*/ 116 w 940"/>
                <a:gd name="T25" fmla="*/ 447 h 1455"/>
                <a:gd name="T26" fmla="*/ 116 w 940"/>
                <a:gd name="T27" fmla="*/ 587 h 1455"/>
                <a:gd name="T28" fmla="*/ 16 w 940"/>
                <a:gd name="T29" fmla="*/ 587 h 1455"/>
                <a:gd name="T30" fmla="*/ 940 w 940"/>
                <a:gd name="T31" fmla="*/ 1367 h 1455"/>
                <a:gd name="T32" fmla="*/ 930 w 940"/>
                <a:gd name="T33" fmla="*/ 1357 h 1455"/>
                <a:gd name="T34" fmla="*/ 10 w 940"/>
                <a:gd name="T35" fmla="*/ 1357 h 1455"/>
                <a:gd name="T36" fmla="*/ 0 w 940"/>
                <a:gd name="T37" fmla="*/ 1367 h 1455"/>
                <a:gd name="T38" fmla="*/ 0 w 940"/>
                <a:gd name="T39" fmla="*/ 1445 h 1455"/>
                <a:gd name="T40" fmla="*/ 10 w 940"/>
                <a:gd name="T41" fmla="*/ 1455 h 1455"/>
                <a:gd name="T42" fmla="*/ 930 w 940"/>
                <a:gd name="T43" fmla="*/ 1455 h 1455"/>
                <a:gd name="T44" fmla="*/ 940 w 940"/>
                <a:gd name="T45" fmla="*/ 1445 h 1455"/>
                <a:gd name="T46" fmla="*/ 940 w 940"/>
                <a:gd name="T47" fmla="*/ 1367 h 1455"/>
                <a:gd name="T48" fmla="*/ 940 w 940"/>
                <a:gd name="T49" fmla="*/ 720 h 1455"/>
                <a:gd name="T50" fmla="*/ 940 w 940"/>
                <a:gd name="T51" fmla="*/ 1296 h 1455"/>
                <a:gd name="T52" fmla="*/ 930 w 940"/>
                <a:gd name="T53" fmla="*/ 1306 h 1455"/>
                <a:gd name="T54" fmla="*/ 10 w 940"/>
                <a:gd name="T55" fmla="*/ 1306 h 1455"/>
                <a:gd name="T56" fmla="*/ 0 w 940"/>
                <a:gd name="T57" fmla="*/ 1296 h 1455"/>
                <a:gd name="T58" fmla="*/ 0 w 940"/>
                <a:gd name="T59" fmla="*/ 720 h 1455"/>
                <a:gd name="T60" fmla="*/ 10 w 940"/>
                <a:gd name="T61" fmla="*/ 710 h 1455"/>
                <a:gd name="T62" fmla="*/ 930 w 940"/>
                <a:gd name="T63" fmla="*/ 710 h 1455"/>
                <a:gd name="T64" fmla="*/ 940 w 940"/>
                <a:gd name="T65" fmla="*/ 720 h 1455"/>
                <a:gd name="T66" fmla="*/ 568 w 940"/>
                <a:gd name="T67" fmla="*/ 885 h 1455"/>
                <a:gd name="T68" fmla="*/ 470 w 940"/>
                <a:gd name="T69" fmla="*/ 787 h 1455"/>
                <a:gd name="T70" fmla="*/ 372 w 940"/>
                <a:gd name="T71" fmla="*/ 885 h 1455"/>
                <a:gd name="T72" fmla="*/ 429 w 940"/>
                <a:gd name="T73" fmla="*/ 974 h 1455"/>
                <a:gd name="T74" fmla="*/ 429 w 940"/>
                <a:gd name="T75" fmla="*/ 1211 h 1455"/>
                <a:gd name="T76" fmla="*/ 439 w 940"/>
                <a:gd name="T77" fmla="*/ 1221 h 1455"/>
                <a:gd name="T78" fmla="*/ 501 w 940"/>
                <a:gd name="T79" fmla="*/ 1221 h 1455"/>
                <a:gd name="T80" fmla="*/ 511 w 940"/>
                <a:gd name="T81" fmla="*/ 1211 h 1455"/>
                <a:gd name="T82" fmla="*/ 511 w 940"/>
                <a:gd name="T83" fmla="*/ 974 h 1455"/>
                <a:gd name="T84" fmla="*/ 568 w 940"/>
                <a:gd name="T85" fmla="*/ 88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0" h="1455">
                  <a:moveTo>
                    <a:pt x="16" y="587"/>
                  </a:moveTo>
                  <a:cubicBezTo>
                    <a:pt x="16" y="447"/>
                    <a:pt x="16" y="447"/>
                    <a:pt x="16" y="447"/>
                  </a:cubicBezTo>
                  <a:cubicBezTo>
                    <a:pt x="16" y="218"/>
                    <a:pt x="141" y="108"/>
                    <a:pt x="246" y="56"/>
                  </a:cubicBezTo>
                  <a:cubicBezTo>
                    <a:pt x="356" y="2"/>
                    <a:pt x="465" y="0"/>
                    <a:pt x="470" y="0"/>
                  </a:cubicBezTo>
                  <a:cubicBezTo>
                    <a:pt x="470" y="0"/>
                    <a:pt x="470" y="0"/>
                    <a:pt x="470" y="0"/>
                  </a:cubicBezTo>
                  <a:cubicBezTo>
                    <a:pt x="470" y="0"/>
                    <a:pt x="470" y="0"/>
                    <a:pt x="470" y="0"/>
                  </a:cubicBezTo>
                  <a:cubicBezTo>
                    <a:pt x="475" y="0"/>
                    <a:pt x="584" y="2"/>
                    <a:pt x="694" y="56"/>
                  </a:cubicBezTo>
                  <a:cubicBezTo>
                    <a:pt x="799" y="108"/>
                    <a:pt x="924" y="218"/>
                    <a:pt x="924" y="447"/>
                  </a:cubicBezTo>
                  <a:cubicBezTo>
                    <a:pt x="924" y="587"/>
                    <a:pt x="924" y="587"/>
                    <a:pt x="924" y="587"/>
                  </a:cubicBezTo>
                  <a:cubicBezTo>
                    <a:pt x="824" y="587"/>
                    <a:pt x="824" y="587"/>
                    <a:pt x="824" y="587"/>
                  </a:cubicBezTo>
                  <a:cubicBezTo>
                    <a:pt x="824" y="447"/>
                    <a:pt x="824" y="447"/>
                    <a:pt x="824" y="447"/>
                  </a:cubicBezTo>
                  <a:cubicBezTo>
                    <a:pt x="824" y="113"/>
                    <a:pt x="491" y="100"/>
                    <a:pt x="470" y="100"/>
                  </a:cubicBezTo>
                  <a:cubicBezTo>
                    <a:pt x="450" y="100"/>
                    <a:pt x="116" y="112"/>
                    <a:pt x="116" y="447"/>
                  </a:cubicBezTo>
                  <a:cubicBezTo>
                    <a:pt x="116" y="587"/>
                    <a:pt x="116" y="587"/>
                    <a:pt x="116" y="587"/>
                  </a:cubicBezTo>
                  <a:lnTo>
                    <a:pt x="16" y="587"/>
                  </a:lnTo>
                  <a:close/>
                  <a:moveTo>
                    <a:pt x="940" y="1367"/>
                  </a:moveTo>
                  <a:cubicBezTo>
                    <a:pt x="940" y="1361"/>
                    <a:pt x="935" y="1357"/>
                    <a:pt x="930" y="1357"/>
                  </a:cubicBezTo>
                  <a:cubicBezTo>
                    <a:pt x="10" y="1357"/>
                    <a:pt x="10" y="1357"/>
                    <a:pt x="10" y="1357"/>
                  </a:cubicBezTo>
                  <a:cubicBezTo>
                    <a:pt x="5" y="1357"/>
                    <a:pt x="0" y="1361"/>
                    <a:pt x="0" y="1367"/>
                  </a:cubicBezTo>
                  <a:cubicBezTo>
                    <a:pt x="0" y="1445"/>
                    <a:pt x="0" y="1445"/>
                    <a:pt x="0" y="1445"/>
                  </a:cubicBezTo>
                  <a:cubicBezTo>
                    <a:pt x="0" y="1451"/>
                    <a:pt x="5" y="1455"/>
                    <a:pt x="10" y="1455"/>
                  </a:cubicBezTo>
                  <a:cubicBezTo>
                    <a:pt x="930" y="1455"/>
                    <a:pt x="930" y="1455"/>
                    <a:pt x="930" y="1455"/>
                  </a:cubicBezTo>
                  <a:cubicBezTo>
                    <a:pt x="935" y="1455"/>
                    <a:pt x="940" y="1451"/>
                    <a:pt x="940" y="1445"/>
                  </a:cubicBezTo>
                  <a:lnTo>
                    <a:pt x="940" y="1367"/>
                  </a:lnTo>
                  <a:close/>
                  <a:moveTo>
                    <a:pt x="940" y="720"/>
                  </a:moveTo>
                  <a:cubicBezTo>
                    <a:pt x="940" y="1296"/>
                    <a:pt x="940" y="1296"/>
                    <a:pt x="940" y="1296"/>
                  </a:cubicBezTo>
                  <a:cubicBezTo>
                    <a:pt x="940" y="1302"/>
                    <a:pt x="935" y="1306"/>
                    <a:pt x="930" y="1306"/>
                  </a:cubicBezTo>
                  <a:cubicBezTo>
                    <a:pt x="10" y="1306"/>
                    <a:pt x="10" y="1306"/>
                    <a:pt x="10" y="1306"/>
                  </a:cubicBezTo>
                  <a:cubicBezTo>
                    <a:pt x="5" y="1306"/>
                    <a:pt x="0" y="1302"/>
                    <a:pt x="0" y="1296"/>
                  </a:cubicBezTo>
                  <a:cubicBezTo>
                    <a:pt x="0" y="720"/>
                    <a:pt x="0" y="720"/>
                    <a:pt x="0" y="720"/>
                  </a:cubicBezTo>
                  <a:cubicBezTo>
                    <a:pt x="0" y="715"/>
                    <a:pt x="5" y="710"/>
                    <a:pt x="10" y="710"/>
                  </a:cubicBezTo>
                  <a:cubicBezTo>
                    <a:pt x="930" y="710"/>
                    <a:pt x="930" y="710"/>
                    <a:pt x="930" y="710"/>
                  </a:cubicBezTo>
                  <a:cubicBezTo>
                    <a:pt x="935" y="710"/>
                    <a:pt x="940" y="715"/>
                    <a:pt x="940" y="720"/>
                  </a:cubicBezTo>
                  <a:close/>
                  <a:moveTo>
                    <a:pt x="568" y="885"/>
                  </a:moveTo>
                  <a:cubicBezTo>
                    <a:pt x="568" y="831"/>
                    <a:pt x="524" y="787"/>
                    <a:pt x="470" y="787"/>
                  </a:cubicBezTo>
                  <a:cubicBezTo>
                    <a:pt x="416" y="787"/>
                    <a:pt x="372" y="831"/>
                    <a:pt x="372" y="885"/>
                  </a:cubicBezTo>
                  <a:cubicBezTo>
                    <a:pt x="372" y="925"/>
                    <a:pt x="395" y="959"/>
                    <a:pt x="429" y="974"/>
                  </a:cubicBezTo>
                  <a:cubicBezTo>
                    <a:pt x="429" y="1211"/>
                    <a:pt x="429" y="1211"/>
                    <a:pt x="429" y="1211"/>
                  </a:cubicBezTo>
                  <a:cubicBezTo>
                    <a:pt x="429" y="1216"/>
                    <a:pt x="434" y="1221"/>
                    <a:pt x="439" y="1221"/>
                  </a:cubicBezTo>
                  <a:cubicBezTo>
                    <a:pt x="501" y="1221"/>
                    <a:pt x="501" y="1221"/>
                    <a:pt x="501" y="1221"/>
                  </a:cubicBezTo>
                  <a:cubicBezTo>
                    <a:pt x="506" y="1221"/>
                    <a:pt x="511" y="1216"/>
                    <a:pt x="511" y="1211"/>
                  </a:cubicBezTo>
                  <a:cubicBezTo>
                    <a:pt x="511" y="974"/>
                    <a:pt x="511" y="974"/>
                    <a:pt x="511" y="974"/>
                  </a:cubicBezTo>
                  <a:cubicBezTo>
                    <a:pt x="545" y="959"/>
                    <a:pt x="568" y="925"/>
                    <a:pt x="568" y="88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45" name="Group 44">
            <a:extLst>
              <a:ext uri="{FF2B5EF4-FFF2-40B4-BE49-F238E27FC236}">
                <a16:creationId xmlns:a16="http://schemas.microsoft.com/office/drawing/2014/main" id="{B063FE5E-9CD7-43E5-B603-9BBC3D41349C}"/>
              </a:ext>
            </a:extLst>
          </p:cNvPr>
          <p:cNvGrpSpPr>
            <a:grpSpLocks noChangeAspect="1"/>
          </p:cNvGrpSpPr>
          <p:nvPr/>
        </p:nvGrpSpPr>
        <p:grpSpPr>
          <a:xfrm>
            <a:off x="6343750" y="2715074"/>
            <a:ext cx="822960" cy="822960"/>
            <a:chOff x="5273675" y="2606675"/>
            <a:chExt cx="1644650" cy="1644650"/>
          </a:xfrm>
        </p:grpSpPr>
        <p:sp>
          <p:nvSpPr>
            <p:cNvPr id="46" name="AutoShape 3">
              <a:extLst>
                <a:ext uri="{FF2B5EF4-FFF2-40B4-BE49-F238E27FC236}">
                  <a16:creationId xmlns:a16="http://schemas.microsoft.com/office/drawing/2014/main" id="{088D9DA0-D0E6-4E11-A2CC-9AA90B3127A0}"/>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47" name="Group 46">
              <a:extLst>
                <a:ext uri="{FF2B5EF4-FFF2-40B4-BE49-F238E27FC236}">
                  <a16:creationId xmlns:a16="http://schemas.microsoft.com/office/drawing/2014/main" id="{15F635E4-B996-48B8-AE34-F42D3D3D373D}"/>
                </a:ext>
              </a:extLst>
            </p:cNvPr>
            <p:cNvGrpSpPr/>
            <p:nvPr/>
          </p:nvGrpSpPr>
          <p:grpSpPr>
            <a:xfrm>
              <a:off x="5444599" y="3152775"/>
              <a:ext cx="1302803" cy="552451"/>
              <a:chOff x="5445125" y="3152775"/>
              <a:chExt cx="1302803" cy="552451"/>
            </a:xfrm>
          </p:grpSpPr>
          <p:sp>
            <p:nvSpPr>
              <p:cNvPr id="48" name="Freeform 6">
                <a:extLst>
                  <a:ext uri="{FF2B5EF4-FFF2-40B4-BE49-F238E27FC236}">
                    <a16:creationId xmlns:a16="http://schemas.microsoft.com/office/drawing/2014/main" id="{891BE301-30F3-4FF4-8669-2FB1DE085CCF}"/>
                  </a:ext>
                </a:extLst>
              </p:cNvPr>
              <p:cNvSpPr>
                <a:spLocks/>
              </p:cNvSpPr>
              <p:nvPr/>
            </p:nvSpPr>
            <p:spPr bwMode="auto">
              <a:xfrm>
                <a:off x="5858175" y="3152775"/>
                <a:ext cx="470652" cy="550863"/>
              </a:xfrm>
              <a:custGeom>
                <a:avLst/>
                <a:gdLst>
                  <a:gd name="connsiteX0" fmla="*/ 153002 w 470652"/>
                  <a:gd name="connsiteY0" fmla="*/ 388952 h 550863"/>
                  <a:gd name="connsiteX1" fmla="*/ 141936 w 470652"/>
                  <a:gd name="connsiteY1" fmla="*/ 393758 h 550863"/>
                  <a:gd name="connsiteX2" fmla="*/ 141936 w 470652"/>
                  <a:gd name="connsiteY2" fmla="*/ 415117 h 550863"/>
                  <a:gd name="connsiteX3" fmla="*/ 174776 w 470652"/>
                  <a:gd name="connsiteY3" fmla="*/ 447868 h 550863"/>
                  <a:gd name="connsiteX4" fmla="*/ 141936 w 470652"/>
                  <a:gd name="connsiteY4" fmla="*/ 479194 h 550863"/>
                  <a:gd name="connsiteX5" fmla="*/ 141936 w 470652"/>
                  <a:gd name="connsiteY5" fmla="*/ 499841 h 550863"/>
                  <a:gd name="connsiteX6" fmla="*/ 153359 w 470652"/>
                  <a:gd name="connsiteY6" fmla="*/ 504825 h 550863"/>
                  <a:gd name="connsiteX7" fmla="*/ 164068 w 470652"/>
                  <a:gd name="connsiteY7" fmla="*/ 499841 h 550863"/>
                  <a:gd name="connsiteX8" fmla="*/ 196907 w 470652"/>
                  <a:gd name="connsiteY8" fmla="*/ 469227 h 550863"/>
                  <a:gd name="connsiteX9" fmla="*/ 229033 w 470652"/>
                  <a:gd name="connsiteY9" fmla="*/ 499841 h 550863"/>
                  <a:gd name="connsiteX10" fmla="*/ 239742 w 470652"/>
                  <a:gd name="connsiteY10" fmla="*/ 504825 h 550863"/>
                  <a:gd name="connsiteX11" fmla="*/ 250450 w 470652"/>
                  <a:gd name="connsiteY11" fmla="*/ 499841 h 550863"/>
                  <a:gd name="connsiteX12" fmla="*/ 250450 w 470652"/>
                  <a:gd name="connsiteY12" fmla="*/ 479194 h 550863"/>
                  <a:gd name="connsiteX13" fmla="*/ 218324 w 470652"/>
                  <a:gd name="connsiteY13" fmla="*/ 447868 h 550863"/>
                  <a:gd name="connsiteX14" fmla="*/ 250450 w 470652"/>
                  <a:gd name="connsiteY14" fmla="*/ 415117 h 550863"/>
                  <a:gd name="connsiteX15" fmla="*/ 250450 w 470652"/>
                  <a:gd name="connsiteY15" fmla="*/ 393758 h 550863"/>
                  <a:gd name="connsiteX16" fmla="*/ 229033 w 470652"/>
                  <a:gd name="connsiteY16" fmla="*/ 393758 h 550863"/>
                  <a:gd name="connsiteX17" fmla="*/ 196907 w 470652"/>
                  <a:gd name="connsiteY17" fmla="*/ 425796 h 550863"/>
                  <a:gd name="connsiteX18" fmla="*/ 164068 w 470652"/>
                  <a:gd name="connsiteY18" fmla="*/ 393758 h 550863"/>
                  <a:gd name="connsiteX19" fmla="*/ 153002 w 470652"/>
                  <a:gd name="connsiteY19" fmla="*/ 388952 h 550863"/>
                  <a:gd name="connsiteX20" fmla="*/ 196909 w 470652"/>
                  <a:gd name="connsiteY20" fmla="*/ 342900 h 550863"/>
                  <a:gd name="connsiteX21" fmla="*/ 302913 w 470652"/>
                  <a:gd name="connsiteY21" fmla="*/ 447594 h 550863"/>
                  <a:gd name="connsiteX22" fmla="*/ 196909 w 470652"/>
                  <a:gd name="connsiteY22" fmla="*/ 550863 h 550863"/>
                  <a:gd name="connsiteX23" fmla="*/ 90188 w 470652"/>
                  <a:gd name="connsiteY23" fmla="*/ 447594 h 550863"/>
                  <a:gd name="connsiteX24" fmla="*/ 196909 w 470652"/>
                  <a:gd name="connsiteY24" fmla="*/ 342900 h 550863"/>
                  <a:gd name="connsiteX25" fmla="*/ 17225 w 470652"/>
                  <a:gd name="connsiteY25" fmla="*/ 0 h 550863"/>
                  <a:gd name="connsiteX26" fmla="*/ 361980 w 470652"/>
                  <a:gd name="connsiteY26" fmla="*/ 0 h 550863"/>
                  <a:gd name="connsiteX27" fmla="*/ 377683 w 470652"/>
                  <a:gd name="connsiteY27" fmla="*/ 9278 h 550863"/>
                  <a:gd name="connsiteX28" fmla="*/ 469047 w 470652"/>
                  <a:gd name="connsiteY28" fmla="*/ 194833 h 550863"/>
                  <a:gd name="connsiteX29" fmla="*/ 469047 w 470652"/>
                  <a:gd name="connsiteY29" fmla="*/ 207679 h 550863"/>
                  <a:gd name="connsiteX30" fmla="*/ 377683 w 470652"/>
                  <a:gd name="connsiteY30" fmla="*/ 394661 h 550863"/>
                  <a:gd name="connsiteX31" fmla="*/ 361980 w 470652"/>
                  <a:gd name="connsiteY31" fmla="*/ 403225 h 550863"/>
                  <a:gd name="connsiteX32" fmla="*/ 325577 w 470652"/>
                  <a:gd name="connsiteY32" fmla="*/ 403225 h 550863"/>
                  <a:gd name="connsiteX33" fmla="*/ 197097 w 470652"/>
                  <a:gd name="connsiteY33" fmla="*/ 311161 h 550863"/>
                  <a:gd name="connsiteX34" fmla="*/ 69331 w 470652"/>
                  <a:gd name="connsiteY34" fmla="*/ 403225 h 550863"/>
                  <a:gd name="connsiteX35" fmla="*/ 17225 w 470652"/>
                  <a:gd name="connsiteY35" fmla="*/ 403225 h 550863"/>
                  <a:gd name="connsiteX36" fmla="*/ 1522 w 470652"/>
                  <a:gd name="connsiteY36" fmla="*/ 380388 h 550863"/>
                  <a:gd name="connsiteX37" fmla="*/ 87175 w 470652"/>
                  <a:gd name="connsiteY37" fmla="*/ 207679 h 550863"/>
                  <a:gd name="connsiteX38" fmla="*/ 87175 w 470652"/>
                  <a:gd name="connsiteY38" fmla="*/ 194833 h 550863"/>
                  <a:gd name="connsiteX39" fmla="*/ 1522 w 470652"/>
                  <a:gd name="connsiteY39" fmla="*/ 22838 h 550863"/>
                  <a:gd name="connsiteX40" fmla="*/ 17225 w 470652"/>
                  <a:gd name="connsiteY40" fmla="*/ 0 h 55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0652" h="550863">
                    <a:moveTo>
                      <a:pt x="153002" y="388952"/>
                    </a:moveTo>
                    <a:cubicBezTo>
                      <a:pt x="148897" y="388952"/>
                      <a:pt x="144792" y="390554"/>
                      <a:pt x="141936" y="393758"/>
                    </a:cubicBezTo>
                    <a:cubicBezTo>
                      <a:pt x="136225" y="398742"/>
                      <a:pt x="136225" y="408709"/>
                      <a:pt x="141936" y="415117"/>
                    </a:cubicBezTo>
                    <a:cubicBezTo>
                      <a:pt x="141936" y="415117"/>
                      <a:pt x="141936" y="415117"/>
                      <a:pt x="174776" y="447868"/>
                    </a:cubicBezTo>
                    <a:cubicBezTo>
                      <a:pt x="174776" y="447868"/>
                      <a:pt x="174776" y="447868"/>
                      <a:pt x="141936" y="479194"/>
                    </a:cubicBezTo>
                    <a:cubicBezTo>
                      <a:pt x="136225" y="485602"/>
                      <a:pt x="136225" y="494858"/>
                      <a:pt x="141936" y="499841"/>
                    </a:cubicBezTo>
                    <a:cubicBezTo>
                      <a:pt x="145506" y="503401"/>
                      <a:pt x="148362" y="504825"/>
                      <a:pt x="153359" y="504825"/>
                    </a:cubicBezTo>
                    <a:cubicBezTo>
                      <a:pt x="157642" y="504825"/>
                      <a:pt x="161212" y="503401"/>
                      <a:pt x="164068" y="499841"/>
                    </a:cubicBezTo>
                    <a:cubicBezTo>
                      <a:pt x="164068" y="499841"/>
                      <a:pt x="164068" y="499841"/>
                      <a:pt x="196907" y="469227"/>
                    </a:cubicBezTo>
                    <a:cubicBezTo>
                      <a:pt x="196907" y="469227"/>
                      <a:pt x="196907" y="469227"/>
                      <a:pt x="229033" y="499841"/>
                    </a:cubicBezTo>
                    <a:cubicBezTo>
                      <a:pt x="231889" y="503401"/>
                      <a:pt x="236172" y="504825"/>
                      <a:pt x="239742" y="504825"/>
                    </a:cubicBezTo>
                    <a:cubicBezTo>
                      <a:pt x="244025" y="504825"/>
                      <a:pt x="248308" y="503401"/>
                      <a:pt x="250450" y="499841"/>
                    </a:cubicBezTo>
                    <a:cubicBezTo>
                      <a:pt x="256875" y="494858"/>
                      <a:pt x="256875" y="485602"/>
                      <a:pt x="250450" y="479194"/>
                    </a:cubicBezTo>
                    <a:cubicBezTo>
                      <a:pt x="250450" y="479194"/>
                      <a:pt x="250450" y="479194"/>
                      <a:pt x="218324" y="447868"/>
                    </a:cubicBezTo>
                    <a:cubicBezTo>
                      <a:pt x="218324" y="447868"/>
                      <a:pt x="218324" y="447868"/>
                      <a:pt x="250450" y="415117"/>
                    </a:cubicBezTo>
                    <a:cubicBezTo>
                      <a:pt x="256875" y="408709"/>
                      <a:pt x="256875" y="398742"/>
                      <a:pt x="250450" y="393758"/>
                    </a:cubicBezTo>
                    <a:cubicBezTo>
                      <a:pt x="244739" y="387350"/>
                      <a:pt x="234744" y="387350"/>
                      <a:pt x="229033" y="393758"/>
                    </a:cubicBezTo>
                    <a:cubicBezTo>
                      <a:pt x="229033" y="393758"/>
                      <a:pt x="229033" y="393758"/>
                      <a:pt x="196907" y="425796"/>
                    </a:cubicBezTo>
                    <a:cubicBezTo>
                      <a:pt x="196907" y="425796"/>
                      <a:pt x="196907" y="425796"/>
                      <a:pt x="164068" y="393758"/>
                    </a:cubicBezTo>
                    <a:cubicBezTo>
                      <a:pt x="161212" y="390554"/>
                      <a:pt x="157107" y="388952"/>
                      <a:pt x="153002" y="388952"/>
                    </a:cubicBezTo>
                    <a:close/>
                    <a:moveTo>
                      <a:pt x="196909" y="342900"/>
                    </a:moveTo>
                    <a:cubicBezTo>
                      <a:pt x="254925" y="342900"/>
                      <a:pt x="302913" y="389193"/>
                      <a:pt x="302913" y="447594"/>
                    </a:cubicBezTo>
                    <a:cubicBezTo>
                      <a:pt x="302913" y="503858"/>
                      <a:pt x="254925" y="550863"/>
                      <a:pt x="196909" y="550863"/>
                    </a:cubicBezTo>
                    <a:cubicBezTo>
                      <a:pt x="137460" y="550863"/>
                      <a:pt x="90188" y="503858"/>
                      <a:pt x="90188" y="447594"/>
                    </a:cubicBezTo>
                    <a:cubicBezTo>
                      <a:pt x="90188" y="389193"/>
                      <a:pt x="137460" y="342900"/>
                      <a:pt x="196909" y="342900"/>
                    </a:cubicBezTo>
                    <a:close/>
                    <a:moveTo>
                      <a:pt x="17225" y="0"/>
                    </a:moveTo>
                    <a:cubicBezTo>
                      <a:pt x="17225" y="0"/>
                      <a:pt x="17225" y="0"/>
                      <a:pt x="361980" y="0"/>
                    </a:cubicBezTo>
                    <a:cubicBezTo>
                      <a:pt x="368404" y="0"/>
                      <a:pt x="374828" y="3568"/>
                      <a:pt x="377683" y="9278"/>
                    </a:cubicBezTo>
                    <a:cubicBezTo>
                      <a:pt x="377683" y="9278"/>
                      <a:pt x="377683" y="9278"/>
                      <a:pt x="469047" y="194833"/>
                    </a:cubicBezTo>
                    <a:cubicBezTo>
                      <a:pt x="471188" y="199115"/>
                      <a:pt x="471188" y="203397"/>
                      <a:pt x="469047" y="207679"/>
                    </a:cubicBezTo>
                    <a:cubicBezTo>
                      <a:pt x="469047" y="207679"/>
                      <a:pt x="469047" y="207679"/>
                      <a:pt x="377683" y="394661"/>
                    </a:cubicBezTo>
                    <a:cubicBezTo>
                      <a:pt x="374828" y="398943"/>
                      <a:pt x="368404" y="403225"/>
                      <a:pt x="361980" y="403225"/>
                    </a:cubicBezTo>
                    <a:cubicBezTo>
                      <a:pt x="361980" y="403225"/>
                      <a:pt x="361980" y="403225"/>
                      <a:pt x="325577" y="403225"/>
                    </a:cubicBezTo>
                    <a:cubicBezTo>
                      <a:pt x="307019" y="349700"/>
                      <a:pt x="256341" y="311161"/>
                      <a:pt x="197097" y="311161"/>
                    </a:cubicBezTo>
                    <a:cubicBezTo>
                      <a:pt x="137140" y="311161"/>
                      <a:pt x="87175" y="349700"/>
                      <a:pt x="69331" y="403225"/>
                    </a:cubicBezTo>
                    <a:cubicBezTo>
                      <a:pt x="69331" y="403225"/>
                      <a:pt x="69331" y="403225"/>
                      <a:pt x="17225" y="403225"/>
                    </a:cubicBezTo>
                    <a:cubicBezTo>
                      <a:pt x="4377" y="403225"/>
                      <a:pt x="-3475" y="391093"/>
                      <a:pt x="1522" y="380388"/>
                    </a:cubicBezTo>
                    <a:cubicBezTo>
                      <a:pt x="1522" y="380388"/>
                      <a:pt x="1522" y="380388"/>
                      <a:pt x="87175" y="207679"/>
                    </a:cubicBezTo>
                    <a:cubicBezTo>
                      <a:pt x="89317" y="203397"/>
                      <a:pt x="89317" y="199115"/>
                      <a:pt x="87175" y="194833"/>
                    </a:cubicBezTo>
                    <a:cubicBezTo>
                      <a:pt x="87175" y="194833"/>
                      <a:pt x="87175" y="194833"/>
                      <a:pt x="1522" y="22838"/>
                    </a:cubicBezTo>
                    <a:cubicBezTo>
                      <a:pt x="-3475" y="12133"/>
                      <a:pt x="4377" y="0"/>
                      <a:pt x="17225"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sp>
            <p:nvSpPr>
              <p:cNvPr id="49" name="Freeform 7">
                <a:extLst>
                  <a:ext uri="{FF2B5EF4-FFF2-40B4-BE49-F238E27FC236}">
                    <a16:creationId xmlns:a16="http://schemas.microsoft.com/office/drawing/2014/main" id="{396B6289-A594-4290-A8E0-F2A1042DD916}"/>
                  </a:ext>
                </a:extLst>
              </p:cNvPr>
              <p:cNvSpPr>
                <a:spLocks noChangeArrowheads="1"/>
              </p:cNvSpPr>
              <p:nvPr/>
            </p:nvSpPr>
            <p:spPr bwMode="auto">
              <a:xfrm>
                <a:off x="5445125" y="3152775"/>
                <a:ext cx="1302803" cy="552451"/>
              </a:xfrm>
              <a:custGeom>
                <a:avLst/>
                <a:gdLst>
                  <a:gd name="connsiteX0" fmla="*/ 1086933 w 1302803"/>
                  <a:gd name="connsiteY0" fmla="*/ 406063 h 552451"/>
                  <a:gd name="connsiteX1" fmla="*/ 1076251 w 1302803"/>
                  <a:gd name="connsiteY1" fmla="*/ 409816 h 552451"/>
                  <a:gd name="connsiteX2" fmla="*/ 1008596 w 1302803"/>
                  <a:gd name="connsiteY2" fmla="*/ 477732 h 552451"/>
                  <a:gd name="connsiteX3" fmla="*/ 977974 w 1302803"/>
                  <a:gd name="connsiteY3" fmla="*/ 446991 h 552451"/>
                  <a:gd name="connsiteX4" fmla="*/ 956609 w 1302803"/>
                  <a:gd name="connsiteY4" fmla="*/ 446991 h 552451"/>
                  <a:gd name="connsiteX5" fmla="*/ 956609 w 1302803"/>
                  <a:gd name="connsiteY5" fmla="*/ 468438 h 552451"/>
                  <a:gd name="connsiteX6" fmla="*/ 995778 w 1302803"/>
                  <a:gd name="connsiteY6" fmla="*/ 507758 h 552451"/>
                  <a:gd name="connsiteX7" fmla="*/ 1000763 w 1302803"/>
                  <a:gd name="connsiteY7" fmla="*/ 510617 h 552451"/>
                  <a:gd name="connsiteX8" fmla="*/ 1009309 w 1302803"/>
                  <a:gd name="connsiteY8" fmla="*/ 512762 h 552451"/>
                  <a:gd name="connsiteX9" fmla="*/ 1019279 w 1302803"/>
                  <a:gd name="connsiteY9" fmla="*/ 509188 h 552451"/>
                  <a:gd name="connsiteX10" fmla="*/ 1097615 w 1302803"/>
                  <a:gd name="connsiteY10" fmla="*/ 431263 h 552451"/>
                  <a:gd name="connsiteX11" fmla="*/ 1097615 w 1302803"/>
                  <a:gd name="connsiteY11" fmla="*/ 409816 h 552451"/>
                  <a:gd name="connsiteX12" fmla="*/ 1086933 w 1302803"/>
                  <a:gd name="connsiteY12" fmla="*/ 406063 h 552451"/>
                  <a:gd name="connsiteX13" fmla="*/ 249702 w 1302803"/>
                  <a:gd name="connsiteY13" fmla="*/ 406063 h 552451"/>
                  <a:gd name="connsiteX14" fmla="*/ 238638 w 1302803"/>
                  <a:gd name="connsiteY14" fmla="*/ 409816 h 552451"/>
                  <a:gd name="connsiteX15" fmla="*/ 171718 w 1302803"/>
                  <a:gd name="connsiteY15" fmla="*/ 477732 h 552451"/>
                  <a:gd name="connsiteX16" fmla="*/ 140776 w 1302803"/>
                  <a:gd name="connsiteY16" fmla="*/ 446991 h 552451"/>
                  <a:gd name="connsiteX17" fmla="*/ 118470 w 1302803"/>
                  <a:gd name="connsiteY17" fmla="*/ 446991 h 552451"/>
                  <a:gd name="connsiteX18" fmla="*/ 118470 w 1302803"/>
                  <a:gd name="connsiteY18" fmla="*/ 468438 h 552451"/>
                  <a:gd name="connsiteX19" fmla="*/ 158046 w 1302803"/>
                  <a:gd name="connsiteY19" fmla="*/ 507758 h 552451"/>
                  <a:gd name="connsiteX20" fmla="*/ 163803 w 1302803"/>
                  <a:gd name="connsiteY20" fmla="*/ 510617 h 552451"/>
                  <a:gd name="connsiteX21" fmla="*/ 171718 w 1302803"/>
                  <a:gd name="connsiteY21" fmla="*/ 512762 h 552451"/>
                  <a:gd name="connsiteX22" fmla="*/ 182512 w 1302803"/>
                  <a:gd name="connsiteY22" fmla="*/ 509188 h 552451"/>
                  <a:gd name="connsiteX23" fmla="*/ 260225 w 1302803"/>
                  <a:gd name="connsiteY23" fmla="*/ 431263 h 552451"/>
                  <a:gd name="connsiteX24" fmla="*/ 260225 w 1302803"/>
                  <a:gd name="connsiteY24" fmla="*/ 409816 h 552451"/>
                  <a:gd name="connsiteX25" fmla="*/ 249702 w 1302803"/>
                  <a:gd name="connsiteY25" fmla="*/ 406063 h 552451"/>
                  <a:gd name="connsiteX26" fmla="*/ 1027112 w 1302803"/>
                  <a:gd name="connsiteY26" fmla="*/ 344487 h 552451"/>
                  <a:gd name="connsiteX27" fmla="*/ 1133475 w 1302803"/>
                  <a:gd name="connsiteY27" fmla="*/ 448469 h 552451"/>
                  <a:gd name="connsiteX28" fmla="*/ 1027112 w 1302803"/>
                  <a:gd name="connsiteY28" fmla="*/ 552451 h 552451"/>
                  <a:gd name="connsiteX29" fmla="*/ 920749 w 1302803"/>
                  <a:gd name="connsiteY29" fmla="*/ 448469 h 552451"/>
                  <a:gd name="connsiteX30" fmla="*/ 1027112 w 1302803"/>
                  <a:gd name="connsiteY30" fmla="*/ 344487 h 552451"/>
                  <a:gd name="connsiteX31" fmla="*/ 192882 w 1302803"/>
                  <a:gd name="connsiteY31" fmla="*/ 344487 h 552451"/>
                  <a:gd name="connsiteX32" fmla="*/ 298451 w 1302803"/>
                  <a:gd name="connsiteY32" fmla="*/ 448469 h 552451"/>
                  <a:gd name="connsiteX33" fmla="*/ 192882 w 1302803"/>
                  <a:gd name="connsiteY33" fmla="*/ 552451 h 552451"/>
                  <a:gd name="connsiteX34" fmla="*/ 87313 w 1302803"/>
                  <a:gd name="connsiteY34" fmla="*/ 448469 h 552451"/>
                  <a:gd name="connsiteX35" fmla="*/ 192882 w 1302803"/>
                  <a:gd name="connsiteY35" fmla="*/ 344487 h 552451"/>
                  <a:gd name="connsiteX36" fmla="*/ 848631 w 1302803"/>
                  <a:gd name="connsiteY36" fmla="*/ 0 h 552451"/>
                  <a:gd name="connsiteX37" fmla="*/ 1193581 w 1302803"/>
                  <a:gd name="connsiteY37" fmla="*/ 0 h 552451"/>
                  <a:gd name="connsiteX38" fmla="*/ 1208548 w 1302803"/>
                  <a:gd name="connsiteY38" fmla="*/ 9278 h 552451"/>
                  <a:gd name="connsiteX39" fmla="*/ 1301200 w 1302803"/>
                  <a:gd name="connsiteY39" fmla="*/ 194119 h 552451"/>
                  <a:gd name="connsiteX40" fmla="*/ 1301200 w 1302803"/>
                  <a:gd name="connsiteY40" fmla="*/ 207679 h 552451"/>
                  <a:gd name="connsiteX41" fmla="*/ 1208548 w 1302803"/>
                  <a:gd name="connsiteY41" fmla="*/ 393947 h 552451"/>
                  <a:gd name="connsiteX42" fmla="*/ 1193581 w 1302803"/>
                  <a:gd name="connsiteY42" fmla="*/ 403225 h 552451"/>
                  <a:gd name="connsiteX43" fmla="*/ 1155095 w 1302803"/>
                  <a:gd name="connsiteY43" fmla="*/ 403225 h 552451"/>
                  <a:gd name="connsiteX44" fmla="*/ 1027521 w 1302803"/>
                  <a:gd name="connsiteY44" fmla="*/ 312588 h 552451"/>
                  <a:gd name="connsiteX45" fmla="*/ 899233 w 1302803"/>
                  <a:gd name="connsiteY45" fmla="*/ 403225 h 552451"/>
                  <a:gd name="connsiteX46" fmla="*/ 848631 w 1302803"/>
                  <a:gd name="connsiteY46" fmla="*/ 403225 h 552451"/>
                  <a:gd name="connsiteX47" fmla="*/ 833664 w 1302803"/>
                  <a:gd name="connsiteY47" fmla="*/ 380388 h 552451"/>
                  <a:gd name="connsiteX48" fmla="*/ 919189 w 1302803"/>
                  <a:gd name="connsiteY48" fmla="*/ 207679 h 552451"/>
                  <a:gd name="connsiteX49" fmla="*/ 919189 w 1302803"/>
                  <a:gd name="connsiteY49" fmla="*/ 194119 h 552451"/>
                  <a:gd name="connsiteX50" fmla="*/ 833664 w 1302803"/>
                  <a:gd name="connsiteY50" fmla="*/ 22837 h 552451"/>
                  <a:gd name="connsiteX51" fmla="*/ 848631 w 1302803"/>
                  <a:gd name="connsiteY51" fmla="*/ 0 h 552451"/>
                  <a:gd name="connsiteX52" fmla="*/ 15719 w 1302803"/>
                  <a:gd name="connsiteY52" fmla="*/ 0 h 552451"/>
                  <a:gd name="connsiteX53" fmla="*/ 357249 w 1302803"/>
                  <a:gd name="connsiteY53" fmla="*/ 0 h 552451"/>
                  <a:gd name="connsiteX54" fmla="*/ 371539 w 1302803"/>
                  <a:gd name="connsiteY54" fmla="*/ 9278 h 552451"/>
                  <a:gd name="connsiteX55" fmla="*/ 462995 w 1302803"/>
                  <a:gd name="connsiteY55" fmla="*/ 194119 h 552451"/>
                  <a:gd name="connsiteX56" fmla="*/ 462995 w 1302803"/>
                  <a:gd name="connsiteY56" fmla="*/ 207679 h 552451"/>
                  <a:gd name="connsiteX57" fmla="*/ 371539 w 1302803"/>
                  <a:gd name="connsiteY57" fmla="*/ 393947 h 552451"/>
                  <a:gd name="connsiteX58" fmla="*/ 357249 w 1302803"/>
                  <a:gd name="connsiteY58" fmla="*/ 403225 h 552451"/>
                  <a:gd name="connsiteX59" fmla="*/ 320095 w 1302803"/>
                  <a:gd name="connsiteY59" fmla="*/ 403225 h 552451"/>
                  <a:gd name="connsiteX60" fmla="*/ 192915 w 1302803"/>
                  <a:gd name="connsiteY60" fmla="*/ 312588 h 552451"/>
                  <a:gd name="connsiteX61" fmla="*/ 65734 w 1302803"/>
                  <a:gd name="connsiteY61" fmla="*/ 403225 h 552451"/>
                  <a:gd name="connsiteX62" fmla="*/ 15719 w 1302803"/>
                  <a:gd name="connsiteY62" fmla="*/ 403225 h 552451"/>
                  <a:gd name="connsiteX63" fmla="*/ 0 w 1302803"/>
                  <a:gd name="connsiteY63" fmla="*/ 386811 h 552451"/>
                  <a:gd name="connsiteX64" fmla="*/ 0 w 1302803"/>
                  <a:gd name="connsiteY64" fmla="*/ 16414 h 552451"/>
                  <a:gd name="connsiteX65" fmla="*/ 15719 w 1302803"/>
                  <a:gd name="connsiteY65" fmla="*/ 0 h 55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302803" h="552451">
                    <a:moveTo>
                      <a:pt x="1086933" y="406063"/>
                    </a:moveTo>
                    <a:cubicBezTo>
                      <a:pt x="1083016" y="406063"/>
                      <a:pt x="1079099" y="407314"/>
                      <a:pt x="1076251" y="409816"/>
                    </a:cubicBezTo>
                    <a:cubicBezTo>
                      <a:pt x="1076251" y="409816"/>
                      <a:pt x="1076251" y="409816"/>
                      <a:pt x="1008596" y="477732"/>
                    </a:cubicBezTo>
                    <a:cubicBezTo>
                      <a:pt x="1008596" y="477732"/>
                      <a:pt x="1008596" y="477732"/>
                      <a:pt x="977974" y="446991"/>
                    </a:cubicBezTo>
                    <a:cubicBezTo>
                      <a:pt x="972277" y="440557"/>
                      <a:pt x="963019" y="440557"/>
                      <a:pt x="956609" y="446991"/>
                    </a:cubicBezTo>
                    <a:cubicBezTo>
                      <a:pt x="950912" y="453425"/>
                      <a:pt x="950912" y="462719"/>
                      <a:pt x="956609" y="468438"/>
                    </a:cubicBezTo>
                    <a:cubicBezTo>
                      <a:pt x="956609" y="468438"/>
                      <a:pt x="956609" y="468438"/>
                      <a:pt x="995778" y="507758"/>
                    </a:cubicBezTo>
                    <a:cubicBezTo>
                      <a:pt x="997202" y="509188"/>
                      <a:pt x="999338" y="509903"/>
                      <a:pt x="1000763" y="510617"/>
                    </a:cubicBezTo>
                    <a:cubicBezTo>
                      <a:pt x="1003611" y="512047"/>
                      <a:pt x="1006460" y="512762"/>
                      <a:pt x="1009309" y="512762"/>
                    </a:cubicBezTo>
                    <a:cubicBezTo>
                      <a:pt x="1013581" y="512762"/>
                      <a:pt x="1017142" y="511332"/>
                      <a:pt x="1019279" y="509188"/>
                    </a:cubicBezTo>
                    <a:cubicBezTo>
                      <a:pt x="1019279" y="509188"/>
                      <a:pt x="1019279" y="509188"/>
                      <a:pt x="1097615" y="431263"/>
                    </a:cubicBezTo>
                    <a:cubicBezTo>
                      <a:pt x="1103312" y="426259"/>
                      <a:pt x="1103312" y="416251"/>
                      <a:pt x="1097615" y="409816"/>
                    </a:cubicBezTo>
                    <a:cubicBezTo>
                      <a:pt x="1094767" y="407314"/>
                      <a:pt x="1090850" y="406063"/>
                      <a:pt x="1086933" y="406063"/>
                    </a:cubicBezTo>
                    <a:close/>
                    <a:moveTo>
                      <a:pt x="249702" y="406063"/>
                    </a:moveTo>
                    <a:cubicBezTo>
                      <a:pt x="245834" y="406063"/>
                      <a:pt x="241876" y="407314"/>
                      <a:pt x="238638" y="409816"/>
                    </a:cubicBezTo>
                    <a:cubicBezTo>
                      <a:pt x="238638" y="409816"/>
                      <a:pt x="238638" y="409816"/>
                      <a:pt x="171718" y="477732"/>
                    </a:cubicBezTo>
                    <a:cubicBezTo>
                      <a:pt x="171718" y="477732"/>
                      <a:pt x="171718" y="477732"/>
                      <a:pt x="140776" y="446991"/>
                    </a:cubicBezTo>
                    <a:cubicBezTo>
                      <a:pt x="134300" y="440557"/>
                      <a:pt x="124226" y="440557"/>
                      <a:pt x="118470" y="446991"/>
                    </a:cubicBezTo>
                    <a:cubicBezTo>
                      <a:pt x="112713" y="453425"/>
                      <a:pt x="112713" y="462719"/>
                      <a:pt x="118470" y="468438"/>
                    </a:cubicBezTo>
                    <a:cubicBezTo>
                      <a:pt x="118470" y="468438"/>
                      <a:pt x="118470" y="468438"/>
                      <a:pt x="158046" y="507758"/>
                    </a:cubicBezTo>
                    <a:cubicBezTo>
                      <a:pt x="160205" y="509188"/>
                      <a:pt x="161644" y="509903"/>
                      <a:pt x="163803" y="510617"/>
                    </a:cubicBezTo>
                    <a:cubicBezTo>
                      <a:pt x="165961" y="512047"/>
                      <a:pt x="168840" y="512762"/>
                      <a:pt x="171718" y="512762"/>
                    </a:cubicBezTo>
                    <a:cubicBezTo>
                      <a:pt x="175316" y="512762"/>
                      <a:pt x="179633" y="511332"/>
                      <a:pt x="182512" y="509188"/>
                    </a:cubicBezTo>
                    <a:cubicBezTo>
                      <a:pt x="182512" y="509188"/>
                      <a:pt x="182512" y="509188"/>
                      <a:pt x="260225" y="431263"/>
                    </a:cubicBezTo>
                    <a:cubicBezTo>
                      <a:pt x="266701" y="426259"/>
                      <a:pt x="266701" y="416251"/>
                      <a:pt x="260225" y="409816"/>
                    </a:cubicBezTo>
                    <a:cubicBezTo>
                      <a:pt x="257347" y="407314"/>
                      <a:pt x="253569" y="406063"/>
                      <a:pt x="249702" y="406063"/>
                    </a:cubicBezTo>
                    <a:close/>
                    <a:moveTo>
                      <a:pt x="1027112" y="344487"/>
                    </a:moveTo>
                    <a:cubicBezTo>
                      <a:pt x="1085855" y="344487"/>
                      <a:pt x="1133475" y="391041"/>
                      <a:pt x="1133475" y="448469"/>
                    </a:cubicBezTo>
                    <a:cubicBezTo>
                      <a:pt x="1133475" y="505897"/>
                      <a:pt x="1085855" y="552451"/>
                      <a:pt x="1027112" y="552451"/>
                    </a:cubicBezTo>
                    <a:cubicBezTo>
                      <a:pt x="968369" y="552451"/>
                      <a:pt x="920749" y="505897"/>
                      <a:pt x="920749" y="448469"/>
                    </a:cubicBezTo>
                    <a:cubicBezTo>
                      <a:pt x="920749" y="391041"/>
                      <a:pt x="968369" y="344487"/>
                      <a:pt x="1027112" y="344487"/>
                    </a:cubicBezTo>
                    <a:close/>
                    <a:moveTo>
                      <a:pt x="192882" y="344487"/>
                    </a:moveTo>
                    <a:cubicBezTo>
                      <a:pt x="251186" y="344487"/>
                      <a:pt x="298451" y="391041"/>
                      <a:pt x="298451" y="448469"/>
                    </a:cubicBezTo>
                    <a:cubicBezTo>
                      <a:pt x="298451" y="505897"/>
                      <a:pt x="251186" y="552451"/>
                      <a:pt x="192882" y="552451"/>
                    </a:cubicBezTo>
                    <a:cubicBezTo>
                      <a:pt x="134578" y="552451"/>
                      <a:pt x="87313" y="505897"/>
                      <a:pt x="87313" y="448469"/>
                    </a:cubicBezTo>
                    <a:cubicBezTo>
                      <a:pt x="87313" y="391041"/>
                      <a:pt x="134578" y="344487"/>
                      <a:pt x="192882" y="344487"/>
                    </a:cubicBezTo>
                    <a:close/>
                    <a:moveTo>
                      <a:pt x="848631" y="0"/>
                    </a:moveTo>
                    <a:cubicBezTo>
                      <a:pt x="848631" y="0"/>
                      <a:pt x="848631" y="0"/>
                      <a:pt x="1193581" y="0"/>
                    </a:cubicBezTo>
                    <a:cubicBezTo>
                      <a:pt x="1200708" y="0"/>
                      <a:pt x="1205697" y="3568"/>
                      <a:pt x="1208548" y="9278"/>
                    </a:cubicBezTo>
                    <a:cubicBezTo>
                      <a:pt x="1208548" y="9278"/>
                      <a:pt x="1208548" y="9278"/>
                      <a:pt x="1301200" y="194119"/>
                    </a:cubicBezTo>
                    <a:cubicBezTo>
                      <a:pt x="1303338" y="198401"/>
                      <a:pt x="1303338" y="203397"/>
                      <a:pt x="1301200" y="207679"/>
                    </a:cubicBezTo>
                    <a:cubicBezTo>
                      <a:pt x="1301200" y="207679"/>
                      <a:pt x="1301200" y="207679"/>
                      <a:pt x="1208548" y="393947"/>
                    </a:cubicBezTo>
                    <a:cubicBezTo>
                      <a:pt x="1205697" y="398943"/>
                      <a:pt x="1200708" y="403225"/>
                      <a:pt x="1193581" y="403225"/>
                    </a:cubicBezTo>
                    <a:cubicBezTo>
                      <a:pt x="1193581" y="403225"/>
                      <a:pt x="1193581" y="403225"/>
                      <a:pt x="1155095" y="403225"/>
                    </a:cubicBezTo>
                    <a:cubicBezTo>
                      <a:pt x="1136565" y="350413"/>
                      <a:pt x="1085963" y="312588"/>
                      <a:pt x="1027521" y="312588"/>
                    </a:cubicBezTo>
                    <a:cubicBezTo>
                      <a:pt x="968366" y="312588"/>
                      <a:pt x="917764" y="350413"/>
                      <a:pt x="899233" y="403225"/>
                    </a:cubicBezTo>
                    <a:cubicBezTo>
                      <a:pt x="899233" y="403225"/>
                      <a:pt x="899233" y="403225"/>
                      <a:pt x="848631" y="403225"/>
                    </a:cubicBezTo>
                    <a:cubicBezTo>
                      <a:pt x="835802" y="403225"/>
                      <a:pt x="828675" y="390379"/>
                      <a:pt x="833664" y="380388"/>
                    </a:cubicBezTo>
                    <a:cubicBezTo>
                      <a:pt x="833664" y="380388"/>
                      <a:pt x="833664" y="380388"/>
                      <a:pt x="919189" y="207679"/>
                    </a:cubicBezTo>
                    <a:cubicBezTo>
                      <a:pt x="921327" y="203397"/>
                      <a:pt x="921327" y="198401"/>
                      <a:pt x="919189" y="194119"/>
                    </a:cubicBezTo>
                    <a:cubicBezTo>
                      <a:pt x="919189" y="194119"/>
                      <a:pt x="919189" y="194119"/>
                      <a:pt x="833664" y="22837"/>
                    </a:cubicBezTo>
                    <a:cubicBezTo>
                      <a:pt x="828675" y="12132"/>
                      <a:pt x="835802" y="0"/>
                      <a:pt x="848631" y="0"/>
                    </a:cubicBezTo>
                    <a:close/>
                    <a:moveTo>
                      <a:pt x="15719" y="0"/>
                    </a:moveTo>
                    <a:cubicBezTo>
                      <a:pt x="15719" y="0"/>
                      <a:pt x="15719" y="0"/>
                      <a:pt x="357249" y="0"/>
                    </a:cubicBezTo>
                    <a:cubicBezTo>
                      <a:pt x="362965" y="0"/>
                      <a:pt x="368681" y="3568"/>
                      <a:pt x="371539" y="9278"/>
                    </a:cubicBezTo>
                    <a:cubicBezTo>
                      <a:pt x="371539" y="9278"/>
                      <a:pt x="371539" y="9278"/>
                      <a:pt x="462995" y="194119"/>
                    </a:cubicBezTo>
                    <a:cubicBezTo>
                      <a:pt x="465138" y="198401"/>
                      <a:pt x="465138" y="203397"/>
                      <a:pt x="462995" y="207679"/>
                    </a:cubicBezTo>
                    <a:cubicBezTo>
                      <a:pt x="462995" y="207679"/>
                      <a:pt x="462995" y="207679"/>
                      <a:pt x="371539" y="393947"/>
                    </a:cubicBezTo>
                    <a:cubicBezTo>
                      <a:pt x="369396" y="398943"/>
                      <a:pt x="362965" y="403225"/>
                      <a:pt x="357249" y="403225"/>
                    </a:cubicBezTo>
                    <a:cubicBezTo>
                      <a:pt x="357249" y="403225"/>
                      <a:pt x="357249" y="403225"/>
                      <a:pt x="320095" y="403225"/>
                    </a:cubicBezTo>
                    <a:cubicBezTo>
                      <a:pt x="301518" y="350413"/>
                      <a:pt x="252218" y="312588"/>
                      <a:pt x="192915" y="312588"/>
                    </a:cubicBezTo>
                    <a:cubicBezTo>
                      <a:pt x="133611" y="312588"/>
                      <a:pt x="84310" y="350413"/>
                      <a:pt x="65734" y="403225"/>
                    </a:cubicBezTo>
                    <a:cubicBezTo>
                      <a:pt x="65734" y="403225"/>
                      <a:pt x="65734" y="403225"/>
                      <a:pt x="15719" y="403225"/>
                    </a:cubicBezTo>
                    <a:cubicBezTo>
                      <a:pt x="7145" y="403225"/>
                      <a:pt x="0" y="395375"/>
                      <a:pt x="0" y="386811"/>
                    </a:cubicBezTo>
                    <a:cubicBezTo>
                      <a:pt x="0" y="386811"/>
                      <a:pt x="0" y="386811"/>
                      <a:pt x="0" y="16414"/>
                    </a:cubicBezTo>
                    <a:cubicBezTo>
                      <a:pt x="0" y="7137"/>
                      <a:pt x="7145" y="0"/>
                      <a:pt x="1571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grpSp>
      </p:grpSp>
      <p:grpSp>
        <p:nvGrpSpPr>
          <p:cNvPr id="6" name="Group 5">
            <a:extLst>
              <a:ext uri="{FF2B5EF4-FFF2-40B4-BE49-F238E27FC236}">
                <a16:creationId xmlns:a16="http://schemas.microsoft.com/office/drawing/2014/main" id="{E91340EE-9DE7-4537-8245-7ED19E6E48AE}"/>
              </a:ext>
            </a:extLst>
          </p:cNvPr>
          <p:cNvGrpSpPr/>
          <p:nvPr/>
        </p:nvGrpSpPr>
        <p:grpSpPr>
          <a:xfrm>
            <a:off x="0" y="4783954"/>
            <a:ext cx="9144000" cy="359546"/>
            <a:chOff x="0" y="6378606"/>
            <a:chExt cx="12192000" cy="479394"/>
          </a:xfrm>
        </p:grpSpPr>
        <p:sp>
          <p:nvSpPr>
            <p:cNvPr id="51" name="Rectangle 50">
              <a:extLst>
                <a:ext uri="{FF2B5EF4-FFF2-40B4-BE49-F238E27FC236}">
                  <a16:creationId xmlns:a16="http://schemas.microsoft.com/office/drawing/2014/main" id="{F4D0BE68-648F-407D-A2C6-3FAF9C1523F4}"/>
                </a:ext>
              </a:extLst>
            </p:cNvPr>
            <p:cNvSpPr/>
            <p:nvPr/>
          </p:nvSpPr>
          <p:spPr>
            <a:xfrm>
              <a:off x="0" y="6378606"/>
              <a:ext cx="12192000" cy="479394"/>
            </a:xfrm>
            <a:prstGeom prst="rect">
              <a:avLst/>
            </a:prstGeom>
            <a:solidFill>
              <a:schemeClr val="tx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342900"/>
              <a:r>
                <a:rPr lang="en-US" sz="1200" b="1">
                  <a:solidFill>
                    <a:srgbClr val="FFFFFF"/>
                  </a:solidFill>
                </a:rPr>
                <a:t>Discussion | Which of these benefits resonate most with you?</a:t>
              </a:r>
            </a:p>
          </p:txBody>
        </p:sp>
        <p:sp>
          <p:nvSpPr>
            <p:cNvPr id="52" name="Freeform 14">
              <a:extLst>
                <a:ext uri="{FF2B5EF4-FFF2-40B4-BE49-F238E27FC236}">
                  <a16:creationId xmlns:a16="http://schemas.microsoft.com/office/drawing/2014/main" id="{0C7FD07A-A03D-47BD-82EF-69E1B347DFC7}"/>
                </a:ext>
              </a:extLst>
            </p:cNvPr>
            <p:cNvSpPr>
              <a:spLocks/>
            </p:cNvSpPr>
            <p:nvPr/>
          </p:nvSpPr>
          <p:spPr bwMode="auto">
            <a:xfrm>
              <a:off x="155199" y="6494837"/>
              <a:ext cx="288144" cy="246931"/>
            </a:xfrm>
            <a:custGeom>
              <a:avLst/>
              <a:gdLst>
                <a:gd name="connsiteX0" fmla="*/ 211138 w 1309688"/>
                <a:gd name="connsiteY0" fmla="*/ 650875 h 1122363"/>
                <a:gd name="connsiteX1" fmla="*/ 247579 w 1309688"/>
                <a:gd name="connsiteY1" fmla="*/ 655861 h 1122363"/>
                <a:gd name="connsiteX2" fmla="*/ 427636 w 1309688"/>
                <a:gd name="connsiteY2" fmla="*/ 1091026 h 1122363"/>
                <a:gd name="connsiteX3" fmla="*/ 579113 w 1309688"/>
                <a:gd name="connsiteY3" fmla="*/ 1091026 h 1122363"/>
                <a:gd name="connsiteX4" fmla="*/ 408344 w 1309688"/>
                <a:gd name="connsiteY4" fmla="*/ 680788 h 1122363"/>
                <a:gd name="connsiteX5" fmla="*/ 444070 w 1309688"/>
                <a:gd name="connsiteY5" fmla="*/ 685774 h 1122363"/>
                <a:gd name="connsiteX6" fmla="*/ 616983 w 1309688"/>
                <a:gd name="connsiteY6" fmla="*/ 1100997 h 1122363"/>
                <a:gd name="connsiteX7" fmla="*/ 615554 w 1309688"/>
                <a:gd name="connsiteY7" fmla="*/ 1115241 h 1122363"/>
                <a:gd name="connsiteX8" fmla="*/ 602692 w 1309688"/>
                <a:gd name="connsiteY8" fmla="*/ 1122363 h 1122363"/>
                <a:gd name="connsiteX9" fmla="*/ 418348 w 1309688"/>
                <a:gd name="connsiteY9" fmla="*/ 1122363 h 1122363"/>
                <a:gd name="connsiteX10" fmla="*/ 403343 w 1309688"/>
                <a:gd name="connsiteY10" fmla="*/ 1113104 h 1122363"/>
                <a:gd name="connsiteX11" fmla="*/ 211138 w 1309688"/>
                <a:gd name="connsiteY11" fmla="*/ 650875 h 1122363"/>
                <a:gd name="connsiteX12" fmla="*/ 1223963 w 1309688"/>
                <a:gd name="connsiteY12" fmla="*/ 303213 h 1122363"/>
                <a:gd name="connsiteX13" fmla="*/ 1309688 w 1309688"/>
                <a:gd name="connsiteY13" fmla="*/ 421759 h 1122363"/>
                <a:gd name="connsiteX14" fmla="*/ 1223963 w 1309688"/>
                <a:gd name="connsiteY14" fmla="*/ 538163 h 1122363"/>
                <a:gd name="connsiteX15" fmla="*/ 1223963 w 1309688"/>
                <a:gd name="connsiteY15" fmla="*/ 303213 h 1122363"/>
                <a:gd name="connsiteX16" fmla="*/ 166688 w 1309688"/>
                <a:gd name="connsiteY16" fmla="*/ 238125 h 1122363"/>
                <a:gd name="connsiteX17" fmla="*/ 166688 w 1309688"/>
                <a:gd name="connsiteY17" fmla="*/ 269558 h 1122363"/>
                <a:gd name="connsiteX18" fmla="*/ 31343 w 1309688"/>
                <a:gd name="connsiteY18" fmla="*/ 416719 h 1122363"/>
                <a:gd name="connsiteX19" fmla="*/ 166688 w 1309688"/>
                <a:gd name="connsiteY19" fmla="*/ 563881 h 1122363"/>
                <a:gd name="connsiteX20" fmla="*/ 166688 w 1309688"/>
                <a:gd name="connsiteY20" fmla="*/ 595313 h 1122363"/>
                <a:gd name="connsiteX21" fmla="*/ 0 w 1309688"/>
                <a:gd name="connsiteY21" fmla="*/ 416719 h 1122363"/>
                <a:gd name="connsiteX22" fmla="*/ 166688 w 1309688"/>
                <a:gd name="connsiteY22" fmla="*/ 238125 h 1122363"/>
                <a:gd name="connsiteX23" fmla="*/ 813500 w 1309688"/>
                <a:gd name="connsiteY23" fmla="*/ 127000 h 1122363"/>
                <a:gd name="connsiteX24" fmla="*/ 827088 w 1309688"/>
                <a:gd name="connsiteY24" fmla="*/ 140579 h 1122363"/>
                <a:gd name="connsiteX25" fmla="*/ 827088 w 1309688"/>
                <a:gd name="connsiteY25" fmla="*/ 696590 h 1122363"/>
                <a:gd name="connsiteX26" fmla="*/ 813500 w 1309688"/>
                <a:gd name="connsiteY26" fmla="*/ 708025 h 1122363"/>
                <a:gd name="connsiteX27" fmla="*/ 212027 w 1309688"/>
                <a:gd name="connsiteY27" fmla="*/ 620121 h 1122363"/>
                <a:gd name="connsiteX28" fmla="*/ 198438 w 1309688"/>
                <a:gd name="connsiteY28" fmla="*/ 606542 h 1122363"/>
                <a:gd name="connsiteX29" fmla="*/ 198438 w 1309688"/>
                <a:gd name="connsiteY29" fmla="*/ 217763 h 1122363"/>
                <a:gd name="connsiteX30" fmla="*/ 212027 w 1309688"/>
                <a:gd name="connsiteY30" fmla="*/ 204184 h 1122363"/>
                <a:gd name="connsiteX31" fmla="*/ 813500 w 1309688"/>
                <a:gd name="connsiteY31" fmla="*/ 127000 h 1122363"/>
                <a:gd name="connsiteX32" fmla="*/ 1119233 w 1309688"/>
                <a:gd name="connsiteY32" fmla="*/ 0 h 1122363"/>
                <a:gd name="connsiteX33" fmla="*/ 1192213 w 1309688"/>
                <a:gd name="connsiteY33" fmla="*/ 72786 h 1122363"/>
                <a:gd name="connsiteX34" fmla="*/ 1192213 w 1309688"/>
                <a:gd name="connsiteY34" fmla="*/ 788514 h 1122363"/>
                <a:gd name="connsiteX35" fmla="*/ 1170033 w 1309688"/>
                <a:gd name="connsiteY35" fmla="*/ 841319 h 1122363"/>
                <a:gd name="connsiteX36" fmla="*/ 1119233 w 1309688"/>
                <a:gd name="connsiteY36" fmla="*/ 862013 h 1122363"/>
                <a:gd name="connsiteX37" fmla="*/ 1087036 w 1309688"/>
                <a:gd name="connsiteY37" fmla="*/ 854164 h 1122363"/>
                <a:gd name="connsiteX38" fmla="*/ 836613 w 1309688"/>
                <a:gd name="connsiteY38" fmla="*/ 732854 h 1122363"/>
                <a:gd name="connsiteX39" fmla="*/ 855932 w 1309688"/>
                <a:gd name="connsiteY39" fmla="*/ 707165 h 1122363"/>
                <a:gd name="connsiteX40" fmla="*/ 1101346 w 1309688"/>
                <a:gd name="connsiteY40" fmla="*/ 826334 h 1122363"/>
                <a:gd name="connsiteX41" fmla="*/ 1119233 w 1309688"/>
                <a:gd name="connsiteY41" fmla="*/ 830615 h 1122363"/>
                <a:gd name="connsiteX42" fmla="*/ 1147853 w 1309688"/>
                <a:gd name="connsiteY42" fmla="*/ 818484 h 1122363"/>
                <a:gd name="connsiteX43" fmla="*/ 1160732 w 1309688"/>
                <a:gd name="connsiteY43" fmla="*/ 788514 h 1122363"/>
                <a:gd name="connsiteX44" fmla="*/ 1160732 w 1309688"/>
                <a:gd name="connsiteY44" fmla="*/ 72786 h 1122363"/>
                <a:gd name="connsiteX45" fmla="*/ 1119233 w 1309688"/>
                <a:gd name="connsiteY45" fmla="*/ 31398 h 1122363"/>
                <a:gd name="connsiteX46" fmla="*/ 1101346 w 1309688"/>
                <a:gd name="connsiteY46" fmla="*/ 34966 h 1122363"/>
                <a:gd name="connsiteX47" fmla="*/ 857363 w 1309688"/>
                <a:gd name="connsiteY47" fmla="*/ 153421 h 1122363"/>
                <a:gd name="connsiteX48" fmla="*/ 857363 w 1309688"/>
                <a:gd name="connsiteY48" fmla="*/ 140577 h 1122363"/>
                <a:gd name="connsiteX49" fmla="*/ 853070 w 1309688"/>
                <a:gd name="connsiteY49" fmla="*/ 120596 h 1122363"/>
                <a:gd name="connsiteX50" fmla="*/ 1087036 w 1309688"/>
                <a:gd name="connsiteY50" fmla="*/ 7136 h 1122363"/>
                <a:gd name="connsiteX51" fmla="*/ 1119233 w 1309688"/>
                <a:gd name="connsiteY51" fmla="*/ 0 h 112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09688" h="1122363">
                  <a:moveTo>
                    <a:pt x="211138" y="650875"/>
                  </a:moveTo>
                  <a:cubicBezTo>
                    <a:pt x="211138" y="650875"/>
                    <a:pt x="211138" y="650875"/>
                    <a:pt x="247579" y="655861"/>
                  </a:cubicBezTo>
                  <a:cubicBezTo>
                    <a:pt x="247579" y="655861"/>
                    <a:pt x="247579" y="655861"/>
                    <a:pt x="427636" y="1091026"/>
                  </a:cubicBezTo>
                  <a:cubicBezTo>
                    <a:pt x="427636" y="1091026"/>
                    <a:pt x="427636" y="1091026"/>
                    <a:pt x="579113" y="1091026"/>
                  </a:cubicBezTo>
                  <a:cubicBezTo>
                    <a:pt x="579113" y="1091026"/>
                    <a:pt x="579113" y="1091026"/>
                    <a:pt x="408344" y="680788"/>
                  </a:cubicBezTo>
                  <a:cubicBezTo>
                    <a:pt x="408344" y="680788"/>
                    <a:pt x="408344" y="680788"/>
                    <a:pt x="444070" y="685774"/>
                  </a:cubicBezTo>
                  <a:cubicBezTo>
                    <a:pt x="444070" y="685774"/>
                    <a:pt x="444070" y="685774"/>
                    <a:pt x="616983" y="1100997"/>
                  </a:cubicBezTo>
                  <a:cubicBezTo>
                    <a:pt x="619126" y="1105982"/>
                    <a:pt x="618412" y="1110968"/>
                    <a:pt x="615554" y="1115241"/>
                  </a:cubicBezTo>
                  <a:cubicBezTo>
                    <a:pt x="612696" y="1119514"/>
                    <a:pt x="607694" y="1122363"/>
                    <a:pt x="602692" y="1122363"/>
                  </a:cubicBezTo>
                  <a:cubicBezTo>
                    <a:pt x="602692" y="1122363"/>
                    <a:pt x="602692" y="1122363"/>
                    <a:pt x="418348" y="1122363"/>
                  </a:cubicBezTo>
                  <a:cubicBezTo>
                    <a:pt x="411917" y="1122363"/>
                    <a:pt x="406201" y="1118802"/>
                    <a:pt x="403343" y="1113104"/>
                  </a:cubicBezTo>
                  <a:cubicBezTo>
                    <a:pt x="403343" y="1113104"/>
                    <a:pt x="403343" y="1113104"/>
                    <a:pt x="211138" y="650875"/>
                  </a:cubicBezTo>
                  <a:close/>
                  <a:moveTo>
                    <a:pt x="1223963" y="303213"/>
                  </a:moveTo>
                  <a:cubicBezTo>
                    <a:pt x="1273255" y="321066"/>
                    <a:pt x="1309688" y="366771"/>
                    <a:pt x="1309688" y="421759"/>
                  </a:cubicBezTo>
                  <a:cubicBezTo>
                    <a:pt x="1309688" y="474605"/>
                    <a:pt x="1273255" y="520310"/>
                    <a:pt x="1223963" y="538163"/>
                  </a:cubicBezTo>
                  <a:cubicBezTo>
                    <a:pt x="1223963" y="303213"/>
                    <a:pt x="1223963" y="303213"/>
                    <a:pt x="1223963" y="303213"/>
                  </a:cubicBezTo>
                  <a:close/>
                  <a:moveTo>
                    <a:pt x="166688" y="238125"/>
                  </a:moveTo>
                  <a:cubicBezTo>
                    <a:pt x="166688" y="269558"/>
                    <a:pt x="166688" y="269558"/>
                    <a:pt x="166688" y="269558"/>
                  </a:cubicBezTo>
                  <a:cubicBezTo>
                    <a:pt x="89755" y="283845"/>
                    <a:pt x="31343" y="343853"/>
                    <a:pt x="31343" y="416719"/>
                  </a:cubicBezTo>
                  <a:cubicBezTo>
                    <a:pt x="31343" y="488871"/>
                    <a:pt x="89755" y="549593"/>
                    <a:pt x="166688" y="563881"/>
                  </a:cubicBezTo>
                  <a:cubicBezTo>
                    <a:pt x="166688" y="595313"/>
                    <a:pt x="166688" y="595313"/>
                    <a:pt x="166688" y="595313"/>
                  </a:cubicBezTo>
                  <a:cubicBezTo>
                    <a:pt x="71946" y="581026"/>
                    <a:pt x="0" y="506016"/>
                    <a:pt x="0" y="416719"/>
                  </a:cubicBezTo>
                  <a:cubicBezTo>
                    <a:pt x="0" y="326708"/>
                    <a:pt x="71946" y="252413"/>
                    <a:pt x="166688" y="238125"/>
                  </a:cubicBezTo>
                  <a:close/>
                  <a:moveTo>
                    <a:pt x="813500" y="127000"/>
                  </a:moveTo>
                  <a:cubicBezTo>
                    <a:pt x="822082" y="127000"/>
                    <a:pt x="827088" y="132003"/>
                    <a:pt x="827088" y="140579"/>
                  </a:cubicBezTo>
                  <a:cubicBezTo>
                    <a:pt x="827088" y="140579"/>
                    <a:pt x="827088" y="140579"/>
                    <a:pt x="827088" y="696590"/>
                  </a:cubicBezTo>
                  <a:cubicBezTo>
                    <a:pt x="827088" y="703022"/>
                    <a:pt x="822082" y="708025"/>
                    <a:pt x="813500" y="708025"/>
                  </a:cubicBezTo>
                  <a:cubicBezTo>
                    <a:pt x="212027" y="620121"/>
                    <a:pt x="212027" y="620121"/>
                    <a:pt x="212027" y="620121"/>
                  </a:cubicBezTo>
                  <a:cubicBezTo>
                    <a:pt x="204875" y="620121"/>
                    <a:pt x="198438" y="615118"/>
                    <a:pt x="198438" y="606542"/>
                  </a:cubicBezTo>
                  <a:cubicBezTo>
                    <a:pt x="198438" y="217763"/>
                    <a:pt x="198438" y="217763"/>
                    <a:pt x="198438" y="217763"/>
                  </a:cubicBezTo>
                  <a:cubicBezTo>
                    <a:pt x="198438" y="210616"/>
                    <a:pt x="204875" y="204184"/>
                    <a:pt x="212027" y="204184"/>
                  </a:cubicBezTo>
                  <a:cubicBezTo>
                    <a:pt x="813500" y="127000"/>
                    <a:pt x="813500" y="127000"/>
                    <a:pt x="813500" y="127000"/>
                  </a:cubicBezTo>
                  <a:close/>
                  <a:moveTo>
                    <a:pt x="1119233" y="0"/>
                  </a:moveTo>
                  <a:cubicBezTo>
                    <a:pt x="1159301" y="0"/>
                    <a:pt x="1192213" y="32111"/>
                    <a:pt x="1192213" y="72786"/>
                  </a:cubicBezTo>
                  <a:cubicBezTo>
                    <a:pt x="1192213" y="72786"/>
                    <a:pt x="1192213" y="72786"/>
                    <a:pt x="1192213" y="788514"/>
                  </a:cubicBezTo>
                  <a:cubicBezTo>
                    <a:pt x="1192213" y="808494"/>
                    <a:pt x="1184343" y="827047"/>
                    <a:pt x="1170033" y="841319"/>
                  </a:cubicBezTo>
                  <a:cubicBezTo>
                    <a:pt x="1156439" y="854164"/>
                    <a:pt x="1137836" y="862013"/>
                    <a:pt x="1119233" y="862013"/>
                  </a:cubicBezTo>
                  <a:cubicBezTo>
                    <a:pt x="1107785" y="862013"/>
                    <a:pt x="1097768" y="859159"/>
                    <a:pt x="1087036" y="854164"/>
                  </a:cubicBezTo>
                  <a:cubicBezTo>
                    <a:pt x="1087036" y="854164"/>
                    <a:pt x="1087036" y="854164"/>
                    <a:pt x="836613" y="732854"/>
                  </a:cubicBezTo>
                  <a:cubicBezTo>
                    <a:pt x="845915" y="727145"/>
                    <a:pt x="853070" y="718582"/>
                    <a:pt x="855932" y="707165"/>
                  </a:cubicBezTo>
                  <a:cubicBezTo>
                    <a:pt x="855932" y="707165"/>
                    <a:pt x="855932" y="707165"/>
                    <a:pt x="1101346" y="826334"/>
                  </a:cubicBezTo>
                  <a:cubicBezTo>
                    <a:pt x="1107070" y="829188"/>
                    <a:pt x="1112794" y="830615"/>
                    <a:pt x="1119233" y="830615"/>
                  </a:cubicBezTo>
                  <a:cubicBezTo>
                    <a:pt x="1129965" y="830615"/>
                    <a:pt x="1139982" y="826334"/>
                    <a:pt x="1147853" y="818484"/>
                  </a:cubicBezTo>
                  <a:cubicBezTo>
                    <a:pt x="1156439" y="810635"/>
                    <a:pt x="1160732" y="799931"/>
                    <a:pt x="1160732" y="788514"/>
                  </a:cubicBezTo>
                  <a:cubicBezTo>
                    <a:pt x="1160732" y="788514"/>
                    <a:pt x="1160732" y="788514"/>
                    <a:pt x="1160732" y="72786"/>
                  </a:cubicBezTo>
                  <a:cubicBezTo>
                    <a:pt x="1160732" y="47097"/>
                    <a:pt x="1139267" y="31398"/>
                    <a:pt x="1119233" y="31398"/>
                  </a:cubicBezTo>
                  <a:cubicBezTo>
                    <a:pt x="1112794" y="31398"/>
                    <a:pt x="1107070" y="32825"/>
                    <a:pt x="1101346" y="34966"/>
                  </a:cubicBezTo>
                  <a:cubicBezTo>
                    <a:pt x="1101346" y="34966"/>
                    <a:pt x="1101346" y="34966"/>
                    <a:pt x="857363" y="153421"/>
                  </a:cubicBezTo>
                  <a:cubicBezTo>
                    <a:pt x="857363" y="153421"/>
                    <a:pt x="857363" y="153421"/>
                    <a:pt x="857363" y="140577"/>
                  </a:cubicBezTo>
                  <a:cubicBezTo>
                    <a:pt x="857363" y="133441"/>
                    <a:pt x="855932" y="126305"/>
                    <a:pt x="853070" y="120596"/>
                  </a:cubicBezTo>
                  <a:cubicBezTo>
                    <a:pt x="853070" y="120596"/>
                    <a:pt x="853070" y="120596"/>
                    <a:pt x="1087036" y="7136"/>
                  </a:cubicBezTo>
                  <a:cubicBezTo>
                    <a:pt x="1097768" y="2141"/>
                    <a:pt x="1107785" y="0"/>
                    <a:pt x="1119233" y="0"/>
                  </a:cubicBezTo>
                  <a:close/>
                </a:path>
              </a:pathLst>
            </a:custGeom>
            <a:solidFill>
              <a:srgbClr val="FFFFFF"/>
            </a:solidFill>
            <a:ln>
              <a:noFill/>
            </a:ln>
          </p:spPr>
          <p:txBody>
            <a:bodyPr vert="horz" wrap="square" lIns="68580" tIns="34290" rIns="68580" bIns="34290" numCol="1" anchor="t" anchorCtr="0" compatLnSpc="1">
              <a:prstTxWarp prst="textNoShape">
                <a:avLst/>
              </a:prstTxWarp>
              <a:noAutofit/>
            </a:bodyPr>
            <a:lstStyle/>
            <a:p>
              <a:endParaRPr lang="en-US" sz="1050"/>
            </a:p>
          </p:txBody>
        </p:sp>
      </p:grpSp>
    </p:spTree>
    <p:extLst>
      <p:ext uri="{BB962C8B-B14F-4D97-AF65-F5344CB8AC3E}">
        <p14:creationId xmlns:p14="http://schemas.microsoft.com/office/powerpoint/2010/main" val="1021570973"/>
      </p:ext>
    </p:extLst>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lstStyle/>
          <a:p>
            <a:r>
              <a:rPr lang="en-US"/>
              <a:t>Test-Driven Development (TDD) and the 3 Laws</a:t>
            </a:r>
            <a:endParaRPr/>
          </a:p>
        </p:txBody>
      </p:sp>
      <p:sp>
        <p:nvSpPr>
          <p:cNvPr id="4" name="Shape 85">
            <a:extLst>
              <a:ext uri="{FF2B5EF4-FFF2-40B4-BE49-F238E27FC236}">
                <a16:creationId xmlns:a16="http://schemas.microsoft.com/office/drawing/2014/main" id="{BB1E1A07-BC22-A430-6350-EDDDF37D0D85}"/>
              </a:ext>
            </a:extLst>
          </p:cNvPr>
          <p:cNvSpPr txBox="1">
            <a:spLocks/>
          </p:cNvSpPr>
          <p:nvPr/>
        </p:nvSpPr>
        <p:spPr>
          <a:xfrm>
            <a:off x="1457646" y="5268091"/>
            <a:ext cx="6629400" cy="1163549"/>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5750" lvl="1" indent="0">
              <a:buNone/>
              <a:defRPr sz="1800"/>
            </a:pPr>
            <a:endParaRPr lang="en-US" sz="1800"/>
          </a:p>
        </p:txBody>
      </p:sp>
      <p:sp>
        <p:nvSpPr>
          <p:cNvPr id="5" name="Shape 85">
            <a:extLst>
              <a:ext uri="{FF2B5EF4-FFF2-40B4-BE49-F238E27FC236}">
                <a16:creationId xmlns:a16="http://schemas.microsoft.com/office/drawing/2014/main" id="{64A17EAA-94B7-0DE6-AEAB-1C7FC6905CD8}"/>
              </a:ext>
            </a:extLst>
          </p:cNvPr>
          <p:cNvSpPr txBox="1">
            <a:spLocks/>
          </p:cNvSpPr>
          <p:nvPr/>
        </p:nvSpPr>
        <p:spPr>
          <a:xfrm>
            <a:off x="1457646" y="5006821"/>
            <a:ext cx="6629400" cy="1210397"/>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285750" lvl="1" indent="0">
              <a:buNone/>
              <a:defRPr sz="1800"/>
            </a:pPr>
            <a:endParaRPr lang="en-US" sz="1800"/>
          </a:p>
        </p:txBody>
      </p:sp>
      <p:sp>
        <p:nvSpPr>
          <p:cNvPr id="6" name="ee4pContent1">
            <a:extLst>
              <a:ext uri="{FF2B5EF4-FFF2-40B4-BE49-F238E27FC236}">
                <a16:creationId xmlns:a16="http://schemas.microsoft.com/office/drawing/2014/main" id="{CFBAF130-0300-43CD-BC32-886A2446C149}"/>
              </a:ext>
            </a:extLst>
          </p:cNvPr>
          <p:cNvSpPr txBox="1"/>
          <p:nvPr/>
        </p:nvSpPr>
        <p:spPr>
          <a:xfrm>
            <a:off x="472050" y="2894793"/>
            <a:ext cx="2342897" cy="834047"/>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a:buNone/>
            </a:pPr>
            <a:r>
              <a:rPr lang="en-US" sz="1500"/>
              <a:t>“You are not allowed to write any production code until you have written a unit test that fails due to its absence”</a:t>
            </a:r>
          </a:p>
        </p:txBody>
      </p:sp>
      <p:sp>
        <p:nvSpPr>
          <p:cNvPr id="7" name="ee4pContent2">
            <a:extLst>
              <a:ext uri="{FF2B5EF4-FFF2-40B4-BE49-F238E27FC236}">
                <a16:creationId xmlns:a16="http://schemas.microsoft.com/office/drawing/2014/main" id="{2F4FFF37-676D-4B32-BB28-EB01E2328787}"/>
              </a:ext>
            </a:extLst>
          </p:cNvPr>
          <p:cNvSpPr txBox="1"/>
          <p:nvPr/>
        </p:nvSpPr>
        <p:spPr>
          <a:xfrm>
            <a:off x="3399773" y="2894793"/>
            <a:ext cx="2344456" cy="834047"/>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r>
              <a:rPr lang="en-US" sz="1500"/>
              <a:t>“You are not allowed to write more of a unit test than is sufficient to fail, and failing to compile is failing”</a:t>
            </a:r>
            <a:endParaRPr lang="en-US" sz="1500">
              <a:latin typeface="+mn-lt"/>
            </a:endParaRPr>
          </a:p>
        </p:txBody>
      </p:sp>
      <p:sp>
        <p:nvSpPr>
          <p:cNvPr id="8" name="ee4pContent3">
            <a:extLst>
              <a:ext uri="{FF2B5EF4-FFF2-40B4-BE49-F238E27FC236}">
                <a16:creationId xmlns:a16="http://schemas.microsoft.com/office/drawing/2014/main" id="{829F5553-FF88-45E5-803E-913520DD3B25}"/>
              </a:ext>
            </a:extLst>
          </p:cNvPr>
          <p:cNvSpPr txBox="1"/>
          <p:nvPr/>
        </p:nvSpPr>
        <p:spPr>
          <a:xfrm>
            <a:off x="6327944" y="2894793"/>
            <a:ext cx="2344456" cy="834047"/>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r>
              <a:rPr lang="en-US" sz="1500"/>
              <a:t>“You are not allowed to write more production code than is sufficient to cause the currently failing test to pass”</a:t>
            </a:r>
          </a:p>
        </p:txBody>
      </p:sp>
      <p:sp>
        <p:nvSpPr>
          <p:cNvPr id="9" name="ee4pHeader1">
            <a:extLst>
              <a:ext uri="{FF2B5EF4-FFF2-40B4-BE49-F238E27FC236}">
                <a16:creationId xmlns:a16="http://schemas.microsoft.com/office/drawing/2014/main" id="{41D4F2B4-0CF5-4997-A1B0-E499BA9C8B9A}"/>
              </a:ext>
            </a:extLst>
          </p:cNvPr>
          <p:cNvSpPr txBox="1"/>
          <p:nvPr/>
        </p:nvSpPr>
        <p:spPr>
          <a:xfrm>
            <a:off x="472050" y="2590451"/>
            <a:ext cx="2342897" cy="217532"/>
          </a:xfrm>
          <a:prstGeom prst="rect">
            <a:avLst/>
          </a:prstGeom>
          <a:noFill/>
          <a:ln cap="rnd">
            <a:noFill/>
          </a:ln>
        </p:spPr>
        <p:txBody>
          <a:bodyPr wrap="square" lIns="0" tIns="0" rIns="0" bIns="0" rtlCol="0" anchor="b" anchorCtr="0">
            <a:noAutofit/>
          </a:bodyPr>
          <a:lstStyle/>
          <a:p>
            <a:pPr lvl="3"/>
            <a:r>
              <a:rPr lang="en-US" sz="1800" i="1">
                <a:solidFill>
                  <a:schemeClr val="tx2"/>
                </a:solidFill>
              </a:rPr>
              <a:t>The First Law</a:t>
            </a:r>
            <a:endParaRPr lang="en-US" sz="1050">
              <a:solidFill>
                <a:schemeClr val="tx2"/>
              </a:solidFill>
            </a:endParaRPr>
          </a:p>
        </p:txBody>
      </p:sp>
      <p:sp>
        <p:nvSpPr>
          <p:cNvPr id="10" name="ee4pHeader2">
            <a:extLst>
              <a:ext uri="{FF2B5EF4-FFF2-40B4-BE49-F238E27FC236}">
                <a16:creationId xmlns:a16="http://schemas.microsoft.com/office/drawing/2014/main" id="{538EE709-8ED0-404D-A9ED-7BDCAF07FDB5}"/>
              </a:ext>
            </a:extLst>
          </p:cNvPr>
          <p:cNvSpPr txBox="1"/>
          <p:nvPr/>
        </p:nvSpPr>
        <p:spPr>
          <a:xfrm>
            <a:off x="3399773" y="2590451"/>
            <a:ext cx="2344456" cy="217532"/>
          </a:xfrm>
          <a:prstGeom prst="rect">
            <a:avLst/>
          </a:prstGeom>
          <a:noFill/>
          <a:ln cap="rnd">
            <a:noFill/>
          </a:ln>
        </p:spPr>
        <p:txBody>
          <a:bodyPr wrap="square" lIns="0" tIns="0" rIns="0" bIns="0" rtlCol="0" anchor="b" anchorCtr="0">
            <a:noAutofit/>
          </a:bodyPr>
          <a:lstStyle/>
          <a:p>
            <a:pPr lvl="3"/>
            <a:r>
              <a:rPr lang="en-US" sz="1800" i="1">
                <a:solidFill>
                  <a:schemeClr val="tx2"/>
                </a:solidFill>
              </a:rPr>
              <a:t>The Second Law</a:t>
            </a:r>
            <a:endParaRPr lang="en-US" sz="1050">
              <a:solidFill>
                <a:schemeClr val="tx2"/>
              </a:solidFill>
            </a:endParaRPr>
          </a:p>
        </p:txBody>
      </p:sp>
      <p:sp>
        <p:nvSpPr>
          <p:cNvPr id="11" name="ee4pHeader3">
            <a:extLst>
              <a:ext uri="{FF2B5EF4-FFF2-40B4-BE49-F238E27FC236}">
                <a16:creationId xmlns:a16="http://schemas.microsoft.com/office/drawing/2014/main" id="{AFB239E1-003C-4BCA-BB75-DD0F477D6884}"/>
              </a:ext>
            </a:extLst>
          </p:cNvPr>
          <p:cNvSpPr txBox="1"/>
          <p:nvPr/>
        </p:nvSpPr>
        <p:spPr>
          <a:xfrm>
            <a:off x="6327944" y="2590451"/>
            <a:ext cx="2344456" cy="217532"/>
          </a:xfrm>
          <a:prstGeom prst="rect">
            <a:avLst/>
          </a:prstGeom>
          <a:noFill/>
          <a:ln cap="rnd">
            <a:noFill/>
          </a:ln>
        </p:spPr>
        <p:txBody>
          <a:bodyPr wrap="square" lIns="0" tIns="0" rIns="0" bIns="0" rtlCol="0" anchor="b" anchorCtr="0">
            <a:noAutofit/>
          </a:bodyPr>
          <a:lstStyle/>
          <a:p>
            <a:pPr lvl="3"/>
            <a:r>
              <a:rPr lang="en-US" sz="1800" i="1">
                <a:solidFill>
                  <a:schemeClr val="tx2"/>
                </a:solidFill>
              </a:rPr>
              <a:t>The Third Law</a:t>
            </a:r>
            <a:endParaRPr lang="en-US" sz="1050">
              <a:solidFill>
                <a:schemeClr val="tx2"/>
              </a:solidFill>
            </a:endParaRPr>
          </a:p>
        </p:txBody>
      </p:sp>
      <p:sp>
        <p:nvSpPr>
          <p:cNvPr id="18" name="Oval 17">
            <a:extLst>
              <a:ext uri="{FF2B5EF4-FFF2-40B4-BE49-F238E27FC236}">
                <a16:creationId xmlns:a16="http://schemas.microsoft.com/office/drawing/2014/main" id="{B815EFBF-4D7A-4FA7-A5F2-D5C20AE4EBCD}"/>
              </a:ext>
            </a:extLst>
          </p:cNvPr>
          <p:cNvSpPr>
            <a:spLocks noChangeAspect="1"/>
          </p:cNvSpPr>
          <p:nvPr/>
        </p:nvSpPr>
        <p:spPr>
          <a:xfrm>
            <a:off x="1163783" y="1412242"/>
            <a:ext cx="959431" cy="959431"/>
          </a:xfrm>
          <a:prstGeom prst="ellipse">
            <a:avLst/>
          </a:prstGeom>
          <a:solidFill>
            <a:srgbClr val="FFFFFF"/>
          </a:solidFill>
          <a:ln w="38100" cap="rnd">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lstStyle/>
          <a:p>
            <a:pPr algn="ctr"/>
            <a:r>
              <a:rPr lang="en-US" sz="3600" b="1">
                <a:solidFill>
                  <a:schemeClr val="tx2"/>
                </a:solidFill>
              </a:rPr>
              <a:t>1</a:t>
            </a:r>
            <a:endParaRPr lang="en-US" sz="900">
              <a:solidFill>
                <a:schemeClr val="tx2"/>
              </a:solidFill>
            </a:endParaRPr>
          </a:p>
        </p:txBody>
      </p:sp>
      <p:sp>
        <p:nvSpPr>
          <p:cNvPr id="19" name="Oval 18">
            <a:extLst>
              <a:ext uri="{FF2B5EF4-FFF2-40B4-BE49-F238E27FC236}">
                <a16:creationId xmlns:a16="http://schemas.microsoft.com/office/drawing/2014/main" id="{EB8C3077-9EFA-4B40-BB76-FEAD8348904B}"/>
              </a:ext>
            </a:extLst>
          </p:cNvPr>
          <p:cNvSpPr>
            <a:spLocks noChangeAspect="1"/>
          </p:cNvSpPr>
          <p:nvPr/>
        </p:nvSpPr>
        <p:spPr>
          <a:xfrm>
            <a:off x="4092285" y="1412000"/>
            <a:ext cx="959431" cy="959431"/>
          </a:xfrm>
          <a:prstGeom prst="ellipse">
            <a:avLst/>
          </a:prstGeom>
          <a:solidFill>
            <a:srgbClr val="FFFFFF"/>
          </a:solidFill>
          <a:ln w="38100" cap="rnd">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lstStyle/>
          <a:p>
            <a:pPr algn="ctr"/>
            <a:r>
              <a:rPr lang="en-US" sz="3600" b="1">
                <a:solidFill>
                  <a:schemeClr val="tx2"/>
                </a:solidFill>
              </a:rPr>
              <a:t>2</a:t>
            </a:r>
            <a:endParaRPr lang="en-US" sz="900">
              <a:solidFill>
                <a:schemeClr val="tx2"/>
              </a:solidFill>
            </a:endParaRPr>
          </a:p>
        </p:txBody>
      </p:sp>
      <p:sp>
        <p:nvSpPr>
          <p:cNvPr id="20" name="Oval 19">
            <a:extLst>
              <a:ext uri="{FF2B5EF4-FFF2-40B4-BE49-F238E27FC236}">
                <a16:creationId xmlns:a16="http://schemas.microsoft.com/office/drawing/2014/main" id="{F133F445-F0A0-4053-9B76-041DB4C7D05C}"/>
              </a:ext>
            </a:extLst>
          </p:cNvPr>
          <p:cNvSpPr>
            <a:spLocks noChangeAspect="1"/>
          </p:cNvSpPr>
          <p:nvPr/>
        </p:nvSpPr>
        <p:spPr>
          <a:xfrm>
            <a:off x="7020787" y="1411999"/>
            <a:ext cx="959431" cy="959431"/>
          </a:xfrm>
          <a:prstGeom prst="ellipse">
            <a:avLst/>
          </a:prstGeom>
          <a:solidFill>
            <a:srgbClr val="FFFFFF"/>
          </a:solidFill>
          <a:ln w="38100" cap="rnd">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lstStyle/>
          <a:p>
            <a:pPr algn="ctr"/>
            <a:r>
              <a:rPr lang="en-US" sz="3600" b="1">
                <a:solidFill>
                  <a:schemeClr val="tx2"/>
                </a:solidFill>
              </a:rPr>
              <a:t>3</a:t>
            </a:r>
            <a:endParaRPr lang="en-US" sz="900">
              <a:solidFill>
                <a:schemeClr val="tx2"/>
              </a:solidFill>
            </a:endParaRPr>
          </a:p>
        </p:txBody>
      </p:sp>
    </p:spTree>
    <p:extLst>
      <p:ext uri="{BB962C8B-B14F-4D97-AF65-F5344CB8AC3E}">
        <p14:creationId xmlns:p14="http://schemas.microsoft.com/office/powerpoint/2010/main" val="1526524763"/>
      </p:ext>
    </p:extLst>
  </p:cSld>
  <p:clrMapOvr>
    <a:masterClrMapping/>
  </p:clrMapOvr>
  <p:transition spd="slow"/>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E3E8CED-3A21-4EC2-9530-3744661BDD8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4" name="Object 3" hidden="1">
                        <a:extLst>
                          <a:ext uri="{FF2B5EF4-FFF2-40B4-BE49-F238E27FC236}">
                            <a16:creationId xmlns:a16="http://schemas.microsoft.com/office/drawing/2014/main" id="{6E3E8CED-3A21-4EC2-9530-3744661BDD80}"/>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84" name="Shape 84"/>
          <p:cNvSpPr>
            <a:spLocks noGrp="1"/>
          </p:cNvSpPr>
          <p:nvPr>
            <p:ph type="title"/>
          </p:nvPr>
        </p:nvSpPr>
        <p:spPr>
          <a:prstGeom prst="rect">
            <a:avLst/>
          </a:prstGeom>
        </p:spPr>
        <p:txBody>
          <a:bodyPr vert="horz"/>
          <a:lstStyle/>
          <a:p>
            <a:r>
              <a:rPr lang="en-US"/>
              <a:t>TDD Options</a:t>
            </a:r>
            <a:endParaRPr/>
          </a:p>
        </p:txBody>
      </p:sp>
      <p:sp>
        <p:nvSpPr>
          <p:cNvPr id="85" name="Shape 85"/>
          <p:cNvSpPr>
            <a:spLocks noGrp="1"/>
          </p:cNvSpPr>
          <p:nvPr>
            <p:ph type="body" sz="half" idx="4294967295"/>
          </p:nvPr>
        </p:nvSpPr>
        <p:spPr>
          <a:xfrm>
            <a:off x="4090262" y="2942173"/>
            <a:ext cx="3960641" cy="1817214"/>
          </a:xfrm>
          <a:prstGeom prst="rect">
            <a:avLst/>
          </a:prstGeom>
        </p:spPr>
        <p:txBody>
          <a:bodyPr/>
          <a:lstStyle/>
          <a:p>
            <a:pPr marL="83700" lvl="1" indent="0">
              <a:buClr>
                <a:schemeClr val="tx1"/>
              </a:buClr>
              <a:defRPr sz="1800"/>
            </a:pPr>
            <a:r>
              <a:rPr lang="en-US" sz="1350"/>
              <a:t>Often companies opt for somewhere in between:</a:t>
            </a:r>
          </a:p>
          <a:p>
            <a:pPr lvl="1">
              <a:buClr>
                <a:schemeClr val="tx1"/>
              </a:buClr>
              <a:defRPr sz="1800"/>
            </a:pPr>
            <a:r>
              <a:rPr lang="en-US" sz="1350" u="sng"/>
              <a:t>Unit</a:t>
            </a:r>
            <a:r>
              <a:rPr lang="en-US" sz="1350"/>
              <a:t> testing</a:t>
            </a:r>
          </a:p>
          <a:p>
            <a:pPr lvl="1">
              <a:buClr>
                <a:schemeClr val="tx1"/>
              </a:buClr>
              <a:defRPr sz="1800"/>
            </a:pPr>
            <a:r>
              <a:rPr lang="en-US" sz="1350"/>
              <a:t>Automated</a:t>
            </a:r>
          </a:p>
          <a:p>
            <a:pPr lvl="1">
              <a:buClr>
                <a:schemeClr val="tx1"/>
              </a:buClr>
              <a:defRPr sz="1800"/>
            </a:pPr>
            <a:r>
              <a:rPr lang="en-US" sz="1350"/>
              <a:t>Clean code (and clean tests)</a:t>
            </a:r>
          </a:p>
          <a:p>
            <a:pPr lvl="1">
              <a:buClr>
                <a:schemeClr val="tx1"/>
              </a:buClr>
              <a:defRPr sz="1800"/>
            </a:pPr>
            <a:r>
              <a:rPr lang="en-US" sz="1350"/>
              <a:t>Red, Green, Refactor</a:t>
            </a:r>
          </a:p>
          <a:p>
            <a:pPr marL="83700" lvl="1" indent="0">
              <a:buClr>
                <a:schemeClr val="tx1"/>
              </a:buClr>
              <a:defRPr sz="1800"/>
            </a:pPr>
            <a:endParaRPr lang="en-US" sz="1350"/>
          </a:p>
          <a:p>
            <a:pPr marL="83700" lvl="1" indent="0">
              <a:buClr>
                <a:schemeClr val="tx1"/>
              </a:buClr>
              <a:defRPr sz="1800"/>
            </a:pPr>
            <a:r>
              <a:rPr lang="en-US" sz="1350" i="1"/>
              <a:t>Testing should lead to readable/more maintainable code</a:t>
            </a:r>
          </a:p>
        </p:txBody>
      </p:sp>
      <p:sp>
        <p:nvSpPr>
          <p:cNvPr id="13" name="ee4pHeader3">
            <a:extLst>
              <a:ext uri="{FF2B5EF4-FFF2-40B4-BE49-F238E27FC236}">
                <a16:creationId xmlns:a16="http://schemas.microsoft.com/office/drawing/2014/main" id="{BEC3831F-51AD-4964-8F77-E8C62C775F11}"/>
              </a:ext>
            </a:extLst>
          </p:cNvPr>
          <p:cNvSpPr txBox="1"/>
          <p:nvPr/>
        </p:nvSpPr>
        <p:spPr>
          <a:xfrm>
            <a:off x="3768048" y="1760384"/>
            <a:ext cx="2087155" cy="569700"/>
          </a:xfrm>
          <a:prstGeom prst="rect">
            <a:avLst/>
          </a:prstGeom>
          <a:noFill/>
          <a:ln cap="rnd">
            <a:noFill/>
          </a:ln>
        </p:spPr>
        <p:txBody>
          <a:bodyPr wrap="square" lIns="0" tIns="0" rIns="0" bIns="0" rtlCol="0" anchor="b" anchorCtr="0">
            <a:noAutofit/>
          </a:bodyPr>
          <a:lstStyle/>
          <a:p>
            <a:pPr lvl="3" algn="ctr"/>
            <a:r>
              <a:rPr lang="en-US" sz="1050"/>
              <a:t> OPTION 1</a:t>
            </a:r>
          </a:p>
          <a:p>
            <a:pPr lvl="3" algn="ctr"/>
            <a:r>
              <a:rPr lang="en-US" sz="1500">
                <a:solidFill>
                  <a:schemeClr val="tx2"/>
                </a:solidFill>
              </a:rPr>
              <a:t>Follow TDD in its “purest” form</a:t>
            </a:r>
          </a:p>
        </p:txBody>
      </p:sp>
      <p:sp>
        <p:nvSpPr>
          <p:cNvPr id="14" name="ee4pHeader4">
            <a:extLst>
              <a:ext uri="{FF2B5EF4-FFF2-40B4-BE49-F238E27FC236}">
                <a16:creationId xmlns:a16="http://schemas.microsoft.com/office/drawing/2014/main" id="{69BC1F7B-DEC4-497C-A4D3-3BAF413A48CA}"/>
              </a:ext>
            </a:extLst>
          </p:cNvPr>
          <p:cNvSpPr txBox="1"/>
          <p:nvPr/>
        </p:nvSpPr>
        <p:spPr>
          <a:xfrm>
            <a:off x="6159783" y="1760384"/>
            <a:ext cx="2087155" cy="569700"/>
          </a:xfrm>
          <a:prstGeom prst="rect">
            <a:avLst/>
          </a:prstGeom>
          <a:noFill/>
          <a:ln cap="rnd">
            <a:noFill/>
          </a:ln>
        </p:spPr>
        <p:txBody>
          <a:bodyPr wrap="square" lIns="0" tIns="0" rIns="0" bIns="0" rtlCol="0" anchor="b" anchorCtr="0">
            <a:noAutofit/>
          </a:bodyPr>
          <a:lstStyle/>
          <a:p>
            <a:pPr lvl="3" algn="ctr"/>
            <a:r>
              <a:rPr lang="en-US" sz="1050"/>
              <a:t>OPTION 2</a:t>
            </a:r>
          </a:p>
          <a:p>
            <a:pPr lvl="3" algn="ctr"/>
            <a:r>
              <a:rPr lang="en-US" sz="1500">
                <a:solidFill>
                  <a:schemeClr val="tx2"/>
                </a:solidFill>
              </a:rPr>
              <a:t>Don’t test (or only manually test)</a:t>
            </a:r>
          </a:p>
        </p:txBody>
      </p:sp>
      <p:grpSp>
        <p:nvGrpSpPr>
          <p:cNvPr id="19" name="Group 18">
            <a:extLst>
              <a:ext uri="{FF2B5EF4-FFF2-40B4-BE49-F238E27FC236}">
                <a16:creationId xmlns:a16="http://schemas.microsoft.com/office/drawing/2014/main" id="{F4CEE2A7-6F1A-4AF4-9368-7B55CCC6F7B5}"/>
              </a:ext>
            </a:extLst>
          </p:cNvPr>
          <p:cNvGrpSpPr/>
          <p:nvPr/>
        </p:nvGrpSpPr>
        <p:grpSpPr>
          <a:xfrm>
            <a:off x="4196377" y="431905"/>
            <a:ext cx="1230494" cy="1230494"/>
            <a:chOff x="1506232" y="2065206"/>
            <a:chExt cx="1640659" cy="1640659"/>
          </a:xfrm>
        </p:grpSpPr>
        <p:sp>
          <p:nvSpPr>
            <p:cNvPr id="20" name="Oval 19">
              <a:extLst>
                <a:ext uri="{FF2B5EF4-FFF2-40B4-BE49-F238E27FC236}">
                  <a16:creationId xmlns:a16="http://schemas.microsoft.com/office/drawing/2014/main" id="{D4DCF659-862E-4A1B-B12E-C79DFD75B104}"/>
                </a:ext>
              </a:extLst>
            </p:cNvPr>
            <p:cNvSpPr>
              <a:spLocks noChangeAspect="1"/>
            </p:cNvSpPr>
            <p:nvPr/>
          </p:nvSpPr>
          <p:spPr>
            <a:xfrm>
              <a:off x="1506232" y="2065206"/>
              <a:ext cx="1640659" cy="1640659"/>
            </a:xfrm>
            <a:prstGeom prst="ellipse">
              <a:avLst/>
            </a:prstGeom>
            <a:solidFill>
              <a:srgbClr val="FFFFFF"/>
            </a:solidFill>
            <a:ln w="38100" cap="rnd">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lstStyle/>
            <a:p>
              <a:pPr algn="ctr"/>
              <a:endParaRPr lang="en-US" sz="900">
                <a:solidFill>
                  <a:schemeClr val="tx1"/>
                </a:solidFill>
              </a:endParaRPr>
            </a:p>
          </p:txBody>
        </p:sp>
        <p:grpSp>
          <p:nvGrpSpPr>
            <p:cNvPr id="21" name="Group 20">
              <a:extLst>
                <a:ext uri="{FF2B5EF4-FFF2-40B4-BE49-F238E27FC236}">
                  <a16:creationId xmlns:a16="http://schemas.microsoft.com/office/drawing/2014/main" id="{D0AFE54A-A8E0-4059-B674-27692FD0BACB}"/>
                </a:ext>
              </a:extLst>
            </p:cNvPr>
            <p:cNvGrpSpPr>
              <a:grpSpLocks noChangeAspect="1"/>
            </p:cNvGrpSpPr>
            <p:nvPr/>
          </p:nvGrpSpPr>
          <p:grpSpPr>
            <a:xfrm>
              <a:off x="1717812" y="2233257"/>
              <a:ext cx="1217498" cy="1217498"/>
              <a:chOff x="5273675" y="2606675"/>
              <a:chExt cx="1644650" cy="1644650"/>
            </a:xfrm>
          </p:grpSpPr>
          <p:sp>
            <p:nvSpPr>
              <p:cNvPr id="22" name="AutoShape 3">
                <a:extLst>
                  <a:ext uri="{FF2B5EF4-FFF2-40B4-BE49-F238E27FC236}">
                    <a16:creationId xmlns:a16="http://schemas.microsoft.com/office/drawing/2014/main" id="{20A21D76-EB22-4247-BDFD-62A52AD523D8}"/>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23" name="Group 22">
                <a:extLst>
                  <a:ext uri="{FF2B5EF4-FFF2-40B4-BE49-F238E27FC236}">
                    <a16:creationId xmlns:a16="http://schemas.microsoft.com/office/drawing/2014/main" id="{86D6958B-1AD2-455D-9854-6317F8BDC45B}"/>
                  </a:ext>
                </a:extLst>
              </p:cNvPr>
              <p:cNvGrpSpPr/>
              <p:nvPr/>
            </p:nvGrpSpPr>
            <p:grpSpPr>
              <a:xfrm>
                <a:off x="5646738" y="2776538"/>
                <a:ext cx="898525" cy="1304925"/>
                <a:chOff x="5646738" y="2776538"/>
                <a:chExt cx="898525" cy="1304925"/>
              </a:xfrm>
            </p:grpSpPr>
            <p:sp>
              <p:nvSpPr>
                <p:cNvPr id="24" name="Freeform 27">
                  <a:extLst>
                    <a:ext uri="{FF2B5EF4-FFF2-40B4-BE49-F238E27FC236}">
                      <a16:creationId xmlns:a16="http://schemas.microsoft.com/office/drawing/2014/main" id="{347231E9-1644-4207-980A-2616A8C1B4B7}"/>
                    </a:ext>
                  </a:extLst>
                </p:cNvPr>
                <p:cNvSpPr>
                  <a:spLocks/>
                </p:cNvSpPr>
                <p:nvPr/>
              </p:nvSpPr>
              <p:spPr bwMode="auto">
                <a:xfrm>
                  <a:off x="5646738" y="2890838"/>
                  <a:ext cx="898525" cy="1190625"/>
                </a:xfrm>
                <a:custGeom>
                  <a:avLst/>
                  <a:gdLst>
                    <a:gd name="connsiteX0" fmla="*/ 311196 w 898525"/>
                    <a:gd name="connsiteY0" fmla="*/ 816042 h 1190625"/>
                    <a:gd name="connsiteX1" fmla="*/ 333306 w 898525"/>
                    <a:gd name="connsiteY1" fmla="*/ 816042 h 1190625"/>
                    <a:gd name="connsiteX2" fmla="*/ 333306 w 898525"/>
                    <a:gd name="connsiteY2" fmla="*/ 838143 h 1190625"/>
                    <a:gd name="connsiteX3" fmla="*/ 302637 w 898525"/>
                    <a:gd name="connsiteY3" fmla="*/ 868800 h 1190625"/>
                    <a:gd name="connsiteX4" fmla="*/ 271255 w 898525"/>
                    <a:gd name="connsiteY4" fmla="*/ 900170 h 1190625"/>
                    <a:gd name="connsiteX5" fmla="*/ 247006 w 898525"/>
                    <a:gd name="connsiteY5" fmla="*/ 924410 h 1190625"/>
                    <a:gd name="connsiteX6" fmla="*/ 236307 w 898525"/>
                    <a:gd name="connsiteY6" fmla="*/ 928688 h 1190625"/>
                    <a:gd name="connsiteX7" fmla="*/ 224896 w 898525"/>
                    <a:gd name="connsiteY7" fmla="*/ 924410 h 1190625"/>
                    <a:gd name="connsiteX8" fmla="*/ 197793 w 898525"/>
                    <a:gd name="connsiteY8" fmla="*/ 896605 h 1190625"/>
                    <a:gd name="connsiteX9" fmla="*/ 197793 w 898525"/>
                    <a:gd name="connsiteY9" fmla="*/ 874504 h 1190625"/>
                    <a:gd name="connsiteX10" fmla="*/ 219903 w 898525"/>
                    <a:gd name="connsiteY10" fmla="*/ 874504 h 1190625"/>
                    <a:gd name="connsiteX11" fmla="*/ 236307 w 898525"/>
                    <a:gd name="connsiteY11" fmla="*/ 890902 h 1190625"/>
                    <a:gd name="connsiteX12" fmla="*/ 269829 w 898525"/>
                    <a:gd name="connsiteY12" fmla="*/ 857393 h 1190625"/>
                    <a:gd name="connsiteX13" fmla="*/ 297645 w 898525"/>
                    <a:gd name="connsiteY13" fmla="*/ 829588 h 1190625"/>
                    <a:gd name="connsiteX14" fmla="*/ 311196 w 898525"/>
                    <a:gd name="connsiteY14" fmla="*/ 816042 h 1190625"/>
                    <a:gd name="connsiteX15" fmla="*/ 311196 w 898525"/>
                    <a:gd name="connsiteY15" fmla="*/ 539104 h 1190625"/>
                    <a:gd name="connsiteX16" fmla="*/ 333306 w 898525"/>
                    <a:gd name="connsiteY16" fmla="*/ 539104 h 1190625"/>
                    <a:gd name="connsiteX17" fmla="*/ 333306 w 898525"/>
                    <a:gd name="connsiteY17" fmla="*/ 561918 h 1190625"/>
                    <a:gd name="connsiteX18" fmla="*/ 302637 w 898525"/>
                    <a:gd name="connsiteY18" fmla="*/ 592575 h 1190625"/>
                    <a:gd name="connsiteX19" fmla="*/ 271255 w 898525"/>
                    <a:gd name="connsiteY19" fmla="*/ 623945 h 1190625"/>
                    <a:gd name="connsiteX20" fmla="*/ 247006 w 898525"/>
                    <a:gd name="connsiteY20" fmla="*/ 647472 h 1190625"/>
                    <a:gd name="connsiteX21" fmla="*/ 236307 w 898525"/>
                    <a:gd name="connsiteY21" fmla="*/ 652463 h 1190625"/>
                    <a:gd name="connsiteX22" fmla="*/ 224896 w 898525"/>
                    <a:gd name="connsiteY22" fmla="*/ 647472 h 1190625"/>
                    <a:gd name="connsiteX23" fmla="*/ 197793 w 898525"/>
                    <a:gd name="connsiteY23" fmla="*/ 620380 h 1190625"/>
                    <a:gd name="connsiteX24" fmla="*/ 197793 w 898525"/>
                    <a:gd name="connsiteY24" fmla="*/ 598279 h 1190625"/>
                    <a:gd name="connsiteX25" fmla="*/ 219903 w 898525"/>
                    <a:gd name="connsiteY25" fmla="*/ 598279 h 1190625"/>
                    <a:gd name="connsiteX26" fmla="*/ 236307 w 898525"/>
                    <a:gd name="connsiteY26" fmla="*/ 614677 h 1190625"/>
                    <a:gd name="connsiteX27" fmla="*/ 269829 w 898525"/>
                    <a:gd name="connsiteY27" fmla="*/ 581168 h 1190625"/>
                    <a:gd name="connsiteX28" fmla="*/ 297645 w 898525"/>
                    <a:gd name="connsiteY28" fmla="*/ 553363 h 1190625"/>
                    <a:gd name="connsiteX29" fmla="*/ 311196 w 898525"/>
                    <a:gd name="connsiteY29" fmla="*/ 539104 h 1190625"/>
                    <a:gd name="connsiteX30" fmla="*/ 311196 w 898525"/>
                    <a:gd name="connsiteY30" fmla="*/ 257242 h 1190625"/>
                    <a:gd name="connsiteX31" fmla="*/ 333306 w 898525"/>
                    <a:gd name="connsiteY31" fmla="*/ 257242 h 1190625"/>
                    <a:gd name="connsiteX32" fmla="*/ 333306 w 898525"/>
                    <a:gd name="connsiteY32" fmla="*/ 279343 h 1190625"/>
                    <a:gd name="connsiteX33" fmla="*/ 302637 w 898525"/>
                    <a:gd name="connsiteY33" fmla="*/ 310000 h 1190625"/>
                    <a:gd name="connsiteX34" fmla="*/ 271255 w 898525"/>
                    <a:gd name="connsiteY34" fmla="*/ 341370 h 1190625"/>
                    <a:gd name="connsiteX35" fmla="*/ 247006 w 898525"/>
                    <a:gd name="connsiteY35" fmla="*/ 365610 h 1190625"/>
                    <a:gd name="connsiteX36" fmla="*/ 236307 w 898525"/>
                    <a:gd name="connsiteY36" fmla="*/ 369888 h 1190625"/>
                    <a:gd name="connsiteX37" fmla="*/ 224896 w 898525"/>
                    <a:gd name="connsiteY37" fmla="*/ 365610 h 1190625"/>
                    <a:gd name="connsiteX38" fmla="*/ 197793 w 898525"/>
                    <a:gd name="connsiteY38" fmla="*/ 338518 h 1190625"/>
                    <a:gd name="connsiteX39" fmla="*/ 197793 w 898525"/>
                    <a:gd name="connsiteY39" fmla="*/ 316417 h 1190625"/>
                    <a:gd name="connsiteX40" fmla="*/ 219903 w 898525"/>
                    <a:gd name="connsiteY40" fmla="*/ 316417 h 1190625"/>
                    <a:gd name="connsiteX41" fmla="*/ 236307 w 898525"/>
                    <a:gd name="connsiteY41" fmla="*/ 332102 h 1190625"/>
                    <a:gd name="connsiteX42" fmla="*/ 269829 w 898525"/>
                    <a:gd name="connsiteY42" fmla="*/ 298593 h 1190625"/>
                    <a:gd name="connsiteX43" fmla="*/ 297645 w 898525"/>
                    <a:gd name="connsiteY43" fmla="*/ 271501 h 1190625"/>
                    <a:gd name="connsiteX44" fmla="*/ 311196 w 898525"/>
                    <a:gd name="connsiteY44" fmla="*/ 257242 h 1190625"/>
                    <a:gd name="connsiteX45" fmla="*/ 15714 w 898525"/>
                    <a:gd name="connsiteY45" fmla="*/ 0 h 1190625"/>
                    <a:gd name="connsiteX46" fmla="*/ 272843 w 898525"/>
                    <a:gd name="connsiteY46" fmla="*/ 0 h 1190625"/>
                    <a:gd name="connsiteX47" fmla="*/ 272843 w 898525"/>
                    <a:gd name="connsiteY47" fmla="*/ 31370 h 1190625"/>
                    <a:gd name="connsiteX48" fmla="*/ 31427 w 898525"/>
                    <a:gd name="connsiteY48" fmla="*/ 31370 h 1190625"/>
                    <a:gd name="connsiteX49" fmla="*/ 31427 w 898525"/>
                    <a:gd name="connsiteY49" fmla="*/ 1159255 h 1190625"/>
                    <a:gd name="connsiteX50" fmla="*/ 867098 w 898525"/>
                    <a:gd name="connsiteY50" fmla="*/ 1159255 h 1190625"/>
                    <a:gd name="connsiteX51" fmla="*/ 867098 w 898525"/>
                    <a:gd name="connsiteY51" fmla="*/ 31370 h 1190625"/>
                    <a:gd name="connsiteX52" fmla="*/ 625682 w 898525"/>
                    <a:gd name="connsiteY52" fmla="*/ 31370 h 1190625"/>
                    <a:gd name="connsiteX53" fmla="*/ 625682 w 898525"/>
                    <a:gd name="connsiteY53" fmla="*/ 0 h 1190625"/>
                    <a:gd name="connsiteX54" fmla="*/ 882812 w 898525"/>
                    <a:gd name="connsiteY54" fmla="*/ 0 h 1190625"/>
                    <a:gd name="connsiteX55" fmla="*/ 898525 w 898525"/>
                    <a:gd name="connsiteY55" fmla="*/ 15685 h 1190625"/>
                    <a:gd name="connsiteX56" fmla="*/ 898525 w 898525"/>
                    <a:gd name="connsiteY56" fmla="*/ 1174940 h 1190625"/>
                    <a:gd name="connsiteX57" fmla="*/ 882812 w 898525"/>
                    <a:gd name="connsiteY57" fmla="*/ 1190625 h 1190625"/>
                    <a:gd name="connsiteX58" fmla="*/ 15714 w 898525"/>
                    <a:gd name="connsiteY58" fmla="*/ 1190625 h 1190625"/>
                    <a:gd name="connsiteX59" fmla="*/ 0 w 898525"/>
                    <a:gd name="connsiteY59" fmla="*/ 1174940 h 1190625"/>
                    <a:gd name="connsiteX60" fmla="*/ 0 w 898525"/>
                    <a:gd name="connsiteY60" fmla="*/ 15685 h 1190625"/>
                    <a:gd name="connsiteX61" fmla="*/ 15714 w 898525"/>
                    <a:gd name="connsiteY61" fmla="*/ 0 h 119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98525" h="1190625">
                      <a:moveTo>
                        <a:pt x="311196" y="816042"/>
                      </a:moveTo>
                      <a:cubicBezTo>
                        <a:pt x="317615" y="809625"/>
                        <a:pt x="327600" y="809625"/>
                        <a:pt x="333306" y="816042"/>
                      </a:cubicBezTo>
                      <a:cubicBezTo>
                        <a:pt x="339725" y="821745"/>
                        <a:pt x="339725" y="831727"/>
                        <a:pt x="333306" y="838143"/>
                      </a:cubicBezTo>
                      <a:cubicBezTo>
                        <a:pt x="333306" y="838143"/>
                        <a:pt x="333306" y="838143"/>
                        <a:pt x="302637" y="868800"/>
                      </a:cubicBezTo>
                      <a:cubicBezTo>
                        <a:pt x="302637" y="868800"/>
                        <a:pt x="302637" y="868800"/>
                        <a:pt x="271255" y="900170"/>
                      </a:cubicBezTo>
                      <a:cubicBezTo>
                        <a:pt x="271255" y="900170"/>
                        <a:pt x="271255" y="900170"/>
                        <a:pt x="247006" y="924410"/>
                      </a:cubicBezTo>
                      <a:cubicBezTo>
                        <a:pt x="244153" y="927262"/>
                        <a:pt x="240587" y="928688"/>
                        <a:pt x="236307" y="928688"/>
                      </a:cubicBezTo>
                      <a:cubicBezTo>
                        <a:pt x="232028" y="928688"/>
                        <a:pt x="228462" y="927262"/>
                        <a:pt x="224896" y="924410"/>
                      </a:cubicBezTo>
                      <a:cubicBezTo>
                        <a:pt x="224896" y="924410"/>
                        <a:pt x="224896" y="924410"/>
                        <a:pt x="197793" y="896605"/>
                      </a:cubicBezTo>
                      <a:cubicBezTo>
                        <a:pt x="192087" y="890902"/>
                        <a:pt x="192087" y="880920"/>
                        <a:pt x="197793" y="874504"/>
                      </a:cubicBezTo>
                      <a:cubicBezTo>
                        <a:pt x="204212" y="868800"/>
                        <a:pt x="214197" y="868800"/>
                        <a:pt x="219903" y="874504"/>
                      </a:cubicBezTo>
                      <a:cubicBezTo>
                        <a:pt x="219903" y="874504"/>
                        <a:pt x="219903" y="874504"/>
                        <a:pt x="236307" y="890902"/>
                      </a:cubicBezTo>
                      <a:cubicBezTo>
                        <a:pt x="236307" y="890902"/>
                        <a:pt x="236307" y="890902"/>
                        <a:pt x="269829" y="857393"/>
                      </a:cubicBezTo>
                      <a:cubicBezTo>
                        <a:pt x="269829" y="857393"/>
                        <a:pt x="269829" y="857393"/>
                        <a:pt x="297645" y="829588"/>
                      </a:cubicBezTo>
                      <a:cubicBezTo>
                        <a:pt x="297645" y="829588"/>
                        <a:pt x="297645" y="829588"/>
                        <a:pt x="311196" y="816042"/>
                      </a:cubicBezTo>
                      <a:close/>
                      <a:moveTo>
                        <a:pt x="311196" y="539104"/>
                      </a:moveTo>
                      <a:cubicBezTo>
                        <a:pt x="317615" y="533400"/>
                        <a:pt x="327600" y="533400"/>
                        <a:pt x="333306" y="539104"/>
                      </a:cubicBezTo>
                      <a:cubicBezTo>
                        <a:pt x="339725" y="545520"/>
                        <a:pt x="339725" y="555502"/>
                        <a:pt x="333306" y="561918"/>
                      </a:cubicBezTo>
                      <a:cubicBezTo>
                        <a:pt x="333306" y="561918"/>
                        <a:pt x="333306" y="561918"/>
                        <a:pt x="302637" y="592575"/>
                      </a:cubicBezTo>
                      <a:cubicBezTo>
                        <a:pt x="302637" y="592575"/>
                        <a:pt x="302637" y="592575"/>
                        <a:pt x="271255" y="623945"/>
                      </a:cubicBezTo>
                      <a:cubicBezTo>
                        <a:pt x="271255" y="623945"/>
                        <a:pt x="271255" y="623945"/>
                        <a:pt x="247006" y="647472"/>
                      </a:cubicBezTo>
                      <a:cubicBezTo>
                        <a:pt x="244153" y="651037"/>
                        <a:pt x="240587" y="652463"/>
                        <a:pt x="236307" y="652463"/>
                      </a:cubicBezTo>
                      <a:cubicBezTo>
                        <a:pt x="232028" y="652463"/>
                        <a:pt x="228462" y="651037"/>
                        <a:pt x="224896" y="647472"/>
                      </a:cubicBezTo>
                      <a:cubicBezTo>
                        <a:pt x="224896" y="647472"/>
                        <a:pt x="224896" y="647472"/>
                        <a:pt x="197793" y="620380"/>
                      </a:cubicBezTo>
                      <a:cubicBezTo>
                        <a:pt x="192087" y="614677"/>
                        <a:pt x="192087" y="604695"/>
                        <a:pt x="197793" y="598279"/>
                      </a:cubicBezTo>
                      <a:cubicBezTo>
                        <a:pt x="204212" y="592575"/>
                        <a:pt x="214197" y="592575"/>
                        <a:pt x="219903" y="598279"/>
                      </a:cubicBezTo>
                      <a:cubicBezTo>
                        <a:pt x="219903" y="598279"/>
                        <a:pt x="219903" y="598279"/>
                        <a:pt x="236307" y="614677"/>
                      </a:cubicBezTo>
                      <a:cubicBezTo>
                        <a:pt x="236307" y="614677"/>
                        <a:pt x="236307" y="614677"/>
                        <a:pt x="269829" y="581168"/>
                      </a:cubicBezTo>
                      <a:cubicBezTo>
                        <a:pt x="269829" y="581168"/>
                        <a:pt x="269829" y="581168"/>
                        <a:pt x="297645" y="553363"/>
                      </a:cubicBezTo>
                      <a:cubicBezTo>
                        <a:pt x="297645" y="553363"/>
                        <a:pt x="297645" y="553363"/>
                        <a:pt x="311196" y="539104"/>
                      </a:cubicBezTo>
                      <a:close/>
                      <a:moveTo>
                        <a:pt x="311196" y="257242"/>
                      </a:moveTo>
                      <a:cubicBezTo>
                        <a:pt x="317615" y="250825"/>
                        <a:pt x="327600" y="250825"/>
                        <a:pt x="333306" y="257242"/>
                      </a:cubicBezTo>
                      <a:cubicBezTo>
                        <a:pt x="339725" y="263658"/>
                        <a:pt x="339725" y="272927"/>
                        <a:pt x="333306" y="279343"/>
                      </a:cubicBezTo>
                      <a:cubicBezTo>
                        <a:pt x="333306" y="279343"/>
                        <a:pt x="333306" y="279343"/>
                        <a:pt x="302637" y="310000"/>
                      </a:cubicBezTo>
                      <a:cubicBezTo>
                        <a:pt x="302637" y="310000"/>
                        <a:pt x="302637" y="310000"/>
                        <a:pt x="271255" y="341370"/>
                      </a:cubicBezTo>
                      <a:cubicBezTo>
                        <a:pt x="271255" y="341370"/>
                        <a:pt x="271255" y="341370"/>
                        <a:pt x="247006" y="365610"/>
                      </a:cubicBezTo>
                      <a:cubicBezTo>
                        <a:pt x="244153" y="368462"/>
                        <a:pt x="240587" y="369888"/>
                        <a:pt x="236307" y="369888"/>
                      </a:cubicBezTo>
                      <a:cubicBezTo>
                        <a:pt x="232028" y="369888"/>
                        <a:pt x="228462" y="368462"/>
                        <a:pt x="224896" y="365610"/>
                      </a:cubicBezTo>
                      <a:cubicBezTo>
                        <a:pt x="224896" y="365610"/>
                        <a:pt x="224896" y="365610"/>
                        <a:pt x="197793" y="338518"/>
                      </a:cubicBezTo>
                      <a:cubicBezTo>
                        <a:pt x="192087" y="332102"/>
                        <a:pt x="192087" y="322120"/>
                        <a:pt x="197793" y="316417"/>
                      </a:cubicBezTo>
                      <a:cubicBezTo>
                        <a:pt x="204212" y="310000"/>
                        <a:pt x="214197" y="310000"/>
                        <a:pt x="219903" y="316417"/>
                      </a:cubicBezTo>
                      <a:cubicBezTo>
                        <a:pt x="219903" y="316417"/>
                        <a:pt x="219903" y="316417"/>
                        <a:pt x="236307" y="332102"/>
                      </a:cubicBezTo>
                      <a:cubicBezTo>
                        <a:pt x="236307" y="332102"/>
                        <a:pt x="236307" y="332102"/>
                        <a:pt x="269829" y="298593"/>
                      </a:cubicBezTo>
                      <a:cubicBezTo>
                        <a:pt x="269829" y="298593"/>
                        <a:pt x="269829" y="298593"/>
                        <a:pt x="297645" y="271501"/>
                      </a:cubicBezTo>
                      <a:cubicBezTo>
                        <a:pt x="297645" y="271501"/>
                        <a:pt x="297645" y="271501"/>
                        <a:pt x="311196" y="257242"/>
                      </a:cubicBezTo>
                      <a:close/>
                      <a:moveTo>
                        <a:pt x="15714" y="0"/>
                      </a:moveTo>
                      <a:cubicBezTo>
                        <a:pt x="15714" y="0"/>
                        <a:pt x="15714" y="0"/>
                        <a:pt x="272843" y="0"/>
                      </a:cubicBezTo>
                      <a:cubicBezTo>
                        <a:pt x="272843" y="0"/>
                        <a:pt x="272843" y="0"/>
                        <a:pt x="272843" y="31370"/>
                      </a:cubicBezTo>
                      <a:cubicBezTo>
                        <a:pt x="272843" y="31370"/>
                        <a:pt x="272843" y="31370"/>
                        <a:pt x="31427" y="31370"/>
                      </a:cubicBezTo>
                      <a:cubicBezTo>
                        <a:pt x="31427" y="31370"/>
                        <a:pt x="31427" y="31370"/>
                        <a:pt x="31427" y="1159255"/>
                      </a:cubicBezTo>
                      <a:cubicBezTo>
                        <a:pt x="31427" y="1159255"/>
                        <a:pt x="31427" y="1159255"/>
                        <a:pt x="867098" y="1159255"/>
                      </a:cubicBezTo>
                      <a:cubicBezTo>
                        <a:pt x="867098" y="1159255"/>
                        <a:pt x="867098" y="1159255"/>
                        <a:pt x="867098" y="31370"/>
                      </a:cubicBezTo>
                      <a:cubicBezTo>
                        <a:pt x="867098" y="31370"/>
                        <a:pt x="867098" y="31370"/>
                        <a:pt x="625682" y="31370"/>
                      </a:cubicBezTo>
                      <a:cubicBezTo>
                        <a:pt x="625682" y="31370"/>
                        <a:pt x="625682" y="31370"/>
                        <a:pt x="625682" y="0"/>
                      </a:cubicBezTo>
                      <a:cubicBezTo>
                        <a:pt x="625682" y="0"/>
                        <a:pt x="625682" y="0"/>
                        <a:pt x="882812" y="0"/>
                      </a:cubicBezTo>
                      <a:cubicBezTo>
                        <a:pt x="892097" y="0"/>
                        <a:pt x="898525" y="7130"/>
                        <a:pt x="898525" y="15685"/>
                      </a:cubicBezTo>
                      <a:cubicBezTo>
                        <a:pt x="898525" y="15685"/>
                        <a:pt x="898525" y="15685"/>
                        <a:pt x="898525" y="1174940"/>
                      </a:cubicBezTo>
                      <a:cubicBezTo>
                        <a:pt x="898525" y="1184209"/>
                        <a:pt x="892097" y="1190625"/>
                        <a:pt x="882812" y="1190625"/>
                      </a:cubicBezTo>
                      <a:cubicBezTo>
                        <a:pt x="882812" y="1190625"/>
                        <a:pt x="882812" y="1190625"/>
                        <a:pt x="15714" y="1190625"/>
                      </a:cubicBezTo>
                      <a:cubicBezTo>
                        <a:pt x="6428" y="1190625"/>
                        <a:pt x="0" y="1184209"/>
                        <a:pt x="0" y="1174940"/>
                      </a:cubicBezTo>
                      <a:cubicBezTo>
                        <a:pt x="0" y="1174940"/>
                        <a:pt x="0" y="1174940"/>
                        <a:pt x="0" y="15685"/>
                      </a:cubicBezTo>
                      <a:cubicBezTo>
                        <a:pt x="0" y="7130"/>
                        <a:pt x="6428" y="0"/>
                        <a:pt x="1571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sp>
              <p:nvSpPr>
                <p:cNvPr id="25" name="Freeform 26">
                  <a:extLst>
                    <a:ext uri="{FF2B5EF4-FFF2-40B4-BE49-F238E27FC236}">
                      <a16:creationId xmlns:a16="http://schemas.microsoft.com/office/drawing/2014/main" id="{1E2D25E3-073A-4989-804C-49F19D55C185}"/>
                    </a:ext>
                  </a:extLst>
                </p:cNvPr>
                <p:cNvSpPr>
                  <a:spLocks/>
                </p:cNvSpPr>
                <p:nvPr/>
              </p:nvSpPr>
              <p:spPr bwMode="auto">
                <a:xfrm>
                  <a:off x="5795963" y="2776538"/>
                  <a:ext cx="600075" cy="1093787"/>
                </a:xfrm>
                <a:custGeom>
                  <a:avLst/>
                  <a:gdLst>
                    <a:gd name="connsiteX0" fmla="*/ 296727 w 600075"/>
                    <a:gd name="connsiteY0" fmla="*/ 1044575 h 1093787"/>
                    <a:gd name="connsiteX1" fmla="*/ 584335 w 600075"/>
                    <a:gd name="connsiteY1" fmla="*/ 1044575 h 1093787"/>
                    <a:gd name="connsiteX2" fmla="*/ 600075 w 600075"/>
                    <a:gd name="connsiteY2" fmla="*/ 1060450 h 1093787"/>
                    <a:gd name="connsiteX3" fmla="*/ 584335 w 600075"/>
                    <a:gd name="connsiteY3" fmla="*/ 1076325 h 1093787"/>
                    <a:gd name="connsiteX4" fmla="*/ 296727 w 600075"/>
                    <a:gd name="connsiteY4" fmla="*/ 1076325 h 1093787"/>
                    <a:gd name="connsiteX5" fmla="*/ 280987 w 600075"/>
                    <a:gd name="connsiteY5" fmla="*/ 1060450 h 1093787"/>
                    <a:gd name="connsiteX6" fmla="*/ 296727 w 600075"/>
                    <a:gd name="connsiteY6" fmla="*/ 1044575 h 1093787"/>
                    <a:gd name="connsiteX7" fmla="*/ 296727 w 600075"/>
                    <a:gd name="connsiteY7" fmla="*/ 958850 h 1093787"/>
                    <a:gd name="connsiteX8" fmla="*/ 584335 w 600075"/>
                    <a:gd name="connsiteY8" fmla="*/ 958850 h 1093787"/>
                    <a:gd name="connsiteX9" fmla="*/ 600075 w 600075"/>
                    <a:gd name="connsiteY9" fmla="*/ 974725 h 1093787"/>
                    <a:gd name="connsiteX10" fmla="*/ 584335 w 600075"/>
                    <a:gd name="connsiteY10" fmla="*/ 990600 h 1093787"/>
                    <a:gd name="connsiteX11" fmla="*/ 296727 w 600075"/>
                    <a:gd name="connsiteY11" fmla="*/ 990600 h 1093787"/>
                    <a:gd name="connsiteX12" fmla="*/ 280987 w 600075"/>
                    <a:gd name="connsiteY12" fmla="*/ 974725 h 1093787"/>
                    <a:gd name="connsiteX13" fmla="*/ 296727 w 600075"/>
                    <a:gd name="connsiteY13" fmla="*/ 958850 h 1093787"/>
                    <a:gd name="connsiteX14" fmla="*/ 15667 w 600075"/>
                    <a:gd name="connsiteY14" fmla="*/ 941387 h 1093787"/>
                    <a:gd name="connsiteX15" fmla="*/ 107534 w 600075"/>
                    <a:gd name="connsiteY15" fmla="*/ 941387 h 1093787"/>
                    <a:gd name="connsiteX16" fmla="*/ 76200 w 600075"/>
                    <a:gd name="connsiteY16" fmla="*/ 972722 h 1093787"/>
                    <a:gd name="connsiteX17" fmla="*/ 31334 w 600075"/>
                    <a:gd name="connsiteY17" fmla="*/ 972722 h 1093787"/>
                    <a:gd name="connsiteX18" fmla="*/ 31334 w 600075"/>
                    <a:gd name="connsiteY18" fmla="*/ 1062453 h 1093787"/>
                    <a:gd name="connsiteX19" fmla="*/ 121065 w 600075"/>
                    <a:gd name="connsiteY19" fmla="*/ 1062453 h 1093787"/>
                    <a:gd name="connsiteX20" fmla="*/ 121065 w 600075"/>
                    <a:gd name="connsiteY20" fmla="*/ 1058892 h 1093787"/>
                    <a:gd name="connsiteX21" fmla="*/ 152400 w 600075"/>
                    <a:gd name="connsiteY21" fmla="*/ 1027557 h 1093787"/>
                    <a:gd name="connsiteX22" fmla="*/ 152400 w 600075"/>
                    <a:gd name="connsiteY22" fmla="*/ 1078120 h 1093787"/>
                    <a:gd name="connsiteX23" fmla="*/ 136732 w 600075"/>
                    <a:gd name="connsiteY23" fmla="*/ 1093787 h 1093787"/>
                    <a:gd name="connsiteX24" fmla="*/ 15667 w 600075"/>
                    <a:gd name="connsiteY24" fmla="*/ 1093787 h 1093787"/>
                    <a:gd name="connsiteX25" fmla="*/ 0 w 600075"/>
                    <a:gd name="connsiteY25" fmla="*/ 1078120 h 1093787"/>
                    <a:gd name="connsiteX26" fmla="*/ 0 w 600075"/>
                    <a:gd name="connsiteY26" fmla="*/ 957054 h 1093787"/>
                    <a:gd name="connsiteX27" fmla="*/ 15667 w 600075"/>
                    <a:gd name="connsiteY27" fmla="*/ 941387 h 1093787"/>
                    <a:gd name="connsiteX28" fmla="*/ 296727 w 600075"/>
                    <a:gd name="connsiteY28" fmla="*/ 766762 h 1093787"/>
                    <a:gd name="connsiteX29" fmla="*/ 584335 w 600075"/>
                    <a:gd name="connsiteY29" fmla="*/ 766762 h 1093787"/>
                    <a:gd name="connsiteX30" fmla="*/ 600075 w 600075"/>
                    <a:gd name="connsiteY30" fmla="*/ 782637 h 1093787"/>
                    <a:gd name="connsiteX31" fmla="*/ 584335 w 600075"/>
                    <a:gd name="connsiteY31" fmla="*/ 798512 h 1093787"/>
                    <a:gd name="connsiteX32" fmla="*/ 296727 w 600075"/>
                    <a:gd name="connsiteY32" fmla="*/ 798512 h 1093787"/>
                    <a:gd name="connsiteX33" fmla="*/ 280987 w 600075"/>
                    <a:gd name="connsiteY33" fmla="*/ 782637 h 1093787"/>
                    <a:gd name="connsiteX34" fmla="*/ 296727 w 600075"/>
                    <a:gd name="connsiteY34" fmla="*/ 766762 h 1093787"/>
                    <a:gd name="connsiteX35" fmla="*/ 296727 w 600075"/>
                    <a:gd name="connsiteY35" fmla="*/ 681037 h 1093787"/>
                    <a:gd name="connsiteX36" fmla="*/ 584335 w 600075"/>
                    <a:gd name="connsiteY36" fmla="*/ 681037 h 1093787"/>
                    <a:gd name="connsiteX37" fmla="*/ 600075 w 600075"/>
                    <a:gd name="connsiteY37" fmla="*/ 696912 h 1093787"/>
                    <a:gd name="connsiteX38" fmla="*/ 584335 w 600075"/>
                    <a:gd name="connsiteY38" fmla="*/ 712787 h 1093787"/>
                    <a:gd name="connsiteX39" fmla="*/ 296727 w 600075"/>
                    <a:gd name="connsiteY39" fmla="*/ 712787 h 1093787"/>
                    <a:gd name="connsiteX40" fmla="*/ 280987 w 600075"/>
                    <a:gd name="connsiteY40" fmla="*/ 696912 h 1093787"/>
                    <a:gd name="connsiteX41" fmla="*/ 296727 w 600075"/>
                    <a:gd name="connsiteY41" fmla="*/ 681037 h 1093787"/>
                    <a:gd name="connsiteX42" fmla="*/ 15667 w 600075"/>
                    <a:gd name="connsiteY42" fmla="*/ 663575 h 1093787"/>
                    <a:gd name="connsiteX43" fmla="*/ 107534 w 600075"/>
                    <a:gd name="connsiteY43" fmla="*/ 663575 h 1093787"/>
                    <a:gd name="connsiteX44" fmla="*/ 76200 w 600075"/>
                    <a:gd name="connsiteY44" fmla="*/ 694910 h 1093787"/>
                    <a:gd name="connsiteX45" fmla="*/ 31334 w 600075"/>
                    <a:gd name="connsiteY45" fmla="*/ 694910 h 1093787"/>
                    <a:gd name="connsiteX46" fmla="*/ 31334 w 600075"/>
                    <a:gd name="connsiteY46" fmla="*/ 784641 h 1093787"/>
                    <a:gd name="connsiteX47" fmla="*/ 121065 w 600075"/>
                    <a:gd name="connsiteY47" fmla="*/ 784641 h 1093787"/>
                    <a:gd name="connsiteX48" fmla="*/ 121065 w 600075"/>
                    <a:gd name="connsiteY48" fmla="*/ 781080 h 1093787"/>
                    <a:gd name="connsiteX49" fmla="*/ 152400 w 600075"/>
                    <a:gd name="connsiteY49" fmla="*/ 749745 h 1093787"/>
                    <a:gd name="connsiteX50" fmla="*/ 152400 w 600075"/>
                    <a:gd name="connsiteY50" fmla="*/ 800308 h 1093787"/>
                    <a:gd name="connsiteX51" fmla="*/ 136732 w 600075"/>
                    <a:gd name="connsiteY51" fmla="*/ 815975 h 1093787"/>
                    <a:gd name="connsiteX52" fmla="*/ 15667 w 600075"/>
                    <a:gd name="connsiteY52" fmla="*/ 815975 h 1093787"/>
                    <a:gd name="connsiteX53" fmla="*/ 0 w 600075"/>
                    <a:gd name="connsiteY53" fmla="*/ 800308 h 1093787"/>
                    <a:gd name="connsiteX54" fmla="*/ 0 w 600075"/>
                    <a:gd name="connsiteY54" fmla="*/ 679242 h 1093787"/>
                    <a:gd name="connsiteX55" fmla="*/ 15667 w 600075"/>
                    <a:gd name="connsiteY55" fmla="*/ 663575 h 1093787"/>
                    <a:gd name="connsiteX56" fmla="*/ 296727 w 600075"/>
                    <a:gd name="connsiteY56" fmla="*/ 485775 h 1093787"/>
                    <a:gd name="connsiteX57" fmla="*/ 584335 w 600075"/>
                    <a:gd name="connsiteY57" fmla="*/ 485775 h 1093787"/>
                    <a:gd name="connsiteX58" fmla="*/ 600075 w 600075"/>
                    <a:gd name="connsiteY58" fmla="*/ 501650 h 1093787"/>
                    <a:gd name="connsiteX59" fmla="*/ 584335 w 600075"/>
                    <a:gd name="connsiteY59" fmla="*/ 517525 h 1093787"/>
                    <a:gd name="connsiteX60" fmla="*/ 296727 w 600075"/>
                    <a:gd name="connsiteY60" fmla="*/ 517525 h 1093787"/>
                    <a:gd name="connsiteX61" fmla="*/ 280987 w 600075"/>
                    <a:gd name="connsiteY61" fmla="*/ 501650 h 1093787"/>
                    <a:gd name="connsiteX62" fmla="*/ 296727 w 600075"/>
                    <a:gd name="connsiteY62" fmla="*/ 485775 h 1093787"/>
                    <a:gd name="connsiteX63" fmla="*/ 296727 w 600075"/>
                    <a:gd name="connsiteY63" fmla="*/ 400050 h 1093787"/>
                    <a:gd name="connsiteX64" fmla="*/ 584335 w 600075"/>
                    <a:gd name="connsiteY64" fmla="*/ 400050 h 1093787"/>
                    <a:gd name="connsiteX65" fmla="*/ 600075 w 600075"/>
                    <a:gd name="connsiteY65" fmla="*/ 415925 h 1093787"/>
                    <a:gd name="connsiteX66" fmla="*/ 584335 w 600075"/>
                    <a:gd name="connsiteY66" fmla="*/ 431800 h 1093787"/>
                    <a:gd name="connsiteX67" fmla="*/ 296727 w 600075"/>
                    <a:gd name="connsiteY67" fmla="*/ 431800 h 1093787"/>
                    <a:gd name="connsiteX68" fmla="*/ 280987 w 600075"/>
                    <a:gd name="connsiteY68" fmla="*/ 415925 h 1093787"/>
                    <a:gd name="connsiteX69" fmla="*/ 296727 w 600075"/>
                    <a:gd name="connsiteY69" fmla="*/ 400050 h 1093787"/>
                    <a:gd name="connsiteX70" fmla="*/ 15667 w 600075"/>
                    <a:gd name="connsiteY70" fmla="*/ 382587 h 1093787"/>
                    <a:gd name="connsiteX71" fmla="*/ 107534 w 600075"/>
                    <a:gd name="connsiteY71" fmla="*/ 382587 h 1093787"/>
                    <a:gd name="connsiteX72" fmla="*/ 76200 w 600075"/>
                    <a:gd name="connsiteY72" fmla="*/ 413776 h 1093787"/>
                    <a:gd name="connsiteX73" fmla="*/ 31334 w 600075"/>
                    <a:gd name="connsiteY73" fmla="*/ 413776 h 1093787"/>
                    <a:gd name="connsiteX74" fmla="*/ 31334 w 600075"/>
                    <a:gd name="connsiteY74" fmla="*/ 503798 h 1093787"/>
                    <a:gd name="connsiteX75" fmla="*/ 121065 w 600075"/>
                    <a:gd name="connsiteY75" fmla="*/ 503798 h 1093787"/>
                    <a:gd name="connsiteX76" fmla="*/ 121065 w 600075"/>
                    <a:gd name="connsiteY76" fmla="*/ 499545 h 1093787"/>
                    <a:gd name="connsiteX77" fmla="*/ 152400 w 600075"/>
                    <a:gd name="connsiteY77" fmla="*/ 468356 h 1093787"/>
                    <a:gd name="connsiteX78" fmla="*/ 152400 w 600075"/>
                    <a:gd name="connsiteY78" fmla="*/ 519393 h 1093787"/>
                    <a:gd name="connsiteX79" fmla="*/ 136732 w 600075"/>
                    <a:gd name="connsiteY79" fmla="*/ 534987 h 1093787"/>
                    <a:gd name="connsiteX80" fmla="*/ 15667 w 600075"/>
                    <a:gd name="connsiteY80" fmla="*/ 534987 h 1093787"/>
                    <a:gd name="connsiteX81" fmla="*/ 0 w 600075"/>
                    <a:gd name="connsiteY81" fmla="*/ 519393 h 1093787"/>
                    <a:gd name="connsiteX82" fmla="*/ 0 w 600075"/>
                    <a:gd name="connsiteY82" fmla="*/ 398182 h 1093787"/>
                    <a:gd name="connsiteX83" fmla="*/ 15667 w 600075"/>
                    <a:gd name="connsiteY83" fmla="*/ 382587 h 1093787"/>
                    <a:gd name="connsiteX84" fmla="*/ 301266 w 600075"/>
                    <a:gd name="connsiteY84" fmla="*/ 31750 h 1093787"/>
                    <a:gd name="connsiteX85" fmla="*/ 279758 w 600075"/>
                    <a:gd name="connsiteY85" fmla="*/ 36027 h 1093787"/>
                    <a:gd name="connsiteX86" fmla="*/ 246062 w 600075"/>
                    <a:gd name="connsiteY86" fmla="*/ 66675 h 1093787"/>
                    <a:gd name="connsiteX87" fmla="*/ 357187 w 600075"/>
                    <a:gd name="connsiteY87" fmla="*/ 66675 h 1093787"/>
                    <a:gd name="connsiteX88" fmla="*/ 323491 w 600075"/>
                    <a:gd name="connsiteY88" fmla="*/ 36027 h 1093787"/>
                    <a:gd name="connsiteX89" fmla="*/ 301266 w 600075"/>
                    <a:gd name="connsiteY89" fmla="*/ 31750 h 1093787"/>
                    <a:gd name="connsiteX90" fmla="*/ 300832 w 600075"/>
                    <a:gd name="connsiteY90" fmla="*/ 0 h 1093787"/>
                    <a:gd name="connsiteX91" fmla="*/ 373818 w 600075"/>
                    <a:gd name="connsiteY91" fmla="*/ 35602 h 1093787"/>
                    <a:gd name="connsiteX92" fmla="*/ 390275 w 600075"/>
                    <a:gd name="connsiteY92" fmla="*/ 66220 h 1093787"/>
                    <a:gd name="connsiteX93" fmla="*/ 439648 w 600075"/>
                    <a:gd name="connsiteY93" fmla="*/ 66220 h 1093787"/>
                    <a:gd name="connsiteX94" fmla="*/ 446088 w 600075"/>
                    <a:gd name="connsiteY94" fmla="*/ 73340 h 1093787"/>
                    <a:gd name="connsiteX95" fmla="*/ 446088 w 600075"/>
                    <a:gd name="connsiteY95" fmla="*/ 113927 h 1093787"/>
                    <a:gd name="connsiteX96" fmla="*/ 446088 w 600075"/>
                    <a:gd name="connsiteY96" fmla="*/ 145256 h 1093787"/>
                    <a:gd name="connsiteX97" fmla="*/ 446088 w 600075"/>
                    <a:gd name="connsiteY97" fmla="*/ 178010 h 1093787"/>
                    <a:gd name="connsiteX98" fmla="*/ 431062 w 600075"/>
                    <a:gd name="connsiteY98" fmla="*/ 193675 h 1093787"/>
                    <a:gd name="connsiteX99" fmla="*/ 171317 w 600075"/>
                    <a:gd name="connsiteY99" fmla="*/ 193675 h 1093787"/>
                    <a:gd name="connsiteX100" fmla="*/ 155575 w 600075"/>
                    <a:gd name="connsiteY100" fmla="*/ 178010 h 1093787"/>
                    <a:gd name="connsiteX101" fmla="*/ 155575 w 600075"/>
                    <a:gd name="connsiteY101" fmla="*/ 145256 h 1093787"/>
                    <a:gd name="connsiteX102" fmla="*/ 155575 w 600075"/>
                    <a:gd name="connsiteY102" fmla="*/ 113927 h 1093787"/>
                    <a:gd name="connsiteX103" fmla="*/ 155575 w 600075"/>
                    <a:gd name="connsiteY103" fmla="*/ 73340 h 1093787"/>
                    <a:gd name="connsiteX104" fmla="*/ 162731 w 600075"/>
                    <a:gd name="connsiteY104" fmla="*/ 66220 h 1093787"/>
                    <a:gd name="connsiteX105" fmla="*/ 212104 w 600075"/>
                    <a:gd name="connsiteY105" fmla="*/ 66220 h 1093787"/>
                    <a:gd name="connsiteX106" fmla="*/ 227846 w 600075"/>
                    <a:gd name="connsiteY106" fmla="*/ 35602 h 1093787"/>
                    <a:gd name="connsiteX107" fmla="*/ 300832 w 600075"/>
                    <a:gd name="connsiteY107" fmla="*/ 0 h 109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600075" h="1093787">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7" y="941387"/>
                      </a:moveTo>
                      <a:cubicBezTo>
                        <a:pt x="15667" y="941387"/>
                        <a:pt x="15667" y="941387"/>
                        <a:pt x="107534" y="941387"/>
                      </a:cubicBezTo>
                      <a:cubicBezTo>
                        <a:pt x="107534" y="941387"/>
                        <a:pt x="107534" y="941387"/>
                        <a:pt x="76200" y="972722"/>
                      </a:cubicBezTo>
                      <a:cubicBezTo>
                        <a:pt x="76200" y="972722"/>
                        <a:pt x="76200" y="972722"/>
                        <a:pt x="31334" y="972722"/>
                      </a:cubicBezTo>
                      <a:cubicBezTo>
                        <a:pt x="31334" y="972722"/>
                        <a:pt x="31334" y="972722"/>
                        <a:pt x="31334" y="1062453"/>
                      </a:cubicBezTo>
                      <a:cubicBezTo>
                        <a:pt x="31334" y="1062453"/>
                        <a:pt x="31334" y="1062453"/>
                        <a:pt x="121065" y="1062453"/>
                      </a:cubicBezTo>
                      <a:cubicBezTo>
                        <a:pt x="121065" y="1062453"/>
                        <a:pt x="121065" y="1062453"/>
                        <a:pt x="121065" y="1058892"/>
                      </a:cubicBezTo>
                      <a:cubicBezTo>
                        <a:pt x="121065" y="1058892"/>
                        <a:pt x="121065" y="1058892"/>
                        <a:pt x="152400" y="1027557"/>
                      </a:cubicBezTo>
                      <a:cubicBezTo>
                        <a:pt x="152400" y="1027557"/>
                        <a:pt x="152400" y="1027557"/>
                        <a:pt x="152400" y="1078120"/>
                      </a:cubicBezTo>
                      <a:cubicBezTo>
                        <a:pt x="152400" y="1086666"/>
                        <a:pt x="145990" y="1093787"/>
                        <a:pt x="136732" y="1093787"/>
                      </a:cubicBezTo>
                      <a:lnTo>
                        <a:pt x="15667" y="1093787"/>
                      </a:lnTo>
                      <a:cubicBezTo>
                        <a:pt x="7121" y="1093787"/>
                        <a:pt x="0" y="1086666"/>
                        <a:pt x="0" y="1078120"/>
                      </a:cubicBezTo>
                      <a:cubicBezTo>
                        <a:pt x="0" y="1078120"/>
                        <a:pt x="0" y="1078120"/>
                        <a:pt x="0" y="957054"/>
                      </a:cubicBezTo>
                      <a:cubicBezTo>
                        <a:pt x="0" y="948509"/>
                        <a:pt x="7121" y="941387"/>
                        <a:pt x="15667"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7" y="663575"/>
                      </a:moveTo>
                      <a:cubicBezTo>
                        <a:pt x="15667" y="663575"/>
                        <a:pt x="15667" y="663575"/>
                        <a:pt x="107534" y="663575"/>
                      </a:cubicBezTo>
                      <a:cubicBezTo>
                        <a:pt x="107534" y="663575"/>
                        <a:pt x="107534" y="663575"/>
                        <a:pt x="76200" y="694910"/>
                      </a:cubicBezTo>
                      <a:cubicBezTo>
                        <a:pt x="76200" y="694910"/>
                        <a:pt x="76200" y="694910"/>
                        <a:pt x="31334" y="694910"/>
                      </a:cubicBezTo>
                      <a:cubicBezTo>
                        <a:pt x="31334" y="694910"/>
                        <a:pt x="31334" y="694910"/>
                        <a:pt x="31334" y="784641"/>
                      </a:cubicBezTo>
                      <a:cubicBezTo>
                        <a:pt x="31334" y="784641"/>
                        <a:pt x="31334" y="784641"/>
                        <a:pt x="121065" y="784641"/>
                      </a:cubicBezTo>
                      <a:cubicBezTo>
                        <a:pt x="121065" y="784641"/>
                        <a:pt x="121065" y="784641"/>
                        <a:pt x="121065" y="781080"/>
                      </a:cubicBezTo>
                      <a:cubicBezTo>
                        <a:pt x="121065" y="781080"/>
                        <a:pt x="121065" y="781080"/>
                        <a:pt x="152400" y="749745"/>
                      </a:cubicBezTo>
                      <a:cubicBezTo>
                        <a:pt x="152400" y="749745"/>
                        <a:pt x="152400" y="749745"/>
                        <a:pt x="152400" y="800308"/>
                      </a:cubicBezTo>
                      <a:cubicBezTo>
                        <a:pt x="152400" y="808854"/>
                        <a:pt x="145990" y="815975"/>
                        <a:pt x="136732" y="815975"/>
                      </a:cubicBezTo>
                      <a:cubicBezTo>
                        <a:pt x="136732" y="815975"/>
                        <a:pt x="136732" y="815975"/>
                        <a:pt x="15667" y="815975"/>
                      </a:cubicBezTo>
                      <a:cubicBezTo>
                        <a:pt x="7121" y="815975"/>
                        <a:pt x="0" y="808854"/>
                        <a:pt x="0" y="800308"/>
                      </a:cubicBezTo>
                      <a:lnTo>
                        <a:pt x="0" y="679242"/>
                      </a:lnTo>
                      <a:cubicBezTo>
                        <a:pt x="0" y="670697"/>
                        <a:pt x="7121" y="663575"/>
                        <a:pt x="15667"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7" y="382587"/>
                      </a:moveTo>
                      <a:cubicBezTo>
                        <a:pt x="15667" y="382587"/>
                        <a:pt x="15667" y="382587"/>
                        <a:pt x="107534" y="382587"/>
                      </a:cubicBezTo>
                      <a:cubicBezTo>
                        <a:pt x="107534" y="382587"/>
                        <a:pt x="107534" y="382587"/>
                        <a:pt x="76200" y="413776"/>
                      </a:cubicBezTo>
                      <a:lnTo>
                        <a:pt x="31334" y="413776"/>
                      </a:lnTo>
                      <a:cubicBezTo>
                        <a:pt x="31334" y="413776"/>
                        <a:pt x="31334" y="413776"/>
                        <a:pt x="31334" y="503798"/>
                      </a:cubicBezTo>
                      <a:cubicBezTo>
                        <a:pt x="31334" y="503798"/>
                        <a:pt x="31334" y="503798"/>
                        <a:pt x="121065" y="503798"/>
                      </a:cubicBezTo>
                      <a:cubicBezTo>
                        <a:pt x="121065" y="503798"/>
                        <a:pt x="121065" y="503798"/>
                        <a:pt x="121065" y="499545"/>
                      </a:cubicBezTo>
                      <a:cubicBezTo>
                        <a:pt x="121065" y="499545"/>
                        <a:pt x="121065" y="499545"/>
                        <a:pt x="152400" y="468356"/>
                      </a:cubicBezTo>
                      <a:cubicBezTo>
                        <a:pt x="152400" y="468356"/>
                        <a:pt x="152400" y="468356"/>
                        <a:pt x="152400" y="519393"/>
                      </a:cubicBezTo>
                      <a:cubicBezTo>
                        <a:pt x="152400" y="527899"/>
                        <a:pt x="145990" y="534987"/>
                        <a:pt x="136732" y="534987"/>
                      </a:cubicBezTo>
                      <a:cubicBezTo>
                        <a:pt x="136732" y="534987"/>
                        <a:pt x="136732" y="534987"/>
                        <a:pt x="15667" y="534987"/>
                      </a:cubicBezTo>
                      <a:cubicBezTo>
                        <a:pt x="7121" y="534987"/>
                        <a:pt x="0" y="527899"/>
                        <a:pt x="0" y="519393"/>
                      </a:cubicBezTo>
                      <a:cubicBezTo>
                        <a:pt x="0" y="519393"/>
                        <a:pt x="0" y="519393"/>
                        <a:pt x="0" y="398182"/>
                      </a:cubicBezTo>
                      <a:cubicBezTo>
                        <a:pt x="0" y="389675"/>
                        <a:pt x="7121" y="382587"/>
                        <a:pt x="15667"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grpSp>
        </p:grpSp>
      </p:grpSp>
      <p:grpSp>
        <p:nvGrpSpPr>
          <p:cNvPr id="15" name="Group 14">
            <a:extLst>
              <a:ext uri="{FF2B5EF4-FFF2-40B4-BE49-F238E27FC236}">
                <a16:creationId xmlns:a16="http://schemas.microsoft.com/office/drawing/2014/main" id="{80F94E90-FA83-4D32-88D5-6671AA5CDF9B}"/>
              </a:ext>
            </a:extLst>
          </p:cNvPr>
          <p:cNvGrpSpPr/>
          <p:nvPr/>
        </p:nvGrpSpPr>
        <p:grpSpPr>
          <a:xfrm>
            <a:off x="6588112" y="432823"/>
            <a:ext cx="1230494" cy="1230494"/>
            <a:chOff x="8784149" y="60535"/>
            <a:chExt cx="1640659" cy="1640659"/>
          </a:xfrm>
        </p:grpSpPr>
        <p:grpSp>
          <p:nvGrpSpPr>
            <p:cNvPr id="26" name="Group 25">
              <a:extLst>
                <a:ext uri="{FF2B5EF4-FFF2-40B4-BE49-F238E27FC236}">
                  <a16:creationId xmlns:a16="http://schemas.microsoft.com/office/drawing/2014/main" id="{E12A35E1-CA77-4070-9A12-E1B49EBA143D}"/>
                </a:ext>
              </a:extLst>
            </p:cNvPr>
            <p:cNvGrpSpPr/>
            <p:nvPr/>
          </p:nvGrpSpPr>
          <p:grpSpPr>
            <a:xfrm>
              <a:off x="8784149" y="60535"/>
              <a:ext cx="1640659" cy="1640659"/>
              <a:chOff x="1506232" y="2065206"/>
              <a:chExt cx="1640659" cy="1640659"/>
            </a:xfrm>
          </p:grpSpPr>
          <p:sp>
            <p:nvSpPr>
              <p:cNvPr id="27" name="Oval 26">
                <a:extLst>
                  <a:ext uri="{FF2B5EF4-FFF2-40B4-BE49-F238E27FC236}">
                    <a16:creationId xmlns:a16="http://schemas.microsoft.com/office/drawing/2014/main" id="{1CD1756F-9D39-44DB-922A-926BDBB9DDAC}"/>
                  </a:ext>
                </a:extLst>
              </p:cNvPr>
              <p:cNvSpPr>
                <a:spLocks noChangeAspect="1"/>
              </p:cNvSpPr>
              <p:nvPr/>
            </p:nvSpPr>
            <p:spPr>
              <a:xfrm>
                <a:off x="1506232" y="2065206"/>
                <a:ext cx="1640659" cy="1640659"/>
              </a:xfrm>
              <a:prstGeom prst="ellipse">
                <a:avLst/>
              </a:prstGeom>
              <a:solidFill>
                <a:srgbClr val="FFFFFF"/>
              </a:solidFill>
              <a:ln w="38100" cap="rnd">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lstStyle/>
              <a:p>
                <a:pPr algn="ctr"/>
                <a:endParaRPr lang="en-US" sz="900">
                  <a:solidFill>
                    <a:schemeClr val="tx1"/>
                  </a:solidFill>
                </a:endParaRPr>
              </a:p>
            </p:txBody>
          </p:sp>
          <p:sp>
            <p:nvSpPr>
              <p:cNvPr id="29" name="AutoShape 3">
                <a:extLst>
                  <a:ext uri="{FF2B5EF4-FFF2-40B4-BE49-F238E27FC236}">
                    <a16:creationId xmlns:a16="http://schemas.microsoft.com/office/drawing/2014/main" id="{C08529CD-9540-4C5E-ADCF-DBF633EAFE88}"/>
                  </a:ext>
                </a:extLst>
              </p:cNvPr>
              <p:cNvSpPr>
                <a:spLocks noChangeAspect="1" noChangeArrowheads="1" noTextEdit="1"/>
              </p:cNvSpPr>
              <p:nvPr/>
            </p:nvSpPr>
            <p:spPr bwMode="auto">
              <a:xfrm>
                <a:off x="1717812" y="2233257"/>
                <a:ext cx="1217498" cy="1217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41" name="bcgIcons_InteractiveHand">
              <a:extLst>
                <a:ext uri="{FF2B5EF4-FFF2-40B4-BE49-F238E27FC236}">
                  <a16:creationId xmlns:a16="http://schemas.microsoft.com/office/drawing/2014/main" id="{546EED19-1447-4CFA-9841-1994B1F5EE45}"/>
                </a:ext>
              </a:extLst>
            </p:cNvPr>
            <p:cNvGrpSpPr>
              <a:grpSpLocks noChangeAspect="1"/>
            </p:cNvGrpSpPr>
            <p:nvPr/>
          </p:nvGrpSpPr>
          <p:grpSpPr bwMode="auto">
            <a:xfrm>
              <a:off x="8969401" y="226235"/>
              <a:ext cx="1217498" cy="1218626"/>
              <a:chOff x="1682" y="0"/>
              <a:chExt cx="4316" cy="4320"/>
            </a:xfrm>
          </p:grpSpPr>
          <p:sp>
            <p:nvSpPr>
              <p:cNvPr id="42" name="AutoShape 13">
                <a:extLst>
                  <a:ext uri="{FF2B5EF4-FFF2-40B4-BE49-F238E27FC236}">
                    <a16:creationId xmlns:a16="http://schemas.microsoft.com/office/drawing/2014/main" id="{665C4B54-1518-4AFC-B9C1-6EE156231FB5}"/>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43" name="Freeform 15">
                <a:extLst>
                  <a:ext uri="{FF2B5EF4-FFF2-40B4-BE49-F238E27FC236}">
                    <a16:creationId xmlns:a16="http://schemas.microsoft.com/office/drawing/2014/main" id="{FF5BB43B-E25D-410C-91AC-6E342D079BA5}"/>
                  </a:ext>
                </a:extLst>
              </p:cNvPr>
              <p:cNvSpPr>
                <a:spLocks/>
              </p:cNvSpPr>
              <p:nvPr/>
            </p:nvSpPr>
            <p:spPr bwMode="auto">
              <a:xfrm>
                <a:off x="2795" y="821"/>
                <a:ext cx="2120" cy="2351"/>
              </a:xfrm>
              <a:custGeom>
                <a:avLst/>
                <a:gdLst>
                  <a:gd name="T0" fmla="*/ 1012 w 1132"/>
                  <a:gd name="T1" fmla="*/ 516 h 1254"/>
                  <a:gd name="T2" fmla="*/ 931 w 1132"/>
                  <a:gd name="T3" fmla="*/ 548 h 1254"/>
                  <a:gd name="T4" fmla="*/ 816 w 1132"/>
                  <a:gd name="T5" fmla="*/ 462 h 1254"/>
                  <a:gd name="T6" fmla="*/ 735 w 1132"/>
                  <a:gd name="T7" fmla="*/ 492 h 1254"/>
                  <a:gd name="T8" fmla="*/ 620 w 1132"/>
                  <a:gd name="T9" fmla="*/ 404 h 1254"/>
                  <a:gd name="T10" fmla="*/ 544 w 1132"/>
                  <a:gd name="T11" fmla="*/ 431 h 1254"/>
                  <a:gd name="T12" fmla="*/ 544 w 1132"/>
                  <a:gd name="T13" fmla="*/ 120 h 1254"/>
                  <a:gd name="T14" fmla="*/ 424 w 1132"/>
                  <a:gd name="T15" fmla="*/ 0 h 1254"/>
                  <a:gd name="T16" fmla="*/ 304 w 1132"/>
                  <a:gd name="T17" fmla="*/ 120 h 1254"/>
                  <a:gd name="T18" fmla="*/ 304 w 1132"/>
                  <a:gd name="T19" fmla="*/ 774 h 1254"/>
                  <a:gd name="T20" fmla="*/ 231 w 1132"/>
                  <a:gd name="T21" fmla="*/ 670 h 1254"/>
                  <a:gd name="T22" fmla="*/ 72 w 1132"/>
                  <a:gd name="T23" fmla="*/ 637 h 1254"/>
                  <a:gd name="T24" fmla="*/ 30 w 1132"/>
                  <a:gd name="T25" fmla="*/ 794 h 1254"/>
                  <a:gd name="T26" fmla="*/ 278 w 1132"/>
                  <a:gd name="T27" fmla="*/ 1254 h 1254"/>
                  <a:gd name="T28" fmla="*/ 312 w 1132"/>
                  <a:gd name="T29" fmla="*/ 1225 h 1254"/>
                  <a:gd name="T30" fmla="*/ 68 w 1132"/>
                  <a:gd name="T31" fmla="*/ 774 h 1254"/>
                  <a:gd name="T32" fmla="*/ 95 w 1132"/>
                  <a:gd name="T33" fmla="*/ 675 h 1254"/>
                  <a:gd name="T34" fmla="*/ 195 w 1132"/>
                  <a:gd name="T35" fmla="*/ 695 h 1254"/>
                  <a:gd name="T36" fmla="*/ 308 w 1132"/>
                  <a:gd name="T37" fmla="*/ 856 h 1254"/>
                  <a:gd name="T38" fmla="*/ 332 w 1132"/>
                  <a:gd name="T39" fmla="*/ 865 h 1254"/>
                  <a:gd name="T40" fmla="*/ 348 w 1132"/>
                  <a:gd name="T41" fmla="*/ 844 h 1254"/>
                  <a:gd name="T42" fmla="*/ 348 w 1132"/>
                  <a:gd name="T43" fmla="*/ 120 h 1254"/>
                  <a:gd name="T44" fmla="*/ 424 w 1132"/>
                  <a:gd name="T45" fmla="*/ 44 h 1254"/>
                  <a:gd name="T46" fmla="*/ 500 w 1132"/>
                  <a:gd name="T47" fmla="*/ 120 h 1254"/>
                  <a:gd name="T48" fmla="*/ 500 w 1132"/>
                  <a:gd name="T49" fmla="*/ 524 h 1254"/>
                  <a:gd name="T50" fmla="*/ 500 w 1132"/>
                  <a:gd name="T51" fmla="*/ 636 h 1254"/>
                  <a:gd name="T52" fmla="*/ 500 w 1132"/>
                  <a:gd name="T53" fmla="*/ 647 h 1254"/>
                  <a:gd name="T54" fmla="*/ 522 w 1132"/>
                  <a:gd name="T55" fmla="*/ 669 h 1254"/>
                  <a:gd name="T56" fmla="*/ 544 w 1132"/>
                  <a:gd name="T57" fmla="*/ 647 h 1254"/>
                  <a:gd name="T58" fmla="*/ 544 w 1132"/>
                  <a:gd name="T59" fmla="*/ 636 h 1254"/>
                  <a:gd name="T60" fmla="*/ 544 w 1132"/>
                  <a:gd name="T61" fmla="*/ 524 h 1254"/>
                  <a:gd name="T62" fmla="*/ 620 w 1132"/>
                  <a:gd name="T63" fmla="*/ 448 h 1254"/>
                  <a:gd name="T64" fmla="*/ 696 w 1132"/>
                  <a:gd name="T65" fmla="*/ 524 h 1254"/>
                  <a:gd name="T66" fmla="*/ 696 w 1132"/>
                  <a:gd name="T67" fmla="*/ 582 h 1254"/>
                  <a:gd name="T68" fmla="*/ 696 w 1132"/>
                  <a:gd name="T69" fmla="*/ 621 h 1254"/>
                  <a:gd name="T70" fmla="*/ 696 w 1132"/>
                  <a:gd name="T71" fmla="*/ 665 h 1254"/>
                  <a:gd name="T72" fmla="*/ 718 w 1132"/>
                  <a:gd name="T73" fmla="*/ 687 h 1254"/>
                  <a:gd name="T74" fmla="*/ 740 w 1132"/>
                  <a:gd name="T75" fmla="*/ 665 h 1254"/>
                  <a:gd name="T76" fmla="*/ 740 w 1132"/>
                  <a:gd name="T77" fmla="*/ 621 h 1254"/>
                  <a:gd name="T78" fmla="*/ 740 w 1132"/>
                  <a:gd name="T79" fmla="*/ 582 h 1254"/>
                  <a:gd name="T80" fmla="*/ 816 w 1132"/>
                  <a:gd name="T81" fmla="*/ 506 h 1254"/>
                  <a:gd name="T82" fmla="*/ 892 w 1132"/>
                  <a:gd name="T83" fmla="*/ 582 h 1254"/>
                  <a:gd name="T84" fmla="*/ 892 w 1132"/>
                  <a:gd name="T85" fmla="*/ 636 h 1254"/>
                  <a:gd name="T86" fmla="*/ 892 w 1132"/>
                  <a:gd name="T87" fmla="*/ 672 h 1254"/>
                  <a:gd name="T88" fmla="*/ 892 w 1132"/>
                  <a:gd name="T89" fmla="*/ 691 h 1254"/>
                  <a:gd name="T90" fmla="*/ 914 w 1132"/>
                  <a:gd name="T91" fmla="*/ 713 h 1254"/>
                  <a:gd name="T92" fmla="*/ 936 w 1132"/>
                  <a:gd name="T93" fmla="*/ 691 h 1254"/>
                  <a:gd name="T94" fmla="*/ 936 w 1132"/>
                  <a:gd name="T95" fmla="*/ 672 h 1254"/>
                  <a:gd name="T96" fmla="*/ 936 w 1132"/>
                  <a:gd name="T97" fmla="*/ 636 h 1254"/>
                  <a:gd name="T98" fmla="*/ 1012 w 1132"/>
                  <a:gd name="T99" fmla="*/ 560 h 1254"/>
                  <a:gd name="T100" fmla="*/ 1088 w 1132"/>
                  <a:gd name="T101" fmla="*/ 636 h 1254"/>
                  <a:gd name="T102" fmla="*/ 1088 w 1132"/>
                  <a:gd name="T103" fmla="*/ 981 h 1254"/>
                  <a:gd name="T104" fmla="*/ 1001 w 1132"/>
                  <a:gd name="T105" fmla="*/ 1224 h 1254"/>
                  <a:gd name="T106" fmla="*/ 1035 w 1132"/>
                  <a:gd name="T107" fmla="*/ 1252 h 1254"/>
                  <a:gd name="T108" fmla="*/ 1132 w 1132"/>
                  <a:gd name="T109" fmla="*/ 981 h 1254"/>
                  <a:gd name="T110" fmla="*/ 1132 w 1132"/>
                  <a:gd name="T111" fmla="*/ 636 h 1254"/>
                  <a:gd name="T112" fmla="*/ 1012 w 1132"/>
                  <a:gd name="T113" fmla="*/ 516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32" h="1254">
                    <a:moveTo>
                      <a:pt x="1012" y="516"/>
                    </a:moveTo>
                    <a:cubicBezTo>
                      <a:pt x="981" y="516"/>
                      <a:pt x="952" y="528"/>
                      <a:pt x="931" y="548"/>
                    </a:cubicBezTo>
                    <a:cubicBezTo>
                      <a:pt x="916" y="498"/>
                      <a:pt x="870" y="462"/>
                      <a:pt x="816" y="462"/>
                    </a:cubicBezTo>
                    <a:cubicBezTo>
                      <a:pt x="785" y="462"/>
                      <a:pt x="757" y="473"/>
                      <a:pt x="735" y="492"/>
                    </a:cubicBezTo>
                    <a:cubicBezTo>
                      <a:pt x="722" y="442"/>
                      <a:pt x="675" y="404"/>
                      <a:pt x="620" y="404"/>
                    </a:cubicBezTo>
                    <a:cubicBezTo>
                      <a:pt x="591" y="404"/>
                      <a:pt x="564" y="414"/>
                      <a:pt x="544" y="431"/>
                    </a:cubicBezTo>
                    <a:cubicBezTo>
                      <a:pt x="544" y="120"/>
                      <a:pt x="544" y="120"/>
                      <a:pt x="544" y="120"/>
                    </a:cubicBezTo>
                    <a:cubicBezTo>
                      <a:pt x="544" y="54"/>
                      <a:pt x="490" y="0"/>
                      <a:pt x="424" y="0"/>
                    </a:cubicBezTo>
                    <a:cubicBezTo>
                      <a:pt x="357" y="0"/>
                      <a:pt x="304" y="54"/>
                      <a:pt x="304" y="120"/>
                    </a:cubicBezTo>
                    <a:cubicBezTo>
                      <a:pt x="304" y="774"/>
                      <a:pt x="304" y="774"/>
                      <a:pt x="304" y="774"/>
                    </a:cubicBezTo>
                    <a:cubicBezTo>
                      <a:pt x="231" y="670"/>
                      <a:pt x="231" y="670"/>
                      <a:pt x="231" y="670"/>
                    </a:cubicBezTo>
                    <a:cubicBezTo>
                      <a:pt x="195" y="619"/>
                      <a:pt x="125" y="605"/>
                      <a:pt x="72" y="637"/>
                    </a:cubicBezTo>
                    <a:cubicBezTo>
                      <a:pt x="18" y="670"/>
                      <a:pt x="0" y="739"/>
                      <a:pt x="30" y="794"/>
                    </a:cubicBezTo>
                    <a:cubicBezTo>
                      <a:pt x="278" y="1254"/>
                      <a:pt x="278" y="1254"/>
                      <a:pt x="278" y="1254"/>
                    </a:cubicBezTo>
                    <a:cubicBezTo>
                      <a:pt x="285" y="1241"/>
                      <a:pt x="298" y="1230"/>
                      <a:pt x="312" y="1225"/>
                    </a:cubicBezTo>
                    <a:cubicBezTo>
                      <a:pt x="68" y="774"/>
                      <a:pt x="68" y="774"/>
                      <a:pt x="68" y="774"/>
                    </a:cubicBezTo>
                    <a:cubicBezTo>
                      <a:pt x="50" y="739"/>
                      <a:pt x="61" y="695"/>
                      <a:pt x="95" y="675"/>
                    </a:cubicBezTo>
                    <a:cubicBezTo>
                      <a:pt x="128" y="654"/>
                      <a:pt x="172" y="664"/>
                      <a:pt x="195" y="695"/>
                    </a:cubicBezTo>
                    <a:cubicBezTo>
                      <a:pt x="308" y="856"/>
                      <a:pt x="308" y="856"/>
                      <a:pt x="308" y="856"/>
                    </a:cubicBezTo>
                    <a:cubicBezTo>
                      <a:pt x="313" y="864"/>
                      <a:pt x="323" y="868"/>
                      <a:pt x="332" y="865"/>
                    </a:cubicBezTo>
                    <a:cubicBezTo>
                      <a:pt x="341" y="862"/>
                      <a:pt x="348" y="853"/>
                      <a:pt x="348" y="844"/>
                    </a:cubicBezTo>
                    <a:cubicBezTo>
                      <a:pt x="348" y="120"/>
                      <a:pt x="348" y="120"/>
                      <a:pt x="348" y="120"/>
                    </a:cubicBezTo>
                    <a:cubicBezTo>
                      <a:pt x="348" y="78"/>
                      <a:pt x="382" y="44"/>
                      <a:pt x="424" y="44"/>
                    </a:cubicBezTo>
                    <a:cubicBezTo>
                      <a:pt x="466" y="44"/>
                      <a:pt x="500" y="78"/>
                      <a:pt x="500" y="120"/>
                    </a:cubicBezTo>
                    <a:cubicBezTo>
                      <a:pt x="500" y="524"/>
                      <a:pt x="500" y="524"/>
                      <a:pt x="500" y="524"/>
                    </a:cubicBezTo>
                    <a:cubicBezTo>
                      <a:pt x="500" y="636"/>
                      <a:pt x="500" y="636"/>
                      <a:pt x="500" y="636"/>
                    </a:cubicBezTo>
                    <a:cubicBezTo>
                      <a:pt x="500" y="647"/>
                      <a:pt x="500" y="647"/>
                      <a:pt x="500" y="647"/>
                    </a:cubicBezTo>
                    <a:cubicBezTo>
                      <a:pt x="500" y="659"/>
                      <a:pt x="510" y="669"/>
                      <a:pt x="522" y="669"/>
                    </a:cubicBezTo>
                    <a:cubicBezTo>
                      <a:pt x="534" y="669"/>
                      <a:pt x="544" y="659"/>
                      <a:pt x="544" y="647"/>
                    </a:cubicBezTo>
                    <a:cubicBezTo>
                      <a:pt x="544" y="636"/>
                      <a:pt x="544" y="636"/>
                      <a:pt x="544" y="636"/>
                    </a:cubicBezTo>
                    <a:cubicBezTo>
                      <a:pt x="544" y="524"/>
                      <a:pt x="544" y="524"/>
                      <a:pt x="544" y="524"/>
                    </a:cubicBezTo>
                    <a:cubicBezTo>
                      <a:pt x="544" y="482"/>
                      <a:pt x="578" y="448"/>
                      <a:pt x="620" y="448"/>
                    </a:cubicBezTo>
                    <a:cubicBezTo>
                      <a:pt x="662" y="448"/>
                      <a:pt x="696" y="482"/>
                      <a:pt x="696" y="524"/>
                    </a:cubicBezTo>
                    <a:cubicBezTo>
                      <a:pt x="696" y="582"/>
                      <a:pt x="696" y="582"/>
                      <a:pt x="696" y="582"/>
                    </a:cubicBezTo>
                    <a:cubicBezTo>
                      <a:pt x="696" y="621"/>
                      <a:pt x="696" y="621"/>
                      <a:pt x="696" y="621"/>
                    </a:cubicBezTo>
                    <a:cubicBezTo>
                      <a:pt x="696" y="665"/>
                      <a:pt x="696" y="665"/>
                      <a:pt x="696" y="665"/>
                    </a:cubicBezTo>
                    <a:cubicBezTo>
                      <a:pt x="696" y="677"/>
                      <a:pt x="706" y="687"/>
                      <a:pt x="718" y="687"/>
                    </a:cubicBezTo>
                    <a:cubicBezTo>
                      <a:pt x="730" y="687"/>
                      <a:pt x="740" y="677"/>
                      <a:pt x="740" y="665"/>
                    </a:cubicBezTo>
                    <a:cubicBezTo>
                      <a:pt x="740" y="621"/>
                      <a:pt x="740" y="621"/>
                      <a:pt x="740" y="621"/>
                    </a:cubicBezTo>
                    <a:cubicBezTo>
                      <a:pt x="740" y="582"/>
                      <a:pt x="740" y="582"/>
                      <a:pt x="740" y="582"/>
                    </a:cubicBezTo>
                    <a:cubicBezTo>
                      <a:pt x="740" y="540"/>
                      <a:pt x="774" y="506"/>
                      <a:pt x="816" y="506"/>
                    </a:cubicBezTo>
                    <a:cubicBezTo>
                      <a:pt x="858" y="506"/>
                      <a:pt x="892" y="540"/>
                      <a:pt x="892" y="582"/>
                    </a:cubicBezTo>
                    <a:cubicBezTo>
                      <a:pt x="892" y="636"/>
                      <a:pt x="892" y="636"/>
                      <a:pt x="892" y="636"/>
                    </a:cubicBezTo>
                    <a:cubicBezTo>
                      <a:pt x="892" y="672"/>
                      <a:pt x="892" y="672"/>
                      <a:pt x="892" y="672"/>
                    </a:cubicBezTo>
                    <a:cubicBezTo>
                      <a:pt x="892" y="691"/>
                      <a:pt x="892" y="691"/>
                      <a:pt x="892" y="691"/>
                    </a:cubicBezTo>
                    <a:cubicBezTo>
                      <a:pt x="892" y="704"/>
                      <a:pt x="902" y="713"/>
                      <a:pt x="914" y="713"/>
                    </a:cubicBezTo>
                    <a:cubicBezTo>
                      <a:pt x="926" y="713"/>
                      <a:pt x="936" y="704"/>
                      <a:pt x="936" y="691"/>
                    </a:cubicBezTo>
                    <a:cubicBezTo>
                      <a:pt x="936" y="672"/>
                      <a:pt x="936" y="672"/>
                      <a:pt x="936" y="672"/>
                    </a:cubicBezTo>
                    <a:cubicBezTo>
                      <a:pt x="936" y="636"/>
                      <a:pt x="936" y="636"/>
                      <a:pt x="936" y="636"/>
                    </a:cubicBezTo>
                    <a:cubicBezTo>
                      <a:pt x="936" y="594"/>
                      <a:pt x="970" y="560"/>
                      <a:pt x="1012" y="560"/>
                    </a:cubicBezTo>
                    <a:cubicBezTo>
                      <a:pt x="1054" y="560"/>
                      <a:pt x="1088" y="594"/>
                      <a:pt x="1088" y="636"/>
                    </a:cubicBezTo>
                    <a:cubicBezTo>
                      <a:pt x="1088" y="981"/>
                      <a:pt x="1088" y="981"/>
                      <a:pt x="1088" y="981"/>
                    </a:cubicBezTo>
                    <a:cubicBezTo>
                      <a:pt x="1088" y="1014"/>
                      <a:pt x="1088" y="1110"/>
                      <a:pt x="1001" y="1224"/>
                    </a:cubicBezTo>
                    <a:cubicBezTo>
                      <a:pt x="1015" y="1229"/>
                      <a:pt x="1027" y="1239"/>
                      <a:pt x="1035" y="1252"/>
                    </a:cubicBezTo>
                    <a:cubicBezTo>
                      <a:pt x="1100" y="1167"/>
                      <a:pt x="1132" y="1078"/>
                      <a:pt x="1132" y="981"/>
                    </a:cubicBezTo>
                    <a:cubicBezTo>
                      <a:pt x="1132" y="636"/>
                      <a:pt x="1132" y="636"/>
                      <a:pt x="1132" y="636"/>
                    </a:cubicBezTo>
                    <a:cubicBezTo>
                      <a:pt x="1132" y="570"/>
                      <a:pt x="1078" y="516"/>
                      <a:pt x="1012" y="5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44" name="Freeform 16">
                <a:extLst>
                  <a:ext uri="{FF2B5EF4-FFF2-40B4-BE49-F238E27FC236}">
                    <a16:creationId xmlns:a16="http://schemas.microsoft.com/office/drawing/2014/main" id="{42A76074-0541-4DF9-898F-F9AEB41EB291}"/>
                  </a:ext>
                </a:extLst>
              </p:cNvPr>
              <p:cNvSpPr>
                <a:spLocks noEditPoints="1"/>
              </p:cNvSpPr>
              <p:nvPr/>
            </p:nvSpPr>
            <p:spPr bwMode="auto">
              <a:xfrm>
                <a:off x="3145" y="420"/>
                <a:ext cx="1523" cy="3456"/>
              </a:xfrm>
              <a:custGeom>
                <a:avLst/>
                <a:gdLst>
                  <a:gd name="T0" fmla="*/ 472 w 813"/>
                  <a:gd name="T1" fmla="*/ 236 h 1843"/>
                  <a:gd name="T2" fmla="*/ 401 w 813"/>
                  <a:gd name="T3" fmla="*/ 405 h 1843"/>
                  <a:gd name="T4" fmla="*/ 401 w 813"/>
                  <a:gd name="T5" fmla="*/ 334 h 1843"/>
                  <a:gd name="T6" fmla="*/ 237 w 813"/>
                  <a:gd name="T7" fmla="*/ 170 h 1843"/>
                  <a:gd name="T8" fmla="*/ 73 w 813"/>
                  <a:gd name="T9" fmla="*/ 334 h 1843"/>
                  <a:gd name="T10" fmla="*/ 73 w 813"/>
                  <a:gd name="T11" fmla="*/ 407 h 1843"/>
                  <a:gd name="T12" fmla="*/ 0 w 813"/>
                  <a:gd name="T13" fmla="*/ 236 h 1843"/>
                  <a:gd name="T14" fmla="*/ 236 w 813"/>
                  <a:gd name="T15" fmla="*/ 0 h 1843"/>
                  <a:gd name="T16" fmla="*/ 472 w 813"/>
                  <a:gd name="T17" fmla="*/ 236 h 1843"/>
                  <a:gd name="T18" fmla="*/ 813 w 813"/>
                  <a:gd name="T19" fmla="*/ 1500 h 1843"/>
                  <a:gd name="T20" fmla="*/ 791 w 813"/>
                  <a:gd name="T21" fmla="*/ 1478 h 1843"/>
                  <a:gd name="T22" fmla="*/ 149 w 813"/>
                  <a:gd name="T23" fmla="*/ 1478 h 1843"/>
                  <a:gd name="T24" fmla="*/ 127 w 813"/>
                  <a:gd name="T25" fmla="*/ 1500 h 1843"/>
                  <a:gd name="T26" fmla="*/ 127 w 813"/>
                  <a:gd name="T27" fmla="*/ 1821 h 1843"/>
                  <a:gd name="T28" fmla="*/ 149 w 813"/>
                  <a:gd name="T29" fmla="*/ 1843 h 1843"/>
                  <a:gd name="T30" fmla="*/ 791 w 813"/>
                  <a:gd name="T31" fmla="*/ 1843 h 1843"/>
                  <a:gd name="T32" fmla="*/ 813 w 813"/>
                  <a:gd name="T33" fmla="*/ 1821 h 1843"/>
                  <a:gd name="T34" fmla="*/ 813 w 813"/>
                  <a:gd name="T35" fmla="*/ 1500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3" h="1843">
                    <a:moveTo>
                      <a:pt x="472" y="236"/>
                    </a:moveTo>
                    <a:cubicBezTo>
                      <a:pt x="472" y="302"/>
                      <a:pt x="445" y="362"/>
                      <a:pt x="401" y="405"/>
                    </a:cubicBezTo>
                    <a:cubicBezTo>
                      <a:pt x="401" y="334"/>
                      <a:pt x="401" y="334"/>
                      <a:pt x="401" y="334"/>
                    </a:cubicBezTo>
                    <a:cubicBezTo>
                      <a:pt x="401" y="244"/>
                      <a:pt x="327" y="170"/>
                      <a:pt x="237" y="170"/>
                    </a:cubicBezTo>
                    <a:cubicBezTo>
                      <a:pt x="146" y="170"/>
                      <a:pt x="73" y="244"/>
                      <a:pt x="73" y="334"/>
                    </a:cubicBezTo>
                    <a:cubicBezTo>
                      <a:pt x="73" y="407"/>
                      <a:pt x="73" y="407"/>
                      <a:pt x="73" y="407"/>
                    </a:cubicBezTo>
                    <a:cubicBezTo>
                      <a:pt x="28" y="364"/>
                      <a:pt x="0" y="303"/>
                      <a:pt x="0" y="236"/>
                    </a:cubicBezTo>
                    <a:cubicBezTo>
                      <a:pt x="0" y="106"/>
                      <a:pt x="106" y="0"/>
                      <a:pt x="236" y="0"/>
                    </a:cubicBezTo>
                    <a:cubicBezTo>
                      <a:pt x="366" y="0"/>
                      <a:pt x="472" y="106"/>
                      <a:pt x="472" y="236"/>
                    </a:cubicBezTo>
                    <a:close/>
                    <a:moveTo>
                      <a:pt x="813" y="1500"/>
                    </a:moveTo>
                    <a:cubicBezTo>
                      <a:pt x="813" y="1488"/>
                      <a:pt x="803" y="1478"/>
                      <a:pt x="791" y="1478"/>
                    </a:cubicBezTo>
                    <a:cubicBezTo>
                      <a:pt x="149" y="1478"/>
                      <a:pt x="149" y="1478"/>
                      <a:pt x="149" y="1478"/>
                    </a:cubicBezTo>
                    <a:cubicBezTo>
                      <a:pt x="136" y="1478"/>
                      <a:pt x="127" y="1488"/>
                      <a:pt x="127" y="1500"/>
                    </a:cubicBezTo>
                    <a:cubicBezTo>
                      <a:pt x="127" y="1821"/>
                      <a:pt x="127" y="1821"/>
                      <a:pt x="127" y="1821"/>
                    </a:cubicBezTo>
                    <a:cubicBezTo>
                      <a:pt x="127" y="1833"/>
                      <a:pt x="136" y="1843"/>
                      <a:pt x="149" y="1843"/>
                    </a:cubicBezTo>
                    <a:cubicBezTo>
                      <a:pt x="791" y="1843"/>
                      <a:pt x="791" y="1843"/>
                      <a:pt x="791" y="1843"/>
                    </a:cubicBezTo>
                    <a:cubicBezTo>
                      <a:pt x="803" y="1843"/>
                      <a:pt x="813" y="1833"/>
                      <a:pt x="813" y="1821"/>
                    </a:cubicBezTo>
                    <a:lnTo>
                      <a:pt x="813" y="150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grpSp>
        <p:nvGrpSpPr>
          <p:cNvPr id="46" name="Group 45">
            <a:extLst>
              <a:ext uri="{FF2B5EF4-FFF2-40B4-BE49-F238E27FC236}">
                <a16:creationId xmlns:a16="http://schemas.microsoft.com/office/drawing/2014/main" id="{1B9E3B3A-0790-4DD1-AA49-88854698867D}"/>
              </a:ext>
            </a:extLst>
          </p:cNvPr>
          <p:cNvGrpSpPr/>
          <p:nvPr/>
        </p:nvGrpSpPr>
        <p:grpSpPr>
          <a:xfrm rot="5400000">
            <a:off x="5955769" y="652314"/>
            <a:ext cx="229628" cy="4183830"/>
            <a:chOff x="5942914" y="581853"/>
            <a:chExt cx="306171" cy="5578440"/>
          </a:xfrm>
        </p:grpSpPr>
        <p:cxnSp>
          <p:nvCxnSpPr>
            <p:cNvPr id="47" name="Straight Connector 46">
              <a:extLst>
                <a:ext uri="{FF2B5EF4-FFF2-40B4-BE49-F238E27FC236}">
                  <a16:creationId xmlns:a16="http://schemas.microsoft.com/office/drawing/2014/main" id="{48DCE6BE-F45D-4938-B829-245B101DF2D2}"/>
                </a:ext>
              </a:extLst>
            </p:cNvPr>
            <p:cNvCxnSpPr>
              <a:cxnSpLocks/>
            </p:cNvCxnSpPr>
            <p:nvPr/>
          </p:nvCxnSpPr>
          <p:spPr>
            <a:xfrm rot="16200000" flipH="1">
              <a:off x="3306782" y="3371073"/>
              <a:ext cx="5578440" cy="0"/>
            </a:xfrm>
            <a:prstGeom prst="line">
              <a:avLst/>
            </a:prstGeom>
            <a:ln w="9525" cap="rnd">
              <a:solidFill>
                <a:srgbClr val="9A9A9A"/>
              </a:solidFill>
              <a:prstDash val="solid"/>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89DF7FA6-4241-48F0-A50E-91B5ED4DACA1}"/>
                </a:ext>
              </a:extLst>
            </p:cNvPr>
            <p:cNvGrpSpPr/>
            <p:nvPr/>
          </p:nvGrpSpPr>
          <p:grpSpPr>
            <a:xfrm>
              <a:off x="5942914" y="3217617"/>
              <a:ext cx="306171" cy="306910"/>
              <a:chOff x="5937564" y="3084063"/>
              <a:chExt cx="306171" cy="306910"/>
            </a:xfrm>
          </p:grpSpPr>
          <p:sp>
            <p:nvSpPr>
              <p:cNvPr id="49" name="Freeform 94">
                <a:extLst>
                  <a:ext uri="{FF2B5EF4-FFF2-40B4-BE49-F238E27FC236}">
                    <a16:creationId xmlns:a16="http://schemas.microsoft.com/office/drawing/2014/main" id="{71DC7CF9-6F57-4379-8A59-7267D0AEAB8B}"/>
                  </a:ext>
                </a:extLst>
              </p:cNvPr>
              <p:cNvSpPr>
                <a:spLocks/>
              </p:cNvSpPr>
              <p:nvPr/>
            </p:nvSpPr>
            <p:spPr bwMode="gray">
              <a:xfrm>
                <a:off x="5937564" y="3084063"/>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tx2"/>
              </a:solidFill>
              <a:ln>
                <a:solidFill>
                  <a:schemeClr val="tx2"/>
                </a:solidFill>
              </a:ln>
            </p:spPr>
            <p:txBody>
              <a:bodyPr vert="horz" wrap="square" lIns="66481" tIns="33241" rIns="66481" bIns="33241" numCol="1" anchor="t" anchorCtr="0" compatLnSpc="1">
                <a:prstTxWarp prst="textNoShape">
                  <a:avLst/>
                </a:prstTxWarp>
              </a:bodyPr>
              <a:lstStyle/>
              <a:p>
                <a:endParaRPr lang="en-US" sz="1050">
                  <a:solidFill>
                    <a:srgbClr val="6E6F73"/>
                  </a:solidFill>
                </a:endParaRPr>
              </a:p>
            </p:txBody>
          </p:sp>
          <p:sp>
            <p:nvSpPr>
              <p:cNvPr id="50" name="Freeform 95">
                <a:extLst>
                  <a:ext uri="{FF2B5EF4-FFF2-40B4-BE49-F238E27FC236}">
                    <a16:creationId xmlns:a16="http://schemas.microsoft.com/office/drawing/2014/main" id="{292EB915-AC80-4582-AA57-CC549928B1D8}"/>
                  </a:ext>
                </a:extLst>
              </p:cNvPr>
              <p:cNvSpPr>
                <a:spLocks/>
              </p:cNvSpPr>
              <p:nvPr/>
            </p:nvSpPr>
            <p:spPr bwMode="gray">
              <a:xfrm>
                <a:off x="6053995" y="3125153"/>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481" tIns="33241" rIns="66481" bIns="33241" numCol="1" anchor="t" anchorCtr="0" compatLnSpc="1">
                <a:prstTxWarp prst="textNoShape">
                  <a:avLst/>
                </a:prstTxWarp>
              </a:bodyPr>
              <a:lstStyle/>
              <a:p>
                <a:endParaRPr lang="en-US" sz="1050">
                  <a:solidFill>
                    <a:srgbClr val="6E6F73"/>
                  </a:solidFill>
                </a:endParaRPr>
              </a:p>
            </p:txBody>
          </p:sp>
        </p:grpSp>
      </p:grpSp>
      <p:grpSp>
        <p:nvGrpSpPr>
          <p:cNvPr id="52" name="Group 51">
            <a:extLst>
              <a:ext uri="{FF2B5EF4-FFF2-40B4-BE49-F238E27FC236}">
                <a16:creationId xmlns:a16="http://schemas.microsoft.com/office/drawing/2014/main" id="{D07E661D-A333-4F85-8C42-BF7A74507576}"/>
              </a:ext>
            </a:extLst>
          </p:cNvPr>
          <p:cNvGrpSpPr/>
          <p:nvPr/>
        </p:nvGrpSpPr>
        <p:grpSpPr>
          <a:xfrm>
            <a:off x="8711574" y="58689"/>
            <a:ext cx="342900" cy="342900"/>
            <a:chOff x="1506232" y="2065204"/>
            <a:chExt cx="1640659" cy="1640658"/>
          </a:xfrm>
        </p:grpSpPr>
        <p:sp>
          <p:nvSpPr>
            <p:cNvPr id="53" name="Oval 52">
              <a:extLst>
                <a:ext uri="{FF2B5EF4-FFF2-40B4-BE49-F238E27FC236}">
                  <a16:creationId xmlns:a16="http://schemas.microsoft.com/office/drawing/2014/main" id="{FEE10A9B-D315-4319-8F28-33053853E6D5}"/>
                </a:ext>
              </a:extLst>
            </p:cNvPr>
            <p:cNvSpPr>
              <a:spLocks noChangeAspect="1"/>
            </p:cNvSpPr>
            <p:nvPr/>
          </p:nvSpPr>
          <p:spPr>
            <a:xfrm>
              <a:off x="1506232" y="2065204"/>
              <a:ext cx="1640659" cy="1640658"/>
            </a:xfrm>
            <a:prstGeom prst="ellipse">
              <a:avLst/>
            </a:prstGeom>
            <a:solidFill>
              <a:srgbClr val="FFFFFF"/>
            </a:solidFill>
            <a:ln w="38100" cap="rnd">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lstStyle/>
            <a:p>
              <a:pPr algn="ctr"/>
              <a:endParaRPr lang="en-US" sz="900">
                <a:solidFill>
                  <a:schemeClr val="tx1"/>
                </a:solidFill>
              </a:endParaRPr>
            </a:p>
          </p:txBody>
        </p:sp>
        <p:grpSp>
          <p:nvGrpSpPr>
            <p:cNvPr id="54" name="Group 53">
              <a:extLst>
                <a:ext uri="{FF2B5EF4-FFF2-40B4-BE49-F238E27FC236}">
                  <a16:creationId xmlns:a16="http://schemas.microsoft.com/office/drawing/2014/main" id="{D5B96176-96B9-450E-8E5D-FDB84E0EB11B}"/>
                </a:ext>
              </a:extLst>
            </p:cNvPr>
            <p:cNvGrpSpPr>
              <a:grpSpLocks noChangeAspect="1"/>
            </p:cNvGrpSpPr>
            <p:nvPr/>
          </p:nvGrpSpPr>
          <p:grpSpPr>
            <a:xfrm>
              <a:off x="1717812" y="2233257"/>
              <a:ext cx="1217498" cy="1217498"/>
              <a:chOff x="5273675" y="2606675"/>
              <a:chExt cx="1644650" cy="1644650"/>
            </a:xfrm>
          </p:grpSpPr>
          <p:sp>
            <p:nvSpPr>
              <p:cNvPr id="55" name="AutoShape 3">
                <a:extLst>
                  <a:ext uri="{FF2B5EF4-FFF2-40B4-BE49-F238E27FC236}">
                    <a16:creationId xmlns:a16="http://schemas.microsoft.com/office/drawing/2014/main" id="{8D67EC4E-24DE-4265-88FF-D40E6B88F859}"/>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56" name="Group 55">
                <a:extLst>
                  <a:ext uri="{FF2B5EF4-FFF2-40B4-BE49-F238E27FC236}">
                    <a16:creationId xmlns:a16="http://schemas.microsoft.com/office/drawing/2014/main" id="{59BB3D82-6554-4DFE-B1A8-C2F454C57F85}"/>
                  </a:ext>
                </a:extLst>
              </p:cNvPr>
              <p:cNvGrpSpPr/>
              <p:nvPr/>
            </p:nvGrpSpPr>
            <p:grpSpPr>
              <a:xfrm>
                <a:off x="5646738" y="2776538"/>
                <a:ext cx="898525" cy="1304925"/>
                <a:chOff x="5646738" y="2776538"/>
                <a:chExt cx="898525" cy="1304925"/>
              </a:xfrm>
            </p:grpSpPr>
            <p:sp>
              <p:nvSpPr>
                <p:cNvPr id="57" name="Freeform 27">
                  <a:extLst>
                    <a:ext uri="{FF2B5EF4-FFF2-40B4-BE49-F238E27FC236}">
                      <a16:creationId xmlns:a16="http://schemas.microsoft.com/office/drawing/2014/main" id="{619D976B-09AB-4314-A707-83CE0E9ABDB7}"/>
                    </a:ext>
                  </a:extLst>
                </p:cNvPr>
                <p:cNvSpPr>
                  <a:spLocks/>
                </p:cNvSpPr>
                <p:nvPr/>
              </p:nvSpPr>
              <p:spPr bwMode="auto">
                <a:xfrm>
                  <a:off x="5646738" y="2890838"/>
                  <a:ext cx="898525" cy="1190625"/>
                </a:xfrm>
                <a:custGeom>
                  <a:avLst/>
                  <a:gdLst>
                    <a:gd name="connsiteX0" fmla="*/ 311196 w 898525"/>
                    <a:gd name="connsiteY0" fmla="*/ 816042 h 1190625"/>
                    <a:gd name="connsiteX1" fmla="*/ 333306 w 898525"/>
                    <a:gd name="connsiteY1" fmla="*/ 816042 h 1190625"/>
                    <a:gd name="connsiteX2" fmla="*/ 333306 w 898525"/>
                    <a:gd name="connsiteY2" fmla="*/ 838143 h 1190625"/>
                    <a:gd name="connsiteX3" fmla="*/ 302637 w 898525"/>
                    <a:gd name="connsiteY3" fmla="*/ 868800 h 1190625"/>
                    <a:gd name="connsiteX4" fmla="*/ 271255 w 898525"/>
                    <a:gd name="connsiteY4" fmla="*/ 900170 h 1190625"/>
                    <a:gd name="connsiteX5" fmla="*/ 247006 w 898525"/>
                    <a:gd name="connsiteY5" fmla="*/ 924410 h 1190625"/>
                    <a:gd name="connsiteX6" fmla="*/ 236307 w 898525"/>
                    <a:gd name="connsiteY6" fmla="*/ 928688 h 1190625"/>
                    <a:gd name="connsiteX7" fmla="*/ 224896 w 898525"/>
                    <a:gd name="connsiteY7" fmla="*/ 924410 h 1190625"/>
                    <a:gd name="connsiteX8" fmla="*/ 197793 w 898525"/>
                    <a:gd name="connsiteY8" fmla="*/ 896605 h 1190625"/>
                    <a:gd name="connsiteX9" fmla="*/ 197793 w 898525"/>
                    <a:gd name="connsiteY9" fmla="*/ 874504 h 1190625"/>
                    <a:gd name="connsiteX10" fmla="*/ 219903 w 898525"/>
                    <a:gd name="connsiteY10" fmla="*/ 874504 h 1190625"/>
                    <a:gd name="connsiteX11" fmla="*/ 236307 w 898525"/>
                    <a:gd name="connsiteY11" fmla="*/ 890902 h 1190625"/>
                    <a:gd name="connsiteX12" fmla="*/ 269829 w 898525"/>
                    <a:gd name="connsiteY12" fmla="*/ 857393 h 1190625"/>
                    <a:gd name="connsiteX13" fmla="*/ 297645 w 898525"/>
                    <a:gd name="connsiteY13" fmla="*/ 829588 h 1190625"/>
                    <a:gd name="connsiteX14" fmla="*/ 311196 w 898525"/>
                    <a:gd name="connsiteY14" fmla="*/ 816042 h 1190625"/>
                    <a:gd name="connsiteX15" fmla="*/ 311196 w 898525"/>
                    <a:gd name="connsiteY15" fmla="*/ 539104 h 1190625"/>
                    <a:gd name="connsiteX16" fmla="*/ 333306 w 898525"/>
                    <a:gd name="connsiteY16" fmla="*/ 539104 h 1190625"/>
                    <a:gd name="connsiteX17" fmla="*/ 333306 w 898525"/>
                    <a:gd name="connsiteY17" fmla="*/ 561918 h 1190625"/>
                    <a:gd name="connsiteX18" fmla="*/ 302637 w 898525"/>
                    <a:gd name="connsiteY18" fmla="*/ 592575 h 1190625"/>
                    <a:gd name="connsiteX19" fmla="*/ 271255 w 898525"/>
                    <a:gd name="connsiteY19" fmla="*/ 623945 h 1190625"/>
                    <a:gd name="connsiteX20" fmla="*/ 247006 w 898525"/>
                    <a:gd name="connsiteY20" fmla="*/ 647472 h 1190625"/>
                    <a:gd name="connsiteX21" fmla="*/ 236307 w 898525"/>
                    <a:gd name="connsiteY21" fmla="*/ 652463 h 1190625"/>
                    <a:gd name="connsiteX22" fmla="*/ 224896 w 898525"/>
                    <a:gd name="connsiteY22" fmla="*/ 647472 h 1190625"/>
                    <a:gd name="connsiteX23" fmla="*/ 197793 w 898525"/>
                    <a:gd name="connsiteY23" fmla="*/ 620380 h 1190625"/>
                    <a:gd name="connsiteX24" fmla="*/ 197793 w 898525"/>
                    <a:gd name="connsiteY24" fmla="*/ 598279 h 1190625"/>
                    <a:gd name="connsiteX25" fmla="*/ 219903 w 898525"/>
                    <a:gd name="connsiteY25" fmla="*/ 598279 h 1190625"/>
                    <a:gd name="connsiteX26" fmla="*/ 236307 w 898525"/>
                    <a:gd name="connsiteY26" fmla="*/ 614677 h 1190625"/>
                    <a:gd name="connsiteX27" fmla="*/ 269829 w 898525"/>
                    <a:gd name="connsiteY27" fmla="*/ 581168 h 1190625"/>
                    <a:gd name="connsiteX28" fmla="*/ 297645 w 898525"/>
                    <a:gd name="connsiteY28" fmla="*/ 553363 h 1190625"/>
                    <a:gd name="connsiteX29" fmla="*/ 311196 w 898525"/>
                    <a:gd name="connsiteY29" fmla="*/ 539104 h 1190625"/>
                    <a:gd name="connsiteX30" fmla="*/ 311196 w 898525"/>
                    <a:gd name="connsiteY30" fmla="*/ 257242 h 1190625"/>
                    <a:gd name="connsiteX31" fmla="*/ 333306 w 898525"/>
                    <a:gd name="connsiteY31" fmla="*/ 257242 h 1190625"/>
                    <a:gd name="connsiteX32" fmla="*/ 333306 w 898525"/>
                    <a:gd name="connsiteY32" fmla="*/ 279343 h 1190625"/>
                    <a:gd name="connsiteX33" fmla="*/ 302637 w 898525"/>
                    <a:gd name="connsiteY33" fmla="*/ 310000 h 1190625"/>
                    <a:gd name="connsiteX34" fmla="*/ 271255 w 898525"/>
                    <a:gd name="connsiteY34" fmla="*/ 341370 h 1190625"/>
                    <a:gd name="connsiteX35" fmla="*/ 247006 w 898525"/>
                    <a:gd name="connsiteY35" fmla="*/ 365610 h 1190625"/>
                    <a:gd name="connsiteX36" fmla="*/ 236307 w 898525"/>
                    <a:gd name="connsiteY36" fmla="*/ 369888 h 1190625"/>
                    <a:gd name="connsiteX37" fmla="*/ 224896 w 898525"/>
                    <a:gd name="connsiteY37" fmla="*/ 365610 h 1190625"/>
                    <a:gd name="connsiteX38" fmla="*/ 197793 w 898525"/>
                    <a:gd name="connsiteY38" fmla="*/ 338518 h 1190625"/>
                    <a:gd name="connsiteX39" fmla="*/ 197793 w 898525"/>
                    <a:gd name="connsiteY39" fmla="*/ 316417 h 1190625"/>
                    <a:gd name="connsiteX40" fmla="*/ 219903 w 898525"/>
                    <a:gd name="connsiteY40" fmla="*/ 316417 h 1190625"/>
                    <a:gd name="connsiteX41" fmla="*/ 236307 w 898525"/>
                    <a:gd name="connsiteY41" fmla="*/ 332102 h 1190625"/>
                    <a:gd name="connsiteX42" fmla="*/ 269829 w 898525"/>
                    <a:gd name="connsiteY42" fmla="*/ 298593 h 1190625"/>
                    <a:gd name="connsiteX43" fmla="*/ 297645 w 898525"/>
                    <a:gd name="connsiteY43" fmla="*/ 271501 h 1190625"/>
                    <a:gd name="connsiteX44" fmla="*/ 311196 w 898525"/>
                    <a:gd name="connsiteY44" fmla="*/ 257242 h 1190625"/>
                    <a:gd name="connsiteX45" fmla="*/ 15714 w 898525"/>
                    <a:gd name="connsiteY45" fmla="*/ 0 h 1190625"/>
                    <a:gd name="connsiteX46" fmla="*/ 272843 w 898525"/>
                    <a:gd name="connsiteY46" fmla="*/ 0 h 1190625"/>
                    <a:gd name="connsiteX47" fmla="*/ 272843 w 898525"/>
                    <a:gd name="connsiteY47" fmla="*/ 31370 h 1190625"/>
                    <a:gd name="connsiteX48" fmla="*/ 31427 w 898525"/>
                    <a:gd name="connsiteY48" fmla="*/ 31370 h 1190625"/>
                    <a:gd name="connsiteX49" fmla="*/ 31427 w 898525"/>
                    <a:gd name="connsiteY49" fmla="*/ 1159255 h 1190625"/>
                    <a:gd name="connsiteX50" fmla="*/ 867098 w 898525"/>
                    <a:gd name="connsiteY50" fmla="*/ 1159255 h 1190625"/>
                    <a:gd name="connsiteX51" fmla="*/ 867098 w 898525"/>
                    <a:gd name="connsiteY51" fmla="*/ 31370 h 1190625"/>
                    <a:gd name="connsiteX52" fmla="*/ 625682 w 898525"/>
                    <a:gd name="connsiteY52" fmla="*/ 31370 h 1190625"/>
                    <a:gd name="connsiteX53" fmla="*/ 625682 w 898525"/>
                    <a:gd name="connsiteY53" fmla="*/ 0 h 1190625"/>
                    <a:gd name="connsiteX54" fmla="*/ 882812 w 898525"/>
                    <a:gd name="connsiteY54" fmla="*/ 0 h 1190625"/>
                    <a:gd name="connsiteX55" fmla="*/ 898525 w 898525"/>
                    <a:gd name="connsiteY55" fmla="*/ 15685 h 1190625"/>
                    <a:gd name="connsiteX56" fmla="*/ 898525 w 898525"/>
                    <a:gd name="connsiteY56" fmla="*/ 1174940 h 1190625"/>
                    <a:gd name="connsiteX57" fmla="*/ 882812 w 898525"/>
                    <a:gd name="connsiteY57" fmla="*/ 1190625 h 1190625"/>
                    <a:gd name="connsiteX58" fmla="*/ 15714 w 898525"/>
                    <a:gd name="connsiteY58" fmla="*/ 1190625 h 1190625"/>
                    <a:gd name="connsiteX59" fmla="*/ 0 w 898525"/>
                    <a:gd name="connsiteY59" fmla="*/ 1174940 h 1190625"/>
                    <a:gd name="connsiteX60" fmla="*/ 0 w 898525"/>
                    <a:gd name="connsiteY60" fmla="*/ 15685 h 1190625"/>
                    <a:gd name="connsiteX61" fmla="*/ 15714 w 898525"/>
                    <a:gd name="connsiteY61" fmla="*/ 0 h 119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98525" h="1190625">
                      <a:moveTo>
                        <a:pt x="311196" y="816042"/>
                      </a:moveTo>
                      <a:cubicBezTo>
                        <a:pt x="317615" y="809625"/>
                        <a:pt x="327600" y="809625"/>
                        <a:pt x="333306" y="816042"/>
                      </a:cubicBezTo>
                      <a:cubicBezTo>
                        <a:pt x="339725" y="821745"/>
                        <a:pt x="339725" y="831727"/>
                        <a:pt x="333306" y="838143"/>
                      </a:cubicBezTo>
                      <a:cubicBezTo>
                        <a:pt x="333306" y="838143"/>
                        <a:pt x="333306" y="838143"/>
                        <a:pt x="302637" y="868800"/>
                      </a:cubicBezTo>
                      <a:cubicBezTo>
                        <a:pt x="302637" y="868800"/>
                        <a:pt x="302637" y="868800"/>
                        <a:pt x="271255" y="900170"/>
                      </a:cubicBezTo>
                      <a:cubicBezTo>
                        <a:pt x="271255" y="900170"/>
                        <a:pt x="271255" y="900170"/>
                        <a:pt x="247006" y="924410"/>
                      </a:cubicBezTo>
                      <a:cubicBezTo>
                        <a:pt x="244153" y="927262"/>
                        <a:pt x="240587" y="928688"/>
                        <a:pt x="236307" y="928688"/>
                      </a:cubicBezTo>
                      <a:cubicBezTo>
                        <a:pt x="232028" y="928688"/>
                        <a:pt x="228462" y="927262"/>
                        <a:pt x="224896" y="924410"/>
                      </a:cubicBezTo>
                      <a:cubicBezTo>
                        <a:pt x="224896" y="924410"/>
                        <a:pt x="224896" y="924410"/>
                        <a:pt x="197793" y="896605"/>
                      </a:cubicBezTo>
                      <a:cubicBezTo>
                        <a:pt x="192087" y="890902"/>
                        <a:pt x="192087" y="880920"/>
                        <a:pt x="197793" y="874504"/>
                      </a:cubicBezTo>
                      <a:cubicBezTo>
                        <a:pt x="204212" y="868800"/>
                        <a:pt x="214197" y="868800"/>
                        <a:pt x="219903" y="874504"/>
                      </a:cubicBezTo>
                      <a:cubicBezTo>
                        <a:pt x="219903" y="874504"/>
                        <a:pt x="219903" y="874504"/>
                        <a:pt x="236307" y="890902"/>
                      </a:cubicBezTo>
                      <a:cubicBezTo>
                        <a:pt x="236307" y="890902"/>
                        <a:pt x="236307" y="890902"/>
                        <a:pt x="269829" y="857393"/>
                      </a:cubicBezTo>
                      <a:cubicBezTo>
                        <a:pt x="269829" y="857393"/>
                        <a:pt x="269829" y="857393"/>
                        <a:pt x="297645" y="829588"/>
                      </a:cubicBezTo>
                      <a:cubicBezTo>
                        <a:pt x="297645" y="829588"/>
                        <a:pt x="297645" y="829588"/>
                        <a:pt x="311196" y="816042"/>
                      </a:cubicBezTo>
                      <a:close/>
                      <a:moveTo>
                        <a:pt x="311196" y="539104"/>
                      </a:moveTo>
                      <a:cubicBezTo>
                        <a:pt x="317615" y="533400"/>
                        <a:pt x="327600" y="533400"/>
                        <a:pt x="333306" y="539104"/>
                      </a:cubicBezTo>
                      <a:cubicBezTo>
                        <a:pt x="339725" y="545520"/>
                        <a:pt x="339725" y="555502"/>
                        <a:pt x="333306" y="561918"/>
                      </a:cubicBezTo>
                      <a:cubicBezTo>
                        <a:pt x="333306" y="561918"/>
                        <a:pt x="333306" y="561918"/>
                        <a:pt x="302637" y="592575"/>
                      </a:cubicBezTo>
                      <a:cubicBezTo>
                        <a:pt x="302637" y="592575"/>
                        <a:pt x="302637" y="592575"/>
                        <a:pt x="271255" y="623945"/>
                      </a:cubicBezTo>
                      <a:cubicBezTo>
                        <a:pt x="271255" y="623945"/>
                        <a:pt x="271255" y="623945"/>
                        <a:pt x="247006" y="647472"/>
                      </a:cubicBezTo>
                      <a:cubicBezTo>
                        <a:pt x="244153" y="651037"/>
                        <a:pt x="240587" y="652463"/>
                        <a:pt x="236307" y="652463"/>
                      </a:cubicBezTo>
                      <a:cubicBezTo>
                        <a:pt x="232028" y="652463"/>
                        <a:pt x="228462" y="651037"/>
                        <a:pt x="224896" y="647472"/>
                      </a:cubicBezTo>
                      <a:cubicBezTo>
                        <a:pt x="224896" y="647472"/>
                        <a:pt x="224896" y="647472"/>
                        <a:pt x="197793" y="620380"/>
                      </a:cubicBezTo>
                      <a:cubicBezTo>
                        <a:pt x="192087" y="614677"/>
                        <a:pt x="192087" y="604695"/>
                        <a:pt x="197793" y="598279"/>
                      </a:cubicBezTo>
                      <a:cubicBezTo>
                        <a:pt x="204212" y="592575"/>
                        <a:pt x="214197" y="592575"/>
                        <a:pt x="219903" y="598279"/>
                      </a:cubicBezTo>
                      <a:cubicBezTo>
                        <a:pt x="219903" y="598279"/>
                        <a:pt x="219903" y="598279"/>
                        <a:pt x="236307" y="614677"/>
                      </a:cubicBezTo>
                      <a:cubicBezTo>
                        <a:pt x="236307" y="614677"/>
                        <a:pt x="236307" y="614677"/>
                        <a:pt x="269829" y="581168"/>
                      </a:cubicBezTo>
                      <a:cubicBezTo>
                        <a:pt x="269829" y="581168"/>
                        <a:pt x="269829" y="581168"/>
                        <a:pt x="297645" y="553363"/>
                      </a:cubicBezTo>
                      <a:cubicBezTo>
                        <a:pt x="297645" y="553363"/>
                        <a:pt x="297645" y="553363"/>
                        <a:pt x="311196" y="539104"/>
                      </a:cubicBezTo>
                      <a:close/>
                      <a:moveTo>
                        <a:pt x="311196" y="257242"/>
                      </a:moveTo>
                      <a:cubicBezTo>
                        <a:pt x="317615" y="250825"/>
                        <a:pt x="327600" y="250825"/>
                        <a:pt x="333306" y="257242"/>
                      </a:cubicBezTo>
                      <a:cubicBezTo>
                        <a:pt x="339725" y="263658"/>
                        <a:pt x="339725" y="272927"/>
                        <a:pt x="333306" y="279343"/>
                      </a:cubicBezTo>
                      <a:cubicBezTo>
                        <a:pt x="333306" y="279343"/>
                        <a:pt x="333306" y="279343"/>
                        <a:pt x="302637" y="310000"/>
                      </a:cubicBezTo>
                      <a:cubicBezTo>
                        <a:pt x="302637" y="310000"/>
                        <a:pt x="302637" y="310000"/>
                        <a:pt x="271255" y="341370"/>
                      </a:cubicBezTo>
                      <a:cubicBezTo>
                        <a:pt x="271255" y="341370"/>
                        <a:pt x="271255" y="341370"/>
                        <a:pt x="247006" y="365610"/>
                      </a:cubicBezTo>
                      <a:cubicBezTo>
                        <a:pt x="244153" y="368462"/>
                        <a:pt x="240587" y="369888"/>
                        <a:pt x="236307" y="369888"/>
                      </a:cubicBezTo>
                      <a:cubicBezTo>
                        <a:pt x="232028" y="369888"/>
                        <a:pt x="228462" y="368462"/>
                        <a:pt x="224896" y="365610"/>
                      </a:cubicBezTo>
                      <a:cubicBezTo>
                        <a:pt x="224896" y="365610"/>
                        <a:pt x="224896" y="365610"/>
                        <a:pt x="197793" y="338518"/>
                      </a:cubicBezTo>
                      <a:cubicBezTo>
                        <a:pt x="192087" y="332102"/>
                        <a:pt x="192087" y="322120"/>
                        <a:pt x="197793" y="316417"/>
                      </a:cubicBezTo>
                      <a:cubicBezTo>
                        <a:pt x="204212" y="310000"/>
                        <a:pt x="214197" y="310000"/>
                        <a:pt x="219903" y="316417"/>
                      </a:cubicBezTo>
                      <a:cubicBezTo>
                        <a:pt x="219903" y="316417"/>
                        <a:pt x="219903" y="316417"/>
                        <a:pt x="236307" y="332102"/>
                      </a:cubicBezTo>
                      <a:cubicBezTo>
                        <a:pt x="236307" y="332102"/>
                        <a:pt x="236307" y="332102"/>
                        <a:pt x="269829" y="298593"/>
                      </a:cubicBezTo>
                      <a:cubicBezTo>
                        <a:pt x="269829" y="298593"/>
                        <a:pt x="269829" y="298593"/>
                        <a:pt x="297645" y="271501"/>
                      </a:cubicBezTo>
                      <a:cubicBezTo>
                        <a:pt x="297645" y="271501"/>
                        <a:pt x="297645" y="271501"/>
                        <a:pt x="311196" y="257242"/>
                      </a:cubicBezTo>
                      <a:close/>
                      <a:moveTo>
                        <a:pt x="15714" y="0"/>
                      </a:moveTo>
                      <a:cubicBezTo>
                        <a:pt x="15714" y="0"/>
                        <a:pt x="15714" y="0"/>
                        <a:pt x="272843" y="0"/>
                      </a:cubicBezTo>
                      <a:cubicBezTo>
                        <a:pt x="272843" y="0"/>
                        <a:pt x="272843" y="0"/>
                        <a:pt x="272843" y="31370"/>
                      </a:cubicBezTo>
                      <a:cubicBezTo>
                        <a:pt x="272843" y="31370"/>
                        <a:pt x="272843" y="31370"/>
                        <a:pt x="31427" y="31370"/>
                      </a:cubicBezTo>
                      <a:cubicBezTo>
                        <a:pt x="31427" y="31370"/>
                        <a:pt x="31427" y="31370"/>
                        <a:pt x="31427" y="1159255"/>
                      </a:cubicBezTo>
                      <a:cubicBezTo>
                        <a:pt x="31427" y="1159255"/>
                        <a:pt x="31427" y="1159255"/>
                        <a:pt x="867098" y="1159255"/>
                      </a:cubicBezTo>
                      <a:cubicBezTo>
                        <a:pt x="867098" y="1159255"/>
                        <a:pt x="867098" y="1159255"/>
                        <a:pt x="867098" y="31370"/>
                      </a:cubicBezTo>
                      <a:cubicBezTo>
                        <a:pt x="867098" y="31370"/>
                        <a:pt x="867098" y="31370"/>
                        <a:pt x="625682" y="31370"/>
                      </a:cubicBezTo>
                      <a:cubicBezTo>
                        <a:pt x="625682" y="31370"/>
                        <a:pt x="625682" y="31370"/>
                        <a:pt x="625682" y="0"/>
                      </a:cubicBezTo>
                      <a:cubicBezTo>
                        <a:pt x="625682" y="0"/>
                        <a:pt x="625682" y="0"/>
                        <a:pt x="882812" y="0"/>
                      </a:cubicBezTo>
                      <a:cubicBezTo>
                        <a:pt x="892097" y="0"/>
                        <a:pt x="898525" y="7130"/>
                        <a:pt x="898525" y="15685"/>
                      </a:cubicBezTo>
                      <a:cubicBezTo>
                        <a:pt x="898525" y="15685"/>
                        <a:pt x="898525" y="15685"/>
                        <a:pt x="898525" y="1174940"/>
                      </a:cubicBezTo>
                      <a:cubicBezTo>
                        <a:pt x="898525" y="1184209"/>
                        <a:pt x="892097" y="1190625"/>
                        <a:pt x="882812" y="1190625"/>
                      </a:cubicBezTo>
                      <a:cubicBezTo>
                        <a:pt x="882812" y="1190625"/>
                        <a:pt x="882812" y="1190625"/>
                        <a:pt x="15714" y="1190625"/>
                      </a:cubicBezTo>
                      <a:cubicBezTo>
                        <a:pt x="6428" y="1190625"/>
                        <a:pt x="0" y="1184209"/>
                        <a:pt x="0" y="1174940"/>
                      </a:cubicBezTo>
                      <a:cubicBezTo>
                        <a:pt x="0" y="1174940"/>
                        <a:pt x="0" y="1174940"/>
                        <a:pt x="0" y="15685"/>
                      </a:cubicBezTo>
                      <a:cubicBezTo>
                        <a:pt x="0" y="7130"/>
                        <a:pt x="6428" y="0"/>
                        <a:pt x="1571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sp>
              <p:nvSpPr>
                <p:cNvPr id="58" name="Freeform 26">
                  <a:extLst>
                    <a:ext uri="{FF2B5EF4-FFF2-40B4-BE49-F238E27FC236}">
                      <a16:creationId xmlns:a16="http://schemas.microsoft.com/office/drawing/2014/main" id="{A8D231C3-ECB6-40E2-9976-C65054F19E51}"/>
                    </a:ext>
                  </a:extLst>
                </p:cNvPr>
                <p:cNvSpPr>
                  <a:spLocks/>
                </p:cNvSpPr>
                <p:nvPr/>
              </p:nvSpPr>
              <p:spPr bwMode="auto">
                <a:xfrm>
                  <a:off x="5795963" y="2776538"/>
                  <a:ext cx="600075" cy="1093787"/>
                </a:xfrm>
                <a:custGeom>
                  <a:avLst/>
                  <a:gdLst>
                    <a:gd name="connsiteX0" fmla="*/ 296727 w 600075"/>
                    <a:gd name="connsiteY0" fmla="*/ 1044575 h 1093787"/>
                    <a:gd name="connsiteX1" fmla="*/ 584335 w 600075"/>
                    <a:gd name="connsiteY1" fmla="*/ 1044575 h 1093787"/>
                    <a:gd name="connsiteX2" fmla="*/ 600075 w 600075"/>
                    <a:gd name="connsiteY2" fmla="*/ 1060450 h 1093787"/>
                    <a:gd name="connsiteX3" fmla="*/ 584335 w 600075"/>
                    <a:gd name="connsiteY3" fmla="*/ 1076325 h 1093787"/>
                    <a:gd name="connsiteX4" fmla="*/ 296727 w 600075"/>
                    <a:gd name="connsiteY4" fmla="*/ 1076325 h 1093787"/>
                    <a:gd name="connsiteX5" fmla="*/ 280987 w 600075"/>
                    <a:gd name="connsiteY5" fmla="*/ 1060450 h 1093787"/>
                    <a:gd name="connsiteX6" fmla="*/ 296727 w 600075"/>
                    <a:gd name="connsiteY6" fmla="*/ 1044575 h 1093787"/>
                    <a:gd name="connsiteX7" fmla="*/ 296727 w 600075"/>
                    <a:gd name="connsiteY7" fmla="*/ 958850 h 1093787"/>
                    <a:gd name="connsiteX8" fmla="*/ 584335 w 600075"/>
                    <a:gd name="connsiteY8" fmla="*/ 958850 h 1093787"/>
                    <a:gd name="connsiteX9" fmla="*/ 600075 w 600075"/>
                    <a:gd name="connsiteY9" fmla="*/ 974725 h 1093787"/>
                    <a:gd name="connsiteX10" fmla="*/ 584335 w 600075"/>
                    <a:gd name="connsiteY10" fmla="*/ 990600 h 1093787"/>
                    <a:gd name="connsiteX11" fmla="*/ 296727 w 600075"/>
                    <a:gd name="connsiteY11" fmla="*/ 990600 h 1093787"/>
                    <a:gd name="connsiteX12" fmla="*/ 280987 w 600075"/>
                    <a:gd name="connsiteY12" fmla="*/ 974725 h 1093787"/>
                    <a:gd name="connsiteX13" fmla="*/ 296727 w 600075"/>
                    <a:gd name="connsiteY13" fmla="*/ 958850 h 1093787"/>
                    <a:gd name="connsiteX14" fmla="*/ 15667 w 600075"/>
                    <a:gd name="connsiteY14" fmla="*/ 941387 h 1093787"/>
                    <a:gd name="connsiteX15" fmla="*/ 107534 w 600075"/>
                    <a:gd name="connsiteY15" fmla="*/ 941387 h 1093787"/>
                    <a:gd name="connsiteX16" fmla="*/ 76200 w 600075"/>
                    <a:gd name="connsiteY16" fmla="*/ 972722 h 1093787"/>
                    <a:gd name="connsiteX17" fmla="*/ 31334 w 600075"/>
                    <a:gd name="connsiteY17" fmla="*/ 972722 h 1093787"/>
                    <a:gd name="connsiteX18" fmla="*/ 31334 w 600075"/>
                    <a:gd name="connsiteY18" fmla="*/ 1062453 h 1093787"/>
                    <a:gd name="connsiteX19" fmla="*/ 121065 w 600075"/>
                    <a:gd name="connsiteY19" fmla="*/ 1062453 h 1093787"/>
                    <a:gd name="connsiteX20" fmla="*/ 121065 w 600075"/>
                    <a:gd name="connsiteY20" fmla="*/ 1058892 h 1093787"/>
                    <a:gd name="connsiteX21" fmla="*/ 152400 w 600075"/>
                    <a:gd name="connsiteY21" fmla="*/ 1027557 h 1093787"/>
                    <a:gd name="connsiteX22" fmla="*/ 152400 w 600075"/>
                    <a:gd name="connsiteY22" fmla="*/ 1078120 h 1093787"/>
                    <a:gd name="connsiteX23" fmla="*/ 136732 w 600075"/>
                    <a:gd name="connsiteY23" fmla="*/ 1093787 h 1093787"/>
                    <a:gd name="connsiteX24" fmla="*/ 15667 w 600075"/>
                    <a:gd name="connsiteY24" fmla="*/ 1093787 h 1093787"/>
                    <a:gd name="connsiteX25" fmla="*/ 0 w 600075"/>
                    <a:gd name="connsiteY25" fmla="*/ 1078120 h 1093787"/>
                    <a:gd name="connsiteX26" fmla="*/ 0 w 600075"/>
                    <a:gd name="connsiteY26" fmla="*/ 957054 h 1093787"/>
                    <a:gd name="connsiteX27" fmla="*/ 15667 w 600075"/>
                    <a:gd name="connsiteY27" fmla="*/ 941387 h 1093787"/>
                    <a:gd name="connsiteX28" fmla="*/ 296727 w 600075"/>
                    <a:gd name="connsiteY28" fmla="*/ 766762 h 1093787"/>
                    <a:gd name="connsiteX29" fmla="*/ 584335 w 600075"/>
                    <a:gd name="connsiteY29" fmla="*/ 766762 h 1093787"/>
                    <a:gd name="connsiteX30" fmla="*/ 600075 w 600075"/>
                    <a:gd name="connsiteY30" fmla="*/ 782637 h 1093787"/>
                    <a:gd name="connsiteX31" fmla="*/ 584335 w 600075"/>
                    <a:gd name="connsiteY31" fmla="*/ 798512 h 1093787"/>
                    <a:gd name="connsiteX32" fmla="*/ 296727 w 600075"/>
                    <a:gd name="connsiteY32" fmla="*/ 798512 h 1093787"/>
                    <a:gd name="connsiteX33" fmla="*/ 280987 w 600075"/>
                    <a:gd name="connsiteY33" fmla="*/ 782637 h 1093787"/>
                    <a:gd name="connsiteX34" fmla="*/ 296727 w 600075"/>
                    <a:gd name="connsiteY34" fmla="*/ 766762 h 1093787"/>
                    <a:gd name="connsiteX35" fmla="*/ 296727 w 600075"/>
                    <a:gd name="connsiteY35" fmla="*/ 681037 h 1093787"/>
                    <a:gd name="connsiteX36" fmla="*/ 584335 w 600075"/>
                    <a:gd name="connsiteY36" fmla="*/ 681037 h 1093787"/>
                    <a:gd name="connsiteX37" fmla="*/ 600075 w 600075"/>
                    <a:gd name="connsiteY37" fmla="*/ 696912 h 1093787"/>
                    <a:gd name="connsiteX38" fmla="*/ 584335 w 600075"/>
                    <a:gd name="connsiteY38" fmla="*/ 712787 h 1093787"/>
                    <a:gd name="connsiteX39" fmla="*/ 296727 w 600075"/>
                    <a:gd name="connsiteY39" fmla="*/ 712787 h 1093787"/>
                    <a:gd name="connsiteX40" fmla="*/ 280987 w 600075"/>
                    <a:gd name="connsiteY40" fmla="*/ 696912 h 1093787"/>
                    <a:gd name="connsiteX41" fmla="*/ 296727 w 600075"/>
                    <a:gd name="connsiteY41" fmla="*/ 681037 h 1093787"/>
                    <a:gd name="connsiteX42" fmla="*/ 15667 w 600075"/>
                    <a:gd name="connsiteY42" fmla="*/ 663575 h 1093787"/>
                    <a:gd name="connsiteX43" fmla="*/ 107534 w 600075"/>
                    <a:gd name="connsiteY43" fmla="*/ 663575 h 1093787"/>
                    <a:gd name="connsiteX44" fmla="*/ 76200 w 600075"/>
                    <a:gd name="connsiteY44" fmla="*/ 694910 h 1093787"/>
                    <a:gd name="connsiteX45" fmla="*/ 31334 w 600075"/>
                    <a:gd name="connsiteY45" fmla="*/ 694910 h 1093787"/>
                    <a:gd name="connsiteX46" fmla="*/ 31334 w 600075"/>
                    <a:gd name="connsiteY46" fmla="*/ 784641 h 1093787"/>
                    <a:gd name="connsiteX47" fmla="*/ 121065 w 600075"/>
                    <a:gd name="connsiteY47" fmla="*/ 784641 h 1093787"/>
                    <a:gd name="connsiteX48" fmla="*/ 121065 w 600075"/>
                    <a:gd name="connsiteY48" fmla="*/ 781080 h 1093787"/>
                    <a:gd name="connsiteX49" fmla="*/ 152400 w 600075"/>
                    <a:gd name="connsiteY49" fmla="*/ 749745 h 1093787"/>
                    <a:gd name="connsiteX50" fmla="*/ 152400 w 600075"/>
                    <a:gd name="connsiteY50" fmla="*/ 800308 h 1093787"/>
                    <a:gd name="connsiteX51" fmla="*/ 136732 w 600075"/>
                    <a:gd name="connsiteY51" fmla="*/ 815975 h 1093787"/>
                    <a:gd name="connsiteX52" fmla="*/ 15667 w 600075"/>
                    <a:gd name="connsiteY52" fmla="*/ 815975 h 1093787"/>
                    <a:gd name="connsiteX53" fmla="*/ 0 w 600075"/>
                    <a:gd name="connsiteY53" fmla="*/ 800308 h 1093787"/>
                    <a:gd name="connsiteX54" fmla="*/ 0 w 600075"/>
                    <a:gd name="connsiteY54" fmla="*/ 679242 h 1093787"/>
                    <a:gd name="connsiteX55" fmla="*/ 15667 w 600075"/>
                    <a:gd name="connsiteY55" fmla="*/ 663575 h 1093787"/>
                    <a:gd name="connsiteX56" fmla="*/ 296727 w 600075"/>
                    <a:gd name="connsiteY56" fmla="*/ 485775 h 1093787"/>
                    <a:gd name="connsiteX57" fmla="*/ 584335 w 600075"/>
                    <a:gd name="connsiteY57" fmla="*/ 485775 h 1093787"/>
                    <a:gd name="connsiteX58" fmla="*/ 600075 w 600075"/>
                    <a:gd name="connsiteY58" fmla="*/ 501650 h 1093787"/>
                    <a:gd name="connsiteX59" fmla="*/ 584335 w 600075"/>
                    <a:gd name="connsiteY59" fmla="*/ 517525 h 1093787"/>
                    <a:gd name="connsiteX60" fmla="*/ 296727 w 600075"/>
                    <a:gd name="connsiteY60" fmla="*/ 517525 h 1093787"/>
                    <a:gd name="connsiteX61" fmla="*/ 280987 w 600075"/>
                    <a:gd name="connsiteY61" fmla="*/ 501650 h 1093787"/>
                    <a:gd name="connsiteX62" fmla="*/ 296727 w 600075"/>
                    <a:gd name="connsiteY62" fmla="*/ 485775 h 1093787"/>
                    <a:gd name="connsiteX63" fmla="*/ 296727 w 600075"/>
                    <a:gd name="connsiteY63" fmla="*/ 400050 h 1093787"/>
                    <a:gd name="connsiteX64" fmla="*/ 584335 w 600075"/>
                    <a:gd name="connsiteY64" fmla="*/ 400050 h 1093787"/>
                    <a:gd name="connsiteX65" fmla="*/ 600075 w 600075"/>
                    <a:gd name="connsiteY65" fmla="*/ 415925 h 1093787"/>
                    <a:gd name="connsiteX66" fmla="*/ 584335 w 600075"/>
                    <a:gd name="connsiteY66" fmla="*/ 431800 h 1093787"/>
                    <a:gd name="connsiteX67" fmla="*/ 296727 w 600075"/>
                    <a:gd name="connsiteY67" fmla="*/ 431800 h 1093787"/>
                    <a:gd name="connsiteX68" fmla="*/ 280987 w 600075"/>
                    <a:gd name="connsiteY68" fmla="*/ 415925 h 1093787"/>
                    <a:gd name="connsiteX69" fmla="*/ 296727 w 600075"/>
                    <a:gd name="connsiteY69" fmla="*/ 400050 h 1093787"/>
                    <a:gd name="connsiteX70" fmla="*/ 15667 w 600075"/>
                    <a:gd name="connsiteY70" fmla="*/ 382587 h 1093787"/>
                    <a:gd name="connsiteX71" fmla="*/ 107534 w 600075"/>
                    <a:gd name="connsiteY71" fmla="*/ 382587 h 1093787"/>
                    <a:gd name="connsiteX72" fmla="*/ 76200 w 600075"/>
                    <a:gd name="connsiteY72" fmla="*/ 413776 h 1093787"/>
                    <a:gd name="connsiteX73" fmla="*/ 31334 w 600075"/>
                    <a:gd name="connsiteY73" fmla="*/ 413776 h 1093787"/>
                    <a:gd name="connsiteX74" fmla="*/ 31334 w 600075"/>
                    <a:gd name="connsiteY74" fmla="*/ 503798 h 1093787"/>
                    <a:gd name="connsiteX75" fmla="*/ 121065 w 600075"/>
                    <a:gd name="connsiteY75" fmla="*/ 503798 h 1093787"/>
                    <a:gd name="connsiteX76" fmla="*/ 121065 w 600075"/>
                    <a:gd name="connsiteY76" fmla="*/ 499545 h 1093787"/>
                    <a:gd name="connsiteX77" fmla="*/ 152400 w 600075"/>
                    <a:gd name="connsiteY77" fmla="*/ 468356 h 1093787"/>
                    <a:gd name="connsiteX78" fmla="*/ 152400 w 600075"/>
                    <a:gd name="connsiteY78" fmla="*/ 519393 h 1093787"/>
                    <a:gd name="connsiteX79" fmla="*/ 136732 w 600075"/>
                    <a:gd name="connsiteY79" fmla="*/ 534987 h 1093787"/>
                    <a:gd name="connsiteX80" fmla="*/ 15667 w 600075"/>
                    <a:gd name="connsiteY80" fmla="*/ 534987 h 1093787"/>
                    <a:gd name="connsiteX81" fmla="*/ 0 w 600075"/>
                    <a:gd name="connsiteY81" fmla="*/ 519393 h 1093787"/>
                    <a:gd name="connsiteX82" fmla="*/ 0 w 600075"/>
                    <a:gd name="connsiteY82" fmla="*/ 398182 h 1093787"/>
                    <a:gd name="connsiteX83" fmla="*/ 15667 w 600075"/>
                    <a:gd name="connsiteY83" fmla="*/ 382587 h 1093787"/>
                    <a:gd name="connsiteX84" fmla="*/ 301266 w 600075"/>
                    <a:gd name="connsiteY84" fmla="*/ 31750 h 1093787"/>
                    <a:gd name="connsiteX85" fmla="*/ 279758 w 600075"/>
                    <a:gd name="connsiteY85" fmla="*/ 36027 h 1093787"/>
                    <a:gd name="connsiteX86" fmla="*/ 246062 w 600075"/>
                    <a:gd name="connsiteY86" fmla="*/ 66675 h 1093787"/>
                    <a:gd name="connsiteX87" fmla="*/ 357187 w 600075"/>
                    <a:gd name="connsiteY87" fmla="*/ 66675 h 1093787"/>
                    <a:gd name="connsiteX88" fmla="*/ 323491 w 600075"/>
                    <a:gd name="connsiteY88" fmla="*/ 36027 h 1093787"/>
                    <a:gd name="connsiteX89" fmla="*/ 301266 w 600075"/>
                    <a:gd name="connsiteY89" fmla="*/ 31750 h 1093787"/>
                    <a:gd name="connsiteX90" fmla="*/ 300832 w 600075"/>
                    <a:gd name="connsiteY90" fmla="*/ 0 h 1093787"/>
                    <a:gd name="connsiteX91" fmla="*/ 373818 w 600075"/>
                    <a:gd name="connsiteY91" fmla="*/ 35602 h 1093787"/>
                    <a:gd name="connsiteX92" fmla="*/ 390275 w 600075"/>
                    <a:gd name="connsiteY92" fmla="*/ 66220 h 1093787"/>
                    <a:gd name="connsiteX93" fmla="*/ 439648 w 600075"/>
                    <a:gd name="connsiteY93" fmla="*/ 66220 h 1093787"/>
                    <a:gd name="connsiteX94" fmla="*/ 446088 w 600075"/>
                    <a:gd name="connsiteY94" fmla="*/ 73340 h 1093787"/>
                    <a:gd name="connsiteX95" fmla="*/ 446088 w 600075"/>
                    <a:gd name="connsiteY95" fmla="*/ 113927 h 1093787"/>
                    <a:gd name="connsiteX96" fmla="*/ 446088 w 600075"/>
                    <a:gd name="connsiteY96" fmla="*/ 145256 h 1093787"/>
                    <a:gd name="connsiteX97" fmla="*/ 446088 w 600075"/>
                    <a:gd name="connsiteY97" fmla="*/ 178010 h 1093787"/>
                    <a:gd name="connsiteX98" fmla="*/ 431062 w 600075"/>
                    <a:gd name="connsiteY98" fmla="*/ 193675 h 1093787"/>
                    <a:gd name="connsiteX99" fmla="*/ 171317 w 600075"/>
                    <a:gd name="connsiteY99" fmla="*/ 193675 h 1093787"/>
                    <a:gd name="connsiteX100" fmla="*/ 155575 w 600075"/>
                    <a:gd name="connsiteY100" fmla="*/ 178010 h 1093787"/>
                    <a:gd name="connsiteX101" fmla="*/ 155575 w 600075"/>
                    <a:gd name="connsiteY101" fmla="*/ 145256 h 1093787"/>
                    <a:gd name="connsiteX102" fmla="*/ 155575 w 600075"/>
                    <a:gd name="connsiteY102" fmla="*/ 113927 h 1093787"/>
                    <a:gd name="connsiteX103" fmla="*/ 155575 w 600075"/>
                    <a:gd name="connsiteY103" fmla="*/ 73340 h 1093787"/>
                    <a:gd name="connsiteX104" fmla="*/ 162731 w 600075"/>
                    <a:gd name="connsiteY104" fmla="*/ 66220 h 1093787"/>
                    <a:gd name="connsiteX105" fmla="*/ 212104 w 600075"/>
                    <a:gd name="connsiteY105" fmla="*/ 66220 h 1093787"/>
                    <a:gd name="connsiteX106" fmla="*/ 227846 w 600075"/>
                    <a:gd name="connsiteY106" fmla="*/ 35602 h 1093787"/>
                    <a:gd name="connsiteX107" fmla="*/ 300832 w 600075"/>
                    <a:gd name="connsiteY107" fmla="*/ 0 h 109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600075" h="1093787">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7" y="941387"/>
                      </a:moveTo>
                      <a:cubicBezTo>
                        <a:pt x="15667" y="941387"/>
                        <a:pt x="15667" y="941387"/>
                        <a:pt x="107534" y="941387"/>
                      </a:cubicBezTo>
                      <a:cubicBezTo>
                        <a:pt x="107534" y="941387"/>
                        <a:pt x="107534" y="941387"/>
                        <a:pt x="76200" y="972722"/>
                      </a:cubicBezTo>
                      <a:cubicBezTo>
                        <a:pt x="76200" y="972722"/>
                        <a:pt x="76200" y="972722"/>
                        <a:pt x="31334" y="972722"/>
                      </a:cubicBezTo>
                      <a:cubicBezTo>
                        <a:pt x="31334" y="972722"/>
                        <a:pt x="31334" y="972722"/>
                        <a:pt x="31334" y="1062453"/>
                      </a:cubicBezTo>
                      <a:cubicBezTo>
                        <a:pt x="31334" y="1062453"/>
                        <a:pt x="31334" y="1062453"/>
                        <a:pt x="121065" y="1062453"/>
                      </a:cubicBezTo>
                      <a:cubicBezTo>
                        <a:pt x="121065" y="1062453"/>
                        <a:pt x="121065" y="1062453"/>
                        <a:pt x="121065" y="1058892"/>
                      </a:cubicBezTo>
                      <a:cubicBezTo>
                        <a:pt x="121065" y="1058892"/>
                        <a:pt x="121065" y="1058892"/>
                        <a:pt x="152400" y="1027557"/>
                      </a:cubicBezTo>
                      <a:cubicBezTo>
                        <a:pt x="152400" y="1027557"/>
                        <a:pt x="152400" y="1027557"/>
                        <a:pt x="152400" y="1078120"/>
                      </a:cubicBezTo>
                      <a:cubicBezTo>
                        <a:pt x="152400" y="1086666"/>
                        <a:pt x="145990" y="1093787"/>
                        <a:pt x="136732" y="1093787"/>
                      </a:cubicBezTo>
                      <a:lnTo>
                        <a:pt x="15667" y="1093787"/>
                      </a:lnTo>
                      <a:cubicBezTo>
                        <a:pt x="7121" y="1093787"/>
                        <a:pt x="0" y="1086666"/>
                        <a:pt x="0" y="1078120"/>
                      </a:cubicBezTo>
                      <a:cubicBezTo>
                        <a:pt x="0" y="1078120"/>
                        <a:pt x="0" y="1078120"/>
                        <a:pt x="0" y="957054"/>
                      </a:cubicBezTo>
                      <a:cubicBezTo>
                        <a:pt x="0" y="948509"/>
                        <a:pt x="7121" y="941387"/>
                        <a:pt x="15667"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7" y="663575"/>
                      </a:moveTo>
                      <a:cubicBezTo>
                        <a:pt x="15667" y="663575"/>
                        <a:pt x="15667" y="663575"/>
                        <a:pt x="107534" y="663575"/>
                      </a:cubicBezTo>
                      <a:cubicBezTo>
                        <a:pt x="107534" y="663575"/>
                        <a:pt x="107534" y="663575"/>
                        <a:pt x="76200" y="694910"/>
                      </a:cubicBezTo>
                      <a:cubicBezTo>
                        <a:pt x="76200" y="694910"/>
                        <a:pt x="76200" y="694910"/>
                        <a:pt x="31334" y="694910"/>
                      </a:cubicBezTo>
                      <a:cubicBezTo>
                        <a:pt x="31334" y="694910"/>
                        <a:pt x="31334" y="694910"/>
                        <a:pt x="31334" y="784641"/>
                      </a:cubicBezTo>
                      <a:cubicBezTo>
                        <a:pt x="31334" y="784641"/>
                        <a:pt x="31334" y="784641"/>
                        <a:pt x="121065" y="784641"/>
                      </a:cubicBezTo>
                      <a:cubicBezTo>
                        <a:pt x="121065" y="784641"/>
                        <a:pt x="121065" y="784641"/>
                        <a:pt x="121065" y="781080"/>
                      </a:cubicBezTo>
                      <a:cubicBezTo>
                        <a:pt x="121065" y="781080"/>
                        <a:pt x="121065" y="781080"/>
                        <a:pt x="152400" y="749745"/>
                      </a:cubicBezTo>
                      <a:cubicBezTo>
                        <a:pt x="152400" y="749745"/>
                        <a:pt x="152400" y="749745"/>
                        <a:pt x="152400" y="800308"/>
                      </a:cubicBezTo>
                      <a:cubicBezTo>
                        <a:pt x="152400" y="808854"/>
                        <a:pt x="145990" y="815975"/>
                        <a:pt x="136732" y="815975"/>
                      </a:cubicBezTo>
                      <a:cubicBezTo>
                        <a:pt x="136732" y="815975"/>
                        <a:pt x="136732" y="815975"/>
                        <a:pt x="15667" y="815975"/>
                      </a:cubicBezTo>
                      <a:cubicBezTo>
                        <a:pt x="7121" y="815975"/>
                        <a:pt x="0" y="808854"/>
                        <a:pt x="0" y="800308"/>
                      </a:cubicBezTo>
                      <a:lnTo>
                        <a:pt x="0" y="679242"/>
                      </a:lnTo>
                      <a:cubicBezTo>
                        <a:pt x="0" y="670697"/>
                        <a:pt x="7121" y="663575"/>
                        <a:pt x="15667"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7" y="382587"/>
                      </a:moveTo>
                      <a:cubicBezTo>
                        <a:pt x="15667" y="382587"/>
                        <a:pt x="15667" y="382587"/>
                        <a:pt x="107534" y="382587"/>
                      </a:cubicBezTo>
                      <a:cubicBezTo>
                        <a:pt x="107534" y="382587"/>
                        <a:pt x="107534" y="382587"/>
                        <a:pt x="76200" y="413776"/>
                      </a:cubicBezTo>
                      <a:lnTo>
                        <a:pt x="31334" y="413776"/>
                      </a:lnTo>
                      <a:cubicBezTo>
                        <a:pt x="31334" y="413776"/>
                        <a:pt x="31334" y="413776"/>
                        <a:pt x="31334" y="503798"/>
                      </a:cubicBezTo>
                      <a:cubicBezTo>
                        <a:pt x="31334" y="503798"/>
                        <a:pt x="31334" y="503798"/>
                        <a:pt x="121065" y="503798"/>
                      </a:cubicBezTo>
                      <a:cubicBezTo>
                        <a:pt x="121065" y="503798"/>
                        <a:pt x="121065" y="503798"/>
                        <a:pt x="121065" y="499545"/>
                      </a:cubicBezTo>
                      <a:cubicBezTo>
                        <a:pt x="121065" y="499545"/>
                        <a:pt x="121065" y="499545"/>
                        <a:pt x="152400" y="468356"/>
                      </a:cubicBezTo>
                      <a:cubicBezTo>
                        <a:pt x="152400" y="468356"/>
                        <a:pt x="152400" y="468356"/>
                        <a:pt x="152400" y="519393"/>
                      </a:cubicBezTo>
                      <a:cubicBezTo>
                        <a:pt x="152400" y="527899"/>
                        <a:pt x="145990" y="534987"/>
                        <a:pt x="136732" y="534987"/>
                      </a:cubicBezTo>
                      <a:cubicBezTo>
                        <a:pt x="136732" y="534987"/>
                        <a:pt x="136732" y="534987"/>
                        <a:pt x="15667" y="534987"/>
                      </a:cubicBezTo>
                      <a:cubicBezTo>
                        <a:pt x="7121" y="534987"/>
                        <a:pt x="0" y="527899"/>
                        <a:pt x="0" y="519393"/>
                      </a:cubicBezTo>
                      <a:cubicBezTo>
                        <a:pt x="0" y="519393"/>
                        <a:pt x="0" y="519393"/>
                        <a:pt x="0" y="398182"/>
                      </a:cubicBezTo>
                      <a:cubicBezTo>
                        <a:pt x="0" y="389675"/>
                        <a:pt x="7121" y="382587"/>
                        <a:pt x="15667"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grpSp>
        </p:grpSp>
      </p:grpSp>
    </p:spTree>
    <p:extLst>
      <p:ext uri="{BB962C8B-B14F-4D97-AF65-F5344CB8AC3E}">
        <p14:creationId xmlns:p14="http://schemas.microsoft.com/office/powerpoint/2010/main" val="1494560602"/>
      </p:ext>
    </p:extLst>
  </p:cSld>
  <p:clrMapOvr>
    <a:masterClrMapping/>
  </p:clrMapOvr>
  <p:transition spd="slow"/>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88A249D-D793-4CF7-91AA-6F937B039482}"/>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10" name="Object 9" hidden="1">
                        <a:extLst>
                          <a:ext uri="{FF2B5EF4-FFF2-40B4-BE49-F238E27FC236}">
                            <a16:creationId xmlns:a16="http://schemas.microsoft.com/office/drawing/2014/main" id="{988A249D-D793-4CF7-91AA-6F937B039482}"/>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F649A98-8B7E-DAA6-DB2C-EEA2B221D2D2}"/>
              </a:ext>
            </a:extLst>
          </p:cNvPr>
          <p:cNvSpPr>
            <a:spLocks noGrp="1"/>
          </p:cNvSpPr>
          <p:nvPr>
            <p:ph type="title"/>
          </p:nvPr>
        </p:nvSpPr>
        <p:spPr/>
        <p:txBody>
          <a:bodyPr vert="horz"/>
          <a:lstStyle/>
          <a:p>
            <a:r>
              <a:rPr lang="en-US"/>
              <a:t>Understanding TDD</a:t>
            </a:r>
          </a:p>
        </p:txBody>
      </p:sp>
      <p:grpSp>
        <p:nvGrpSpPr>
          <p:cNvPr id="39" name="Group 38">
            <a:extLst>
              <a:ext uri="{FF2B5EF4-FFF2-40B4-BE49-F238E27FC236}">
                <a16:creationId xmlns:a16="http://schemas.microsoft.com/office/drawing/2014/main" id="{3711E2AE-5AE6-4C96-BB9C-3960216760F0}"/>
              </a:ext>
            </a:extLst>
          </p:cNvPr>
          <p:cNvGrpSpPr/>
          <p:nvPr/>
        </p:nvGrpSpPr>
        <p:grpSpPr>
          <a:xfrm>
            <a:off x="8711574" y="58689"/>
            <a:ext cx="342900" cy="342900"/>
            <a:chOff x="1506232" y="2065204"/>
            <a:chExt cx="1640659" cy="1640658"/>
          </a:xfrm>
        </p:grpSpPr>
        <p:sp>
          <p:nvSpPr>
            <p:cNvPr id="40" name="Oval 39">
              <a:extLst>
                <a:ext uri="{FF2B5EF4-FFF2-40B4-BE49-F238E27FC236}">
                  <a16:creationId xmlns:a16="http://schemas.microsoft.com/office/drawing/2014/main" id="{B157CDD4-66BC-45F2-B595-F49CF81F8047}"/>
                </a:ext>
              </a:extLst>
            </p:cNvPr>
            <p:cNvSpPr>
              <a:spLocks noChangeAspect="1"/>
            </p:cNvSpPr>
            <p:nvPr/>
          </p:nvSpPr>
          <p:spPr>
            <a:xfrm>
              <a:off x="1506232" y="2065204"/>
              <a:ext cx="1640659" cy="1640658"/>
            </a:xfrm>
            <a:prstGeom prst="ellipse">
              <a:avLst/>
            </a:prstGeom>
            <a:solidFill>
              <a:srgbClr val="FFFFFF"/>
            </a:solidFill>
            <a:ln w="38100" cap="rnd">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lstStyle/>
            <a:p>
              <a:pPr algn="ctr"/>
              <a:endParaRPr lang="en-US" sz="900">
                <a:solidFill>
                  <a:schemeClr val="tx1"/>
                </a:solidFill>
              </a:endParaRPr>
            </a:p>
          </p:txBody>
        </p:sp>
        <p:grpSp>
          <p:nvGrpSpPr>
            <p:cNvPr id="41" name="Group 40">
              <a:extLst>
                <a:ext uri="{FF2B5EF4-FFF2-40B4-BE49-F238E27FC236}">
                  <a16:creationId xmlns:a16="http://schemas.microsoft.com/office/drawing/2014/main" id="{2C7D8559-9BEB-41DE-B83D-0F780E5D52E4}"/>
                </a:ext>
              </a:extLst>
            </p:cNvPr>
            <p:cNvGrpSpPr>
              <a:grpSpLocks noChangeAspect="1"/>
            </p:cNvGrpSpPr>
            <p:nvPr/>
          </p:nvGrpSpPr>
          <p:grpSpPr>
            <a:xfrm>
              <a:off x="1717812" y="2233257"/>
              <a:ext cx="1217498" cy="1217498"/>
              <a:chOff x="5273675" y="2606675"/>
              <a:chExt cx="1644650" cy="1644650"/>
            </a:xfrm>
          </p:grpSpPr>
          <p:sp>
            <p:nvSpPr>
              <p:cNvPr id="42" name="AutoShape 3">
                <a:extLst>
                  <a:ext uri="{FF2B5EF4-FFF2-40B4-BE49-F238E27FC236}">
                    <a16:creationId xmlns:a16="http://schemas.microsoft.com/office/drawing/2014/main" id="{506238AB-C930-41B4-BE0C-04017B736462}"/>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43" name="Group 42">
                <a:extLst>
                  <a:ext uri="{FF2B5EF4-FFF2-40B4-BE49-F238E27FC236}">
                    <a16:creationId xmlns:a16="http://schemas.microsoft.com/office/drawing/2014/main" id="{317DB11B-4DD7-4901-B663-1288C03353F9}"/>
                  </a:ext>
                </a:extLst>
              </p:cNvPr>
              <p:cNvGrpSpPr/>
              <p:nvPr/>
            </p:nvGrpSpPr>
            <p:grpSpPr>
              <a:xfrm>
                <a:off x="5646738" y="2776538"/>
                <a:ext cx="898525" cy="1304925"/>
                <a:chOff x="5646738" y="2776538"/>
                <a:chExt cx="898525" cy="1304925"/>
              </a:xfrm>
            </p:grpSpPr>
            <p:sp>
              <p:nvSpPr>
                <p:cNvPr id="44" name="Freeform 27">
                  <a:extLst>
                    <a:ext uri="{FF2B5EF4-FFF2-40B4-BE49-F238E27FC236}">
                      <a16:creationId xmlns:a16="http://schemas.microsoft.com/office/drawing/2014/main" id="{0A3FAD28-7A95-42AC-B4BB-BCAA0B3EC986}"/>
                    </a:ext>
                  </a:extLst>
                </p:cNvPr>
                <p:cNvSpPr>
                  <a:spLocks/>
                </p:cNvSpPr>
                <p:nvPr/>
              </p:nvSpPr>
              <p:spPr bwMode="auto">
                <a:xfrm>
                  <a:off x="5646738" y="2890838"/>
                  <a:ext cx="898525" cy="1190625"/>
                </a:xfrm>
                <a:custGeom>
                  <a:avLst/>
                  <a:gdLst>
                    <a:gd name="connsiteX0" fmla="*/ 311196 w 898525"/>
                    <a:gd name="connsiteY0" fmla="*/ 816042 h 1190625"/>
                    <a:gd name="connsiteX1" fmla="*/ 333306 w 898525"/>
                    <a:gd name="connsiteY1" fmla="*/ 816042 h 1190625"/>
                    <a:gd name="connsiteX2" fmla="*/ 333306 w 898525"/>
                    <a:gd name="connsiteY2" fmla="*/ 838143 h 1190625"/>
                    <a:gd name="connsiteX3" fmla="*/ 302637 w 898525"/>
                    <a:gd name="connsiteY3" fmla="*/ 868800 h 1190625"/>
                    <a:gd name="connsiteX4" fmla="*/ 271255 w 898525"/>
                    <a:gd name="connsiteY4" fmla="*/ 900170 h 1190625"/>
                    <a:gd name="connsiteX5" fmla="*/ 247006 w 898525"/>
                    <a:gd name="connsiteY5" fmla="*/ 924410 h 1190625"/>
                    <a:gd name="connsiteX6" fmla="*/ 236307 w 898525"/>
                    <a:gd name="connsiteY6" fmla="*/ 928688 h 1190625"/>
                    <a:gd name="connsiteX7" fmla="*/ 224896 w 898525"/>
                    <a:gd name="connsiteY7" fmla="*/ 924410 h 1190625"/>
                    <a:gd name="connsiteX8" fmla="*/ 197793 w 898525"/>
                    <a:gd name="connsiteY8" fmla="*/ 896605 h 1190625"/>
                    <a:gd name="connsiteX9" fmla="*/ 197793 w 898525"/>
                    <a:gd name="connsiteY9" fmla="*/ 874504 h 1190625"/>
                    <a:gd name="connsiteX10" fmla="*/ 219903 w 898525"/>
                    <a:gd name="connsiteY10" fmla="*/ 874504 h 1190625"/>
                    <a:gd name="connsiteX11" fmla="*/ 236307 w 898525"/>
                    <a:gd name="connsiteY11" fmla="*/ 890902 h 1190625"/>
                    <a:gd name="connsiteX12" fmla="*/ 269829 w 898525"/>
                    <a:gd name="connsiteY12" fmla="*/ 857393 h 1190625"/>
                    <a:gd name="connsiteX13" fmla="*/ 297645 w 898525"/>
                    <a:gd name="connsiteY13" fmla="*/ 829588 h 1190625"/>
                    <a:gd name="connsiteX14" fmla="*/ 311196 w 898525"/>
                    <a:gd name="connsiteY14" fmla="*/ 816042 h 1190625"/>
                    <a:gd name="connsiteX15" fmla="*/ 311196 w 898525"/>
                    <a:gd name="connsiteY15" fmla="*/ 539104 h 1190625"/>
                    <a:gd name="connsiteX16" fmla="*/ 333306 w 898525"/>
                    <a:gd name="connsiteY16" fmla="*/ 539104 h 1190625"/>
                    <a:gd name="connsiteX17" fmla="*/ 333306 w 898525"/>
                    <a:gd name="connsiteY17" fmla="*/ 561918 h 1190625"/>
                    <a:gd name="connsiteX18" fmla="*/ 302637 w 898525"/>
                    <a:gd name="connsiteY18" fmla="*/ 592575 h 1190625"/>
                    <a:gd name="connsiteX19" fmla="*/ 271255 w 898525"/>
                    <a:gd name="connsiteY19" fmla="*/ 623945 h 1190625"/>
                    <a:gd name="connsiteX20" fmla="*/ 247006 w 898525"/>
                    <a:gd name="connsiteY20" fmla="*/ 647472 h 1190625"/>
                    <a:gd name="connsiteX21" fmla="*/ 236307 w 898525"/>
                    <a:gd name="connsiteY21" fmla="*/ 652463 h 1190625"/>
                    <a:gd name="connsiteX22" fmla="*/ 224896 w 898525"/>
                    <a:gd name="connsiteY22" fmla="*/ 647472 h 1190625"/>
                    <a:gd name="connsiteX23" fmla="*/ 197793 w 898525"/>
                    <a:gd name="connsiteY23" fmla="*/ 620380 h 1190625"/>
                    <a:gd name="connsiteX24" fmla="*/ 197793 w 898525"/>
                    <a:gd name="connsiteY24" fmla="*/ 598279 h 1190625"/>
                    <a:gd name="connsiteX25" fmla="*/ 219903 w 898525"/>
                    <a:gd name="connsiteY25" fmla="*/ 598279 h 1190625"/>
                    <a:gd name="connsiteX26" fmla="*/ 236307 w 898525"/>
                    <a:gd name="connsiteY26" fmla="*/ 614677 h 1190625"/>
                    <a:gd name="connsiteX27" fmla="*/ 269829 w 898525"/>
                    <a:gd name="connsiteY27" fmla="*/ 581168 h 1190625"/>
                    <a:gd name="connsiteX28" fmla="*/ 297645 w 898525"/>
                    <a:gd name="connsiteY28" fmla="*/ 553363 h 1190625"/>
                    <a:gd name="connsiteX29" fmla="*/ 311196 w 898525"/>
                    <a:gd name="connsiteY29" fmla="*/ 539104 h 1190625"/>
                    <a:gd name="connsiteX30" fmla="*/ 311196 w 898525"/>
                    <a:gd name="connsiteY30" fmla="*/ 257242 h 1190625"/>
                    <a:gd name="connsiteX31" fmla="*/ 333306 w 898525"/>
                    <a:gd name="connsiteY31" fmla="*/ 257242 h 1190625"/>
                    <a:gd name="connsiteX32" fmla="*/ 333306 w 898525"/>
                    <a:gd name="connsiteY32" fmla="*/ 279343 h 1190625"/>
                    <a:gd name="connsiteX33" fmla="*/ 302637 w 898525"/>
                    <a:gd name="connsiteY33" fmla="*/ 310000 h 1190625"/>
                    <a:gd name="connsiteX34" fmla="*/ 271255 w 898525"/>
                    <a:gd name="connsiteY34" fmla="*/ 341370 h 1190625"/>
                    <a:gd name="connsiteX35" fmla="*/ 247006 w 898525"/>
                    <a:gd name="connsiteY35" fmla="*/ 365610 h 1190625"/>
                    <a:gd name="connsiteX36" fmla="*/ 236307 w 898525"/>
                    <a:gd name="connsiteY36" fmla="*/ 369888 h 1190625"/>
                    <a:gd name="connsiteX37" fmla="*/ 224896 w 898525"/>
                    <a:gd name="connsiteY37" fmla="*/ 365610 h 1190625"/>
                    <a:gd name="connsiteX38" fmla="*/ 197793 w 898525"/>
                    <a:gd name="connsiteY38" fmla="*/ 338518 h 1190625"/>
                    <a:gd name="connsiteX39" fmla="*/ 197793 w 898525"/>
                    <a:gd name="connsiteY39" fmla="*/ 316417 h 1190625"/>
                    <a:gd name="connsiteX40" fmla="*/ 219903 w 898525"/>
                    <a:gd name="connsiteY40" fmla="*/ 316417 h 1190625"/>
                    <a:gd name="connsiteX41" fmla="*/ 236307 w 898525"/>
                    <a:gd name="connsiteY41" fmla="*/ 332102 h 1190625"/>
                    <a:gd name="connsiteX42" fmla="*/ 269829 w 898525"/>
                    <a:gd name="connsiteY42" fmla="*/ 298593 h 1190625"/>
                    <a:gd name="connsiteX43" fmla="*/ 297645 w 898525"/>
                    <a:gd name="connsiteY43" fmla="*/ 271501 h 1190625"/>
                    <a:gd name="connsiteX44" fmla="*/ 311196 w 898525"/>
                    <a:gd name="connsiteY44" fmla="*/ 257242 h 1190625"/>
                    <a:gd name="connsiteX45" fmla="*/ 15714 w 898525"/>
                    <a:gd name="connsiteY45" fmla="*/ 0 h 1190625"/>
                    <a:gd name="connsiteX46" fmla="*/ 272843 w 898525"/>
                    <a:gd name="connsiteY46" fmla="*/ 0 h 1190625"/>
                    <a:gd name="connsiteX47" fmla="*/ 272843 w 898525"/>
                    <a:gd name="connsiteY47" fmla="*/ 31370 h 1190625"/>
                    <a:gd name="connsiteX48" fmla="*/ 31427 w 898525"/>
                    <a:gd name="connsiteY48" fmla="*/ 31370 h 1190625"/>
                    <a:gd name="connsiteX49" fmla="*/ 31427 w 898525"/>
                    <a:gd name="connsiteY49" fmla="*/ 1159255 h 1190625"/>
                    <a:gd name="connsiteX50" fmla="*/ 867098 w 898525"/>
                    <a:gd name="connsiteY50" fmla="*/ 1159255 h 1190625"/>
                    <a:gd name="connsiteX51" fmla="*/ 867098 w 898525"/>
                    <a:gd name="connsiteY51" fmla="*/ 31370 h 1190625"/>
                    <a:gd name="connsiteX52" fmla="*/ 625682 w 898525"/>
                    <a:gd name="connsiteY52" fmla="*/ 31370 h 1190625"/>
                    <a:gd name="connsiteX53" fmla="*/ 625682 w 898525"/>
                    <a:gd name="connsiteY53" fmla="*/ 0 h 1190625"/>
                    <a:gd name="connsiteX54" fmla="*/ 882812 w 898525"/>
                    <a:gd name="connsiteY54" fmla="*/ 0 h 1190625"/>
                    <a:gd name="connsiteX55" fmla="*/ 898525 w 898525"/>
                    <a:gd name="connsiteY55" fmla="*/ 15685 h 1190625"/>
                    <a:gd name="connsiteX56" fmla="*/ 898525 w 898525"/>
                    <a:gd name="connsiteY56" fmla="*/ 1174940 h 1190625"/>
                    <a:gd name="connsiteX57" fmla="*/ 882812 w 898525"/>
                    <a:gd name="connsiteY57" fmla="*/ 1190625 h 1190625"/>
                    <a:gd name="connsiteX58" fmla="*/ 15714 w 898525"/>
                    <a:gd name="connsiteY58" fmla="*/ 1190625 h 1190625"/>
                    <a:gd name="connsiteX59" fmla="*/ 0 w 898525"/>
                    <a:gd name="connsiteY59" fmla="*/ 1174940 h 1190625"/>
                    <a:gd name="connsiteX60" fmla="*/ 0 w 898525"/>
                    <a:gd name="connsiteY60" fmla="*/ 15685 h 1190625"/>
                    <a:gd name="connsiteX61" fmla="*/ 15714 w 898525"/>
                    <a:gd name="connsiteY61" fmla="*/ 0 h 119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98525" h="1190625">
                      <a:moveTo>
                        <a:pt x="311196" y="816042"/>
                      </a:moveTo>
                      <a:cubicBezTo>
                        <a:pt x="317615" y="809625"/>
                        <a:pt x="327600" y="809625"/>
                        <a:pt x="333306" y="816042"/>
                      </a:cubicBezTo>
                      <a:cubicBezTo>
                        <a:pt x="339725" y="821745"/>
                        <a:pt x="339725" y="831727"/>
                        <a:pt x="333306" y="838143"/>
                      </a:cubicBezTo>
                      <a:cubicBezTo>
                        <a:pt x="333306" y="838143"/>
                        <a:pt x="333306" y="838143"/>
                        <a:pt x="302637" y="868800"/>
                      </a:cubicBezTo>
                      <a:cubicBezTo>
                        <a:pt x="302637" y="868800"/>
                        <a:pt x="302637" y="868800"/>
                        <a:pt x="271255" y="900170"/>
                      </a:cubicBezTo>
                      <a:cubicBezTo>
                        <a:pt x="271255" y="900170"/>
                        <a:pt x="271255" y="900170"/>
                        <a:pt x="247006" y="924410"/>
                      </a:cubicBezTo>
                      <a:cubicBezTo>
                        <a:pt x="244153" y="927262"/>
                        <a:pt x="240587" y="928688"/>
                        <a:pt x="236307" y="928688"/>
                      </a:cubicBezTo>
                      <a:cubicBezTo>
                        <a:pt x="232028" y="928688"/>
                        <a:pt x="228462" y="927262"/>
                        <a:pt x="224896" y="924410"/>
                      </a:cubicBezTo>
                      <a:cubicBezTo>
                        <a:pt x="224896" y="924410"/>
                        <a:pt x="224896" y="924410"/>
                        <a:pt x="197793" y="896605"/>
                      </a:cubicBezTo>
                      <a:cubicBezTo>
                        <a:pt x="192087" y="890902"/>
                        <a:pt x="192087" y="880920"/>
                        <a:pt x="197793" y="874504"/>
                      </a:cubicBezTo>
                      <a:cubicBezTo>
                        <a:pt x="204212" y="868800"/>
                        <a:pt x="214197" y="868800"/>
                        <a:pt x="219903" y="874504"/>
                      </a:cubicBezTo>
                      <a:cubicBezTo>
                        <a:pt x="219903" y="874504"/>
                        <a:pt x="219903" y="874504"/>
                        <a:pt x="236307" y="890902"/>
                      </a:cubicBezTo>
                      <a:cubicBezTo>
                        <a:pt x="236307" y="890902"/>
                        <a:pt x="236307" y="890902"/>
                        <a:pt x="269829" y="857393"/>
                      </a:cubicBezTo>
                      <a:cubicBezTo>
                        <a:pt x="269829" y="857393"/>
                        <a:pt x="269829" y="857393"/>
                        <a:pt x="297645" y="829588"/>
                      </a:cubicBezTo>
                      <a:cubicBezTo>
                        <a:pt x="297645" y="829588"/>
                        <a:pt x="297645" y="829588"/>
                        <a:pt x="311196" y="816042"/>
                      </a:cubicBezTo>
                      <a:close/>
                      <a:moveTo>
                        <a:pt x="311196" y="539104"/>
                      </a:moveTo>
                      <a:cubicBezTo>
                        <a:pt x="317615" y="533400"/>
                        <a:pt x="327600" y="533400"/>
                        <a:pt x="333306" y="539104"/>
                      </a:cubicBezTo>
                      <a:cubicBezTo>
                        <a:pt x="339725" y="545520"/>
                        <a:pt x="339725" y="555502"/>
                        <a:pt x="333306" y="561918"/>
                      </a:cubicBezTo>
                      <a:cubicBezTo>
                        <a:pt x="333306" y="561918"/>
                        <a:pt x="333306" y="561918"/>
                        <a:pt x="302637" y="592575"/>
                      </a:cubicBezTo>
                      <a:cubicBezTo>
                        <a:pt x="302637" y="592575"/>
                        <a:pt x="302637" y="592575"/>
                        <a:pt x="271255" y="623945"/>
                      </a:cubicBezTo>
                      <a:cubicBezTo>
                        <a:pt x="271255" y="623945"/>
                        <a:pt x="271255" y="623945"/>
                        <a:pt x="247006" y="647472"/>
                      </a:cubicBezTo>
                      <a:cubicBezTo>
                        <a:pt x="244153" y="651037"/>
                        <a:pt x="240587" y="652463"/>
                        <a:pt x="236307" y="652463"/>
                      </a:cubicBezTo>
                      <a:cubicBezTo>
                        <a:pt x="232028" y="652463"/>
                        <a:pt x="228462" y="651037"/>
                        <a:pt x="224896" y="647472"/>
                      </a:cubicBezTo>
                      <a:cubicBezTo>
                        <a:pt x="224896" y="647472"/>
                        <a:pt x="224896" y="647472"/>
                        <a:pt x="197793" y="620380"/>
                      </a:cubicBezTo>
                      <a:cubicBezTo>
                        <a:pt x="192087" y="614677"/>
                        <a:pt x="192087" y="604695"/>
                        <a:pt x="197793" y="598279"/>
                      </a:cubicBezTo>
                      <a:cubicBezTo>
                        <a:pt x="204212" y="592575"/>
                        <a:pt x="214197" y="592575"/>
                        <a:pt x="219903" y="598279"/>
                      </a:cubicBezTo>
                      <a:cubicBezTo>
                        <a:pt x="219903" y="598279"/>
                        <a:pt x="219903" y="598279"/>
                        <a:pt x="236307" y="614677"/>
                      </a:cubicBezTo>
                      <a:cubicBezTo>
                        <a:pt x="236307" y="614677"/>
                        <a:pt x="236307" y="614677"/>
                        <a:pt x="269829" y="581168"/>
                      </a:cubicBezTo>
                      <a:cubicBezTo>
                        <a:pt x="269829" y="581168"/>
                        <a:pt x="269829" y="581168"/>
                        <a:pt x="297645" y="553363"/>
                      </a:cubicBezTo>
                      <a:cubicBezTo>
                        <a:pt x="297645" y="553363"/>
                        <a:pt x="297645" y="553363"/>
                        <a:pt x="311196" y="539104"/>
                      </a:cubicBezTo>
                      <a:close/>
                      <a:moveTo>
                        <a:pt x="311196" y="257242"/>
                      </a:moveTo>
                      <a:cubicBezTo>
                        <a:pt x="317615" y="250825"/>
                        <a:pt x="327600" y="250825"/>
                        <a:pt x="333306" y="257242"/>
                      </a:cubicBezTo>
                      <a:cubicBezTo>
                        <a:pt x="339725" y="263658"/>
                        <a:pt x="339725" y="272927"/>
                        <a:pt x="333306" y="279343"/>
                      </a:cubicBezTo>
                      <a:cubicBezTo>
                        <a:pt x="333306" y="279343"/>
                        <a:pt x="333306" y="279343"/>
                        <a:pt x="302637" y="310000"/>
                      </a:cubicBezTo>
                      <a:cubicBezTo>
                        <a:pt x="302637" y="310000"/>
                        <a:pt x="302637" y="310000"/>
                        <a:pt x="271255" y="341370"/>
                      </a:cubicBezTo>
                      <a:cubicBezTo>
                        <a:pt x="271255" y="341370"/>
                        <a:pt x="271255" y="341370"/>
                        <a:pt x="247006" y="365610"/>
                      </a:cubicBezTo>
                      <a:cubicBezTo>
                        <a:pt x="244153" y="368462"/>
                        <a:pt x="240587" y="369888"/>
                        <a:pt x="236307" y="369888"/>
                      </a:cubicBezTo>
                      <a:cubicBezTo>
                        <a:pt x="232028" y="369888"/>
                        <a:pt x="228462" y="368462"/>
                        <a:pt x="224896" y="365610"/>
                      </a:cubicBezTo>
                      <a:cubicBezTo>
                        <a:pt x="224896" y="365610"/>
                        <a:pt x="224896" y="365610"/>
                        <a:pt x="197793" y="338518"/>
                      </a:cubicBezTo>
                      <a:cubicBezTo>
                        <a:pt x="192087" y="332102"/>
                        <a:pt x="192087" y="322120"/>
                        <a:pt x="197793" y="316417"/>
                      </a:cubicBezTo>
                      <a:cubicBezTo>
                        <a:pt x="204212" y="310000"/>
                        <a:pt x="214197" y="310000"/>
                        <a:pt x="219903" y="316417"/>
                      </a:cubicBezTo>
                      <a:cubicBezTo>
                        <a:pt x="219903" y="316417"/>
                        <a:pt x="219903" y="316417"/>
                        <a:pt x="236307" y="332102"/>
                      </a:cubicBezTo>
                      <a:cubicBezTo>
                        <a:pt x="236307" y="332102"/>
                        <a:pt x="236307" y="332102"/>
                        <a:pt x="269829" y="298593"/>
                      </a:cubicBezTo>
                      <a:cubicBezTo>
                        <a:pt x="269829" y="298593"/>
                        <a:pt x="269829" y="298593"/>
                        <a:pt x="297645" y="271501"/>
                      </a:cubicBezTo>
                      <a:cubicBezTo>
                        <a:pt x="297645" y="271501"/>
                        <a:pt x="297645" y="271501"/>
                        <a:pt x="311196" y="257242"/>
                      </a:cubicBezTo>
                      <a:close/>
                      <a:moveTo>
                        <a:pt x="15714" y="0"/>
                      </a:moveTo>
                      <a:cubicBezTo>
                        <a:pt x="15714" y="0"/>
                        <a:pt x="15714" y="0"/>
                        <a:pt x="272843" y="0"/>
                      </a:cubicBezTo>
                      <a:cubicBezTo>
                        <a:pt x="272843" y="0"/>
                        <a:pt x="272843" y="0"/>
                        <a:pt x="272843" y="31370"/>
                      </a:cubicBezTo>
                      <a:cubicBezTo>
                        <a:pt x="272843" y="31370"/>
                        <a:pt x="272843" y="31370"/>
                        <a:pt x="31427" y="31370"/>
                      </a:cubicBezTo>
                      <a:cubicBezTo>
                        <a:pt x="31427" y="31370"/>
                        <a:pt x="31427" y="31370"/>
                        <a:pt x="31427" y="1159255"/>
                      </a:cubicBezTo>
                      <a:cubicBezTo>
                        <a:pt x="31427" y="1159255"/>
                        <a:pt x="31427" y="1159255"/>
                        <a:pt x="867098" y="1159255"/>
                      </a:cubicBezTo>
                      <a:cubicBezTo>
                        <a:pt x="867098" y="1159255"/>
                        <a:pt x="867098" y="1159255"/>
                        <a:pt x="867098" y="31370"/>
                      </a:cubicBezTo>
                      <a:cubicBezTo>
                        <a:pt x="867098" y="31370"/>
                        <a:pt x="867098" y="31370"/>
                        <a:pt x="625682" y="31370"/>
                      </a:cubicBezTo>
                      <a:cubicBezTo>
                        <a:pt x="625682" y="31370"/>
                        <a:pt x="625682" y="31370"/>
                        <a:pt x="625682" y="0"/>
                      </a:cubicBezTo>
                      <a:cubicBezTo>
                        <a:pt x="625682" y="0"/>
                        <a:pt x="625682" y="0"/>
                        <a:pt x="882812" y="0"/>
                      </a:cubicBezTo>
                      <a:cubicBezTo>
                        <a:pt x="892097" y="0"/>
                        <a:pt x="898525" y="7130"/>
                        <a:pt x="898525" y="15685"/>
                      </a:cubicBezTo>
                      <a:cubicBezTo>
                        <a:pt x="898525" y="15685"/>
                        <a:pt x="898525" y="15685"/>
                        <a:pt x="898525" y="1174940"/>
                      </a:cubicBezTo>
                      <a:cubicBezTo>
                        <a:pt x="898525" y="1184209"/>
                        <a:pt x="892097" y="1190625"/>
                        <a:pt x="882812" y="1190625"/>
                      </a:cubicBezTo>
                      <a:cubicBezTo>
                        <a:pt x="882812" y="1190625"/>
                        <a:pt x="882812" y="1190625"/>
                        <a:pt x="15714" y="1190625"/>
                      </a:cubicBezTo>
                      <a:cubicBezTo>
                        <a:pt x="6428" y="1190625"/>
                        <a:pt x="0" y="1184209"/>
                        <a:pt x="0" y="1174940"/>
                      </a:cubicBezTo>
                      <a:cubicBezTo>
                        <a:pt x="0" y="1174940"/>
                        <a:pt x="0" y="1174940"/>
                        <a:pt x="0" y="15685"/>
                      </a:cubicBezTo>
                      <a:cubicBezTo>
                        <a:pt x="0" y="7130"/>
                        <a:pt x="6428" y="0"/>
                        <a:pt x="1571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sp>
              <p:nvSpPr>
                <p:cNvPr id="45" name="Freeform 26">
                  <a:extLst>
                    <a:ext uri="{FF2B5EF4-FFF2-40B4-BE49-F238E27FC236}">
                      <a16:creationId xmlns:a16="http://schemas.microsoft.com/office/drawing/2014/main" id="{562A4AC8-8432-4771-ADBC-0C338D69F542}"/>
                    </a:ext>
                  </a:extLst>
                </p:cNvPr>
                <p:cNvSpPr>
                  <a:spLocks/>
                </p:cNvSpPr>
                <p:nvPr/>
              </p:nvSpPr>
              <p:spPr bwMode="auto">
                <a:xfrm>
                  <a:off x="5795963" y="2776538"/>
                  <a:ext cx="600075" cy="1093787"/>
                </a:xfrm>
                <a:custGeom>
                  <a:avLst/>
                  <a:gdLst>
                    <a:gd name="connsiteX0" fmla="*/ 296727 w 600075"/>
                    <a:gd name="connsiteY0" fmla="*/ 1044575 h 1093787"/>
                    <a:gd name="connsiteX1" fmla="*/ 584335 w 600075"/>
                    <a:gd name="connsiteY1" fmla="*/ 1044575 h 1093787"/>
                    <a:gd name="connsiteX2" fmla="*/ 600075 w 600075"/>
                    <a:gd name="connsiteY2" fmla="*/ 1060450 h 1093787"/>
                    <a:gd name="connsiteX3" fmla="*/ 584335 w 600075"/>
                    <a:gd name="connsiteY3" fmla="*/ 1076325 h 1093787"/>
                    <a:gd name="connsiteX4" fmla="*/ 296727 w 600075"/>
                    <a:gd name="connsiteY4" fmla="*/ 1076325 h 1093787"/>
                    <a:gd name="connsiteX5" fmla="*/ 280987 w 600075"/>
                    <a:gd name="connsiteY5" fmla="*/ 1060450 h 1093787"/>
                    <a:gd name="connsiteX6" fmla="*/ 296727 w 600075"/>
                    <a:gd name="connsiteY6" fmla="*/ 1044575 h 1093787"/>
                    <a:gd name="connsiteX7" fmla="*/ 296727 w 600075"/>
                    <a:gd name="connsiteY7" fmla="*/ 958850 h 1093787"/>
                    <a:gd name="connsiteX8" fmla="*/ 584335 w 600075"/>
                    <a:gd name="connsiteY8" fmla="*/ 958850 h 1093787"/>
                    <a:gd name="connsiteX9" fmla="*/ 600075 w 600075"/>
                    <a:gd name="connsiteY9" fmla="*/ 974725 h 1093787"/>
                    <a:gd name="connsiteX10" fmla="*/ 584335 w 600075"/>
                    <a:gd name="connsiteY10" fmla="*/ 990600 h 1093787"/>
                    <a:gd name="connsiteX11" fmla="*/ 296727 w 600075"/>
                    <a:gd name="connsiteY11" fmla="*/ 990600 h 1093787"/>
                    <a:gd name="connsiteX12" fmla="*/ 280987 w 600075"/>
                    <a:gd name="connsiteY12" fmla="*/ 974725 h 1093787"/>
                    <a:gd name="connsiteX13" fmla="*/ 296727 w 600075"/>
                    <a:gd name="connsiteY13" fmla="*/ 958850 h 1093787"/>
                    <a:gd name="connsiteX14" fmla="*/ 15667 w 600075"/>
                    <a:gd name="connsiteY14" fmla="*/ 941387 h 1093787"/>
                    <a:gd name="connsiteX15" fmla="*/ 107534 w 600075"/>
                    <a:gd name="connsiteY15" fmla="*/ 941387 h 1093787"/>
                    <a:gd name="connsiteX16" fmla="*/ 76200 w 600075"/>
                    <a:gd name="connsiteY16" fmla="*/ 972722 h 1093787"/>
                    <a:gd name="connsiteX17" fmla="*/ 31334 w 600075"/>
                    <a:gd name="connsiteY17" fmla="*/ 972722 h 1093787"/>
                    <a:gd name="connsiteX18" fmla="*/ 31334 w 600075"/>
                    <a:gd name="connsiteY18" fmla="*/ 1062453 h 1093787"/>
                    <a:gd name="connsiteX19" fmla="*/ 121065 w 600075"/>
                    <a:gd name="connsiteY19" fmla="*/ 1062453 h 1093787"/>
                    <a:gd name="connsiteX20" fmla="*/ 121065 w 600075"/>
                    <a:gd name="connsiteY20" fmla="*/ 1058892 h 1093787"/>
                    <a:gd name="connsiteX21" fmla="*/ 152400 w 600075"/>
                    <a:gd name="connsiteY21" fmla="*/ 1027557 h 1093787"/>
                    <a:gd name="connsiteX22" fmla="*/ 152400 w 600075"/>
                    <a:gd name="connsiteY22" fmla="*/ 1078120 h 1093787"/>
                    <a:gd name="connsiteX23" fmla="*/ 136732 w 600075"/>
                    <a:gd name="connsiteY23" fmla="*/ 1093787 h 1093787"/>
                    <a:gd name="connsiteX24" fmla="*/ 15667 w 600075"/>
                    <a:gd name="connsiteY24" fmla="*/ 1093787 h 1093787"/>
                    <a:gd name="connsiteX25" fmla="*/ 0 w 600075"/>
                    <a:gd name="connsiteY25" fmla="*/ 1078120 h 1093787"/>
                    <a:gd name="connsiteX26" fmla="*/ 0 w 600075"/>
                    <a:gd name="connsiteY26" fmla="*/ 957054 h 1093787"/>
                    <a:gd name="connsiteX27" fmla="*/ 15667 w 600075"/>
                    <a:gd name="connsiteY27" fmla="*/ 941387 h 1093787"/>
                    <a:gd name="connsiteX28" fmla="*/ 296727 w 600075"/>
                    <a:gd name="connsiteY28" fmla="*/ 766762 h 1093787"/>
                    <a:gd name="connsiteX29" fmla="*/ 584335 w 600075"/>
                    <a:gd name="connsiteY29" fmla="*/ 766762 h 1093787"/>
                    <a:gd name="connsiteX30" fmla="*/ 600075 w 600075"/>
                    <a:gd name="connsiteY30" fmla="*/ 782637 h 1093787"/>
                    <a:gd name="connsiteX31" fmla="*/ 584335 w 600075"/>
                    <a:gd name="connsiteY31" fmla="*/ 798512 h 1093787"/>
                    <a:gd name="connsiteX32" fmla="*/ 296727 w 600075"/>
                    <a:gd name="connsiteY32" fmla="*/ 798512 h 1093787"/>
                    <a:gd name="connsiteX33" fmla="*/ 280987 w 600075"/>
                    <a:gd name="connsiteY33" fmla="*/ 782637 h 1093787"/>
                    <a:gd name="connsiteX34" fmla="*/ 296727 w 600075"/>
                    <a:gd name="connsiteY34" fmla="*/ 766762 h 1093787"/>
                    <a:gd name="connsiteX35" fmla="*/ 296727 w 600075"/>
                    <a:gd name="connsiteY35" fmla="*/ 681037 h 1093787"/>
                    <a:gd name="connsiteX36" fmla="*/ 584335 w 600075"/>
                    <a:gd name="connsiteY36" fmla="*/ 681037 h 1093787"/>
                    <a:gd name="connsiteX37" fmla="*/ 600075 w 600075"/>
                    <a:gd name="connsiteY37" fmla="*/ 696912 h 1093787"/>
                    <a:gd name="connsiteX38" fmla="*/ 584335 w 600075"/>
                    <a:gd name="connsiteY38" fmla="*/ 712787 h 1093787"/>
                    <a:gd name="connsiteX39" fmla="*/ 296727 w 600075"/>
                    <a:gd name="connsiteY39" fmla="*/ 712787 h 1093787"/>
                    <a:gd name="connsiteX40" fmla="*/ 280987 w 600075"/>
                    <a:gd name="connsiteY40" fmla="*/ 696912 h 1093787"/>
                    <a:gd name="connsiteX41" fmla="*/ 296727 w 600075"/>
                    <a:gd name="connsiteY41" fmla="*/ 681037 h 1093787"/>
                    <a:gd name="connsiteX42" fmla="*/ 15667 w 600075"/>
                    <a:gd name="connsiteY42" fmla="*/ 663575 h 1093787"/>
                    <a:gd name="connsiteX43" fmla="*/ 107534 w 600075"/>
                    <a:gd name="connsiteY43" fmla="*/ 663575 h 1093787"/>
                    <a:gd name="connsiteX44" fmla="*/ 76200 w 600075"/>
                    <a:gd name="connsiteY44" fmla="*/ 694910 h 1093787"/>
                    <a:gd name="connsiteX45" fmla="*/ 31334 w 600075"/>
                    <a:gd name="connsiteY45" fmla="*/ 694910 h 1093787"/>
                    <a:gd name="connsiteX46" fmla="*/ 31334 w 600075"/>
                    <a:gd name="connsiteY46" fmla="*/ 784641 h 1093787"/>
                    <a:gd name="connsiteX47" fmla="*/ 121065 w 600075"/>
                    <a:gd name="connsiteY47" fmla="*/ 784641 h 1093787"/>
                    <a:gd name="connsiteX48" fmla="*/ 121065 w 600075"/>
                    <a:gd name="connsiteY48" fmla="*/ 781080 h 1093787"/>
                    <a:gd name="connsiteX49" fmla="*/ 152400 w 600075"/>
                    <a:gd name="connsiteY49" fmla="*/ 749745 h 1093787"/>
                    <a:gd name="connsiteX50" fmla="*/ 152400 w 600075"/>
                    <a:gd name="connsiteY50" fmla="*/ 800308 h 1093787"/>
                    <a:gd name="connsiteX51" fmla="*/ 136732 w 600075"/>
                    <a:gd name="connsiteY51" fmla="*/ 815975 h 1093787"/>
                    <a:gd name="connsiteX52" fmla="*/ 15667 w 600075"/>
                    <a:gd name="connsiteY52" fmla="*/ 815975 h 1093787"/>
                    <a:gd name="connsiteX53" fmla="*/ 0 w 600075"/>
                    <a:gd name="connsiteY53" fmla="*/ 800308 h 1093787"/>
                    <a:gd name="connsiteX54" fmla="*/ 0 w 600075"/>
                    <a:gd name="connsiteY54" fmla="*/ 679242 h 1093787"/>
                    <a:gd name="connsiteX55" fmla="*/ 15667 w 600075"/>
                    <a:gd name="connsiteY55" fmla="*/ 663575 h 1093787"/>
                    <a:gd name="connsiteX56" fmla="*/ 296727 w 600075"/>
                    <a:gd name="connsiteY56" fmla="*/ 485775 h 1093787"/>
                    <a:gd name="connsiteX57" fmla="*/ 584335 w 600075"/>
                    <a:gd name="connsiteY57" fmla="*/ 485775 h 1093787"/>
                    <a:gd name="connsiteX58" fmla="*/ 600075 w 600075"/>
                    <a:gd name="connsiteY58" fmla="*/ 501650 h 1093787"/>
                    <a:gd name="connsiteX59" fmla="*/ 584335 w 600075"/>
                    <a:gd name="connsiteY59" fmla="*/ 517525 h 1093787"/>
                    <a:gd name="connsiteX60" fmla="*/ 296727 w 600075"/>
                    <a:gd name="connsiteY60" fmla="*/ 517525 h 1093787"/>
                    <a:gd name="connsiteX61" fmla="*/ 280987 w 600075"/>
                    <a:gd name="connsiteY61" fmla="*/ 501650 h 1093787"/>
                    <a:gd name="connsiteX62" fmla="*/ 296727 w 600075"/>
                    <a:gd name="connsiteY62" fmla="*/ 485775 h 1093787"/>
                    <a:gd name="connsiteX63" fmla="*/ 296727 w 600075"/>
                    <a:gd name="connsiteY63" fmla="*/ 400050 h 1093787"/>
                    <a:gd name="connsiteX64" fmla="*/ 584335 w 600075"/>
                    <a:gd name="connsiteY64" fmla="*/ 400050 h 1093787"/>
                    <a:gd name="connsiteX65" fmla="*/ 600075 w 600075"/>
                    <a:gd name="connsiteY65" fmla="*/ 415925 h 1093787"/>
                    <a:gd name="connsiteX66" fmla="*/ 584335 w 600075"/>
                    <a:gd name="connsiteY66" fmla="*/ 431800 h 1093787"/>
                    <a:gd name="connsiteX67" fmla="*/ 296727 w 600075"/>
                    <a:gd name="connsiteY67" fmla="*/ 431800 h 1093787"/>
                    <a:gd name="connsiteX68" fmla="*/ 280987 w 600075"/>
                    <a:gd name="connsiteY68" fmla="*/ 415925 h 1093787"/>
                    <a:gd name="connsiteX69" fmla="*/ 296727 w 600075"/>
                    <a:gd name="connsiteY69" fmla="*/ 400050 h 1093787"/>
                    <a:gd name="connsiteX70" fmla="*/ 15667 w 600075"/>
                    <a:gd name="connsiteY70" fmla="*/ 382587 h 1093787"/>
                    <a:gd name="connsiteX71" fmla="*/ 107534 w 600075"/>
                    <a:gd name="connsiteY71" fmla="*/ 382587 h 1093787"/>
                    <a:gd name="connsiteX72" fmla="*/ 76200 w 600075"/>
                    <a:gd name="connsiteY72" fmla="*/ 413776 h 1093787"/>
                    <a:gd name="connsiteX73" fmla="*/ 31334 w 600075"/>
                    <a:gd name="connsiteY73" fmla="*/ 413776 h 1093787"/>
                    <a:gd name="connsiteX74" fmla="*/ 31334 w 600075"/>
                    <a:gd name="connsiteY74" fmla="*/ 503798 h 1093787"/>
                    <a:gd name="connsiteX75" fmla="*/ 121065 w 600075"/>
                    <a:gd name="connsiteY75" fmla="*/ 503798 h 1093787"/>
                    <a:gd name="connsiteX76" fmla="*/ 121065 w 600075"/>
                    <a:gd name="connsiteY76" fmla="*/ 499545 h 1093787"/>
                    <a:gd name="connsiteX77" fmla="*/ 152400 w 600075"/>
                    <a:gd name="connsiteY77" fmla="*/ 468356 h 1093787"/>
                    <a:gd name="connsiteX78" fmla="*/ 152400 w 600075"/>
                    <a:gd name="connsiteY78" fmla="*/ 519393 h 1093787"/>
                    <a:gd name="connsiteX79" fmla="*/ 136732 w 600075"/>
                    <a:gd name="connsiteY79" fmla="*/ 534987 h 1093787"/>
                    <a:gd name="connsiteX80" fmla="*/ 15667 w 600075"/>
                    <a:gd name="connsiteY80" fmla="*/ 534987 h 1093787"/>
                    <a:gd name="connsiteX81" fmla="*/ 0 w 600075"/>
                    <a:gd name="connsiteY81" fmla="*/ 519393 h 1093787"/>
                    <a:gd name="connsiteX82" fmla="*/ 0 w 600075"/>
                    <a:gd name="connsiteY82" fmla="*/ 398182 h 1093787"/>
                    <a:gd name="connsiteX83" fmla="*/ 15667 w 600075"/>
                    <a:gd name="connsiteY83" fmla="*/ 382587 h 1093787"/>
                    <a:gd name="connsiteX84" fmla="*/ 301266 w 600075"/>
                    <a:gd name="connsiteY84" fmla="*/ 31750 h 1093787"/>
                    <a:gd name="connsiteX85" fmla="*/ 279758 w 600075"/>
                    <a:gd name="connsiteY85" fmla="*/ 36027 h 1093787"/>
                    <a:gd name="connsiteX86" fmla="*/ 246062 w 600075"/>
                    <a:gd name="connsiteY86" fmla="*/ 66675 h 1093787"/>
                    <a:gd name="connsiteX87" fmla="*/ 357187 w 600075"/>
                    <a:gd name="connsiteY87" fmla="*/ 66675 h 1093787"/>
                    <a:gd name="connsiteX88" fmla="*/ 323491 w 600075"/>
                    <a:gd name="connsiteY88" fmla="*/ 36027 h 1093787"/>
                    <a:gd name="connsiteX89" fmla="*/ 301266 w 600075"/>
                    <a:gd name="connsiteY89" fmla="*/ 31750 h 1093787"/>
                    <a:gd name="connsiteX90" fmla="*/ 300832 w 600075"/>
                    <a:gd name="connsiteY90" fmla="*/ 0 h 1093787"/>
                    <a:gd name="connsiteX91" fmla="*/ 373818 w 600075"/>
                    <a:gd name="connsiteY91" fmla="*/ 35602 h 1093787"/>
                    <a:gd name="connsiteX92" fmla="*/ 390275 w 600075"/>
                    <a:gd name="connsiteY92" fmla="*/ 66220 h 1093787"/>
                    <a:gd name="connsiteX93" fmla="*/ 439648 w 600075"/>
                    <a:gd name="connsiteY93" fmla="*/ 66220 h 1093787"/>
                    <a:gd name="connsiteX94" fmla="*/ 446088 w 600075"/>
                    <a:gd name="connsiteY94" fmla="*/ 73340 h 1093787"/>
                    <a:gd name="connsiteX95" fmla="*/ 446088 w 600075"/>
                    <a:gd name="connsiteY95" fmla="*/ 113927 h 1093787"/>
                    <a:gd name="connsiteX96" fmla="*/ 446088 w 600075"/>
                    <a:gd name="connsiteY96" fmla="*/ 145256 h 1093787"/>
                    <a:gd name="connsiteX97" fmla="*/ 446088 w 600075"/>
                    <a:gd name="connsiteY97" fmla="*/ 178010 h 1093787"/>
                    <a:gd name="connsiteX98" fmla="*/ 431062 w 600075"/>
                    <a:gd name="connsiteY98" fmla="*/ 193675 h 1093787"/>
                    <a:gd name="connsiteX99" fmla="*/ 171317 w 600075"/>
                    <a:gd name="connsiteY99" fmla="*/ 193675 h 1093787"/>
                    <a:gd name="connsiteX100" fmla="*/ 155575 w 600075"/>
                    <a:gd name="connsiteY100" fmla="*/ 178010 h 1093787"/>
                    <a:gd name="connsiteX101" fmla="*/ 155575 w 600075"/>
                    <a:gd name="connsiteY101" fmla="*/ 145256 h 1093787"/>
                    <a:gd name="connsiteX102" fmla="*/ 155575 w 600075"/>
                    <a:gd name="connsiteY102" fmla="*/ 113927 h 1093787"/>
                    <a:gd name="connsiteX103" fmla="*/ 155575 w 600075"/>
                    <a:gd name="connsiteY103" fmla="*/ 73340 h 1093787"/>
                    <a:gd name="connsiteX104" fmla="*/ 162731 w 600075"/>
                    <a:gd name="connsiteY104" fmla="*/ 66220 h 1093787"/>
                    <a:gd name="connsiteX105" fmla="*/ 212104 w 600075"/>
                    <a:gd name="connsiteY105" fmla="*/ 66220 h 1093787"/>
                    <a:gd name="connsiteX106" fmla="*/ 227846 w 600075"/>
                    <a:gd name="connsiteY106" fmla="*/ 35602 h 1093787"/>
                    <a:gd name="connsiteX107" fmla="*/ 300832 w 600075"/>
                    <a:gd name="connsiteY107" fmla="*/ 0 h 109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600075" h="1093787">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7" y="941387"/>
                      </a:moveTo>
                      <a:cubicBezTo>
                        <a:pt x="15667" y="941387"/>
                        <a:pt x="15667" y="941387"/>
                        <a:pt x="107534" y="941387"/>
                      </a:cubicBezTo>
                      <a:cubicBezTo>
                        <a:pt x="107534" y="941387"/>
                        <a:pt x="107534" y="941387"/>
                        <a:pt x="76200" y="972722"/>
                      </a:cubicBezTo>
                      <a:cubicBezTo>
                        <a:pt x="76200" y="972722"/>
                        <a:pt x="76200" y="972722"/>
                        <a:pt x="31334" y="972722"/>
                      </a:cubicBezTo>
                      <a:cubicBezTo>
                        <a:pt x="31334" y="972722"/>
                        <a:pt x="31334" y="972722"/>
                        <a:pt x="31334" y="1062453"/>
                      </a:cubicBezTo>
                      <a:cubicBezTo>
                        <a:pt x="31334" y="1062453"/>
                        <a:pt x="31334" y="1062453"/>
                        <a:pt x="121065" y="1062453"/>
                      </a:cubicBezTo>
                      <a:cubicBezTo>
                        <a:pt x="121065" y="1062453"/>
                        <a:pt x="121065" y="1062453"/>
                        <a:pt x="121065" y="1058892"/>
                      </a:cubicBezTo>
                      <a:cubicBezTo>
                        <a:pt x="121065" y="1058892"/>
                        <a:pt x="121065" y="1058892"/>
                        <a:pt x="152400" y="1027557"/>
                      </a:cubicBezTo>
                      <a:cubicBezTo>
                        <a:pt x="152400" y="1027557"/>
                        <a:pt x="152400" y="1027557"/>
                        <a:pt x="152400" y="1078120"/>
                      </a:cubicBezTo>
                      <a:cubicBezTo>
                        <a:pt x="152400" y="1086666"/>
                        <a:pt x="145990" y="1093787"/>
                        <a:pt x="136732" y="1093787"/>
                      </a:cubicBezTo>
                      <a:lnTo>
                        <a:pt x="15667" y="1093787"/>
                      </a:lnTo>
                      <a:cubicBezTo>
                        <a:pt x="7121" y="1093787"/>
                        <a:pt x="0" y="1086666"/>
                        <a:pt x="0" y="1078120"/>
                      </a:cubicBezTo>
                      <a:cubicBezTo>
                        <a:pt x="0" y="1078120"/>
                        <a:pt x="0" y="1078120"/>
                        <a:pt x="0" y="957054"/>
                      </a:cubicBezTo>
                      <a:cubicBezTo>
                        <a:pt x="0" y="948509"/>
                        <a:pt x="7121" y="941387"/>
                        <a:pt x="15667"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7" y="663575"/>
                      </a:moveTo>
                      <a:cubicBezTo>
                        <a:pt x="15667" y="663575"/>
                        <a:pt x="15667" y="663575"/>
                        <a:pt x="107534" y="663575"/>
                      </a:cubicBezTo>
                      <a:cubicBezTo>
                        <a:pt x="107534" y="663575"/>
                        <a:pt x="107534" y="663575"/>
                        <a:pt x="76200" y="694910"/>
                      </a:cubicBezTo>
                      <a:cubicBezTo>
                        <a:pt x="76200" y="694910"/>
                        <a:pt x="76200" y="694910"/>
                        <a:pt x="31334" y="694910"/>
                      </a:cubicBezTo>
                      <a:cubicBezTo>
                        <a:pt x="31334" y="694910"/>
                        <a:pt x="31334" y="694910"/>
                        <a:pt x="31334" y="784641"/>
                      </a:cubicBezTo>
                      <a:cubicBezTo>
                        <a:pt x="31334" y="784641"/>
                        <a:pt x="31334" y="784641"/>
                        <a:pt x="121065" y="784641"/>
                      </a:cubicBezTo>
                      <a:cubicBezTo>
                        <a:pt x="121065" y="784641"/>
                        <a:pt x="121065" y="784641"/>
                        <a:pt x="121065" y="781080"/>
                      </a:cubicBezTo>
                      <a:cubicBezTo>
                        <a:pt x="121065" y="781080"/>
                        <a:pt x="121065" y="781080"/>
                        <a:pt x="152400" y="749745"/>
                      </a:cubicBezTo>
                      <a:cubicBezTo>
                        <a:pt x="152400" y="749745"/>
                        <a:pt x="152400" y="749745"/>
                        <a:pt x="152400" y="800308"/>
                      </a:cubicBezTo>
                      <a:cubicBezTo>
                        <a:pt x="152400" y="808854"/>
                        <a:pt x="145990" y="815975"/>
                        <a:pt x="136732" y="815975"/>
                      </a:cubicBezTo>
                      <a:cubicBezTo>
                        <a:pt x="136732" y="815975"/>
                        <a:pt x="136732" y="815975"/>
                        <a:pt x="15667" y="815975"/>
                      </a:cubicBezTo>
                      <a:cubicBezTo>
                        <a:pt x="7121" y="815975"/>
                        <a:pt x="0" y="808854"/>
                        <a:pt x="0" y="800308"/>
                      </a:cubicBezTo>
                      <a:lnTo>
                        <a:pt x="0" y="679242"/>
                      </a:lnTo>
                      <a:cubicBezTo>
                        <a:pt x="0" y="670697"/>
                        <a:pt x="7121" y="663575"/>
                        <a:pt x="15667"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7" y="382587"/>
                      </a:moveTo>
                      <a:cubicBezTo>
                        <a:pt x="15667" y="382587"/>
                        <a:pt x="15667" y="382587"/>
                        <a:pt x="107534" y="382587"/>
                      </a:cubicBezTo>
                      <a:cubicBezTo>
                        <a:pt x="107534" y="382587"/>
                        <a:pt x="107534" y="382587"/>
                        <a:pt x="76200" y="413776"/>
                      </a:cubicBezTo>
                      <a:lnTo>
                        <a:pt x="31334" y="413776"/>
                      </a:lnTo>
                      <a:cubicBezTo>
                        <a:pt x="31334" y="413776"/>
                        <a:pt x="31334" y="413776"/>
                        <a:pt x="31334" y="503798"/>
                      </a:cubicBezTo>
                      <a:cubicBezTo>
                        <a:pt x="31334" y="503798"/>
                        <a:pt x="31334" y="503798"/>
                        <a:pt x="121065" y="503798"/>
                      </a:cubicBezTo>
                      <a:cubicBezTo>
                        <a:pt x="121065" y="503798"/>
                        <a:pt x="121065" y="503798"/>
                        <a:pt x="121065" y="499545"/>
                      </a:cubicBezTo>
                      <a:cubicBezTo>
                        <a:pt x="121065" y="499545"/>
                        <a:pt x="121065" y="499545"/>
                        <a:pt x="152400" y="468356"/>
                      </a:cubicBezTo>
                      <a:cubicBezTo>
                        <a:pt x="152400" y="468356"/>
                        <a:pt x="152400" y="468356"/>
                        <a:pt x="152400" y="519393"/>
                      </a:cubicBezTo>
                      <a:cubicBezTo>
                        <a:pt x="152400" y="527899"/>
                        <a:pt x="145990" y="534987"/>
                        <a:pt x="136732" y="534987"/>
                      </a:cubicBezTo>
                      <a:cubicBezTo>
                        <a:pt x="136732" y="534987"/>
                        <a:pt x="136732" y="534987"/>
                        <a:pt x="15667" y="534987"/>
                      </a:cubicBezTo>
                      <a:cubicBezTo>
                        <a:pt x="7121" y="534987"/>
                        <a:pt x="0" y="527899"/>
                        <a:pt x="0" y="519393"/>
                      </a:cubicBezTo>
                      <a:cubicBezTo>
                        <a:pt x="0" y="519393"/>
                        <a:pt x="0" y="519393"/>
                        <a:pt x="0" y="398182"/>
                      </a:cubicBezTo>
                      <a:cubicBezTo>
                        <a:pt x="0" y="389675"/>
                        <a:pt x="7121" y="382587"/>
                        <a:pt x="15667"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grpSp>
        </p:grpSp>
      </p:grpSp>
      <p:sp>
        <p:nvSpPr>
          <p:cNvPr id="4" name="TextBox 3">
            <a:extLst>
              <a:ext uri="{FF2B5EF4-FFF2-40B4-BE49-F238E27FC236}">
                <a16:creationId xmlns:a16="http://schemas.microsoft.com/office/drawing/2014/main" id="{AF55E5DF-6AA8-B15F-538F-AF14CF90C582}"/>
              </a:ext>
            </a:extLst>
          </p:cNvPr>
          <p:cNvSpPr txBox="1"/>
          <p:nvPr/>
        </p:nvSpPr>
        <p:spPr>
          <a:xfrm>
            <a:off x="3357720" y="180612"/>
            <a:ext cx="5034070" cy="30008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34290" rIns="68580" bIns="34290" numCol="1" spcCol="0" rtlCol="0" fromWordArt="0" anchor="ctr" anchorCtr="0" forceAA="0" compatLnSpc="1">
            <a:prstTxWarp prst="textNoShape">
              <a:avLst/>
            </a:prstTxWarp>
            <a:spAutoFit/>
          </a:bodyPr>
          <a:lstStyle/>
          <a:p>
            <a:r>
              <a:rPr lang="en-US" sz="1500">
                <a:solidFill>
                  <a:srgbClr val="29BA74"/>
                </a:solidFill>
              </a:rPr>
              <a:t>Scenario: Determine discount based on purchase volume</a:t>
            </a:r>
          </a:p>
        </p:txBody>
      </p:sp>
      <p:sp>
        <p:nvSpPr>
          <p:cNvPr id="7" name="Rectangle: Rounded Corners 6">
            <a:extLst>
              <a:ext uri="{FF2B5EF4-FFF2-40B4-BE49-F238E27FC236}">
                <a16:creationId xmlns:a16="http://schemas.microsoft.com/office/drawing/2014/main" id="{FBAF1507-09C4-E029-5213-1915DF77AB2A}"/>
              </a:ext>
            </a:extLst>
          </p:cNvPr>
          <p:cNvSpPr/>
          <p:nvPr/>
        </p:nvSpPr>
        <p:spPr>
          <a:xfrm>
            <a:off x="3975667" y="1144648"/>
            <a:ext cx="685799" cy="406853"/>
          </a:xfrm>
          <a:prstGeom prst="round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a:solidFill>
                  <a:srgbClr val="FFFFFF"/>
                </a:solidFill>
              </a:rPr>
              <a:t>Volume Input</a:t>
            </a:r>
          </a:p>
        </p:txBody>
      </p:sp>
      <p:sp>
        <p:nvSpPr>
          <p:cNvPr id="8" name="Cube 7">
            <a:extLst>
              <a:ext uri="{FF2B5EF4-FFF2-40B4-BE49-F238E27FC236}">
                <a16:creationId xmlns:a16="http://schemas.microsoft.com/office/drawing/2014/main" id="{42A3E0B3-8FD5-AF35-E822-540D3EF9F846}"/>
              </a:ext>
            </a:extLst>
          </p:cNvPr>
          <p:cNvSpPr/>
          <p:nvPr/>
        </p:nvSpPr>
        <p:spPr>
          <a:xfrm>
            <a:off x="5527685" y="886916"/>
            <a:ext cx="912113" cy="912113"/>
          </a:xfrm>
          <a:prstGeom prst="cube">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a:solidFill>
                  <a:srgbClr val="FFFFFF"/>
                </a:solidFill>
              </a:rPr>
              <a:t>Invoicing Module</a:t>
            </a:r>
          </a:p>
        </p:txBody>
      </p:sp>
      <p:sp>
        <p:nvSpPr>
          <p:cNvPr id="9" name="Cloud 8">
            <a:extLst>
              <a:ext uri="{FF2B5EF4-FFF2-40B4-BE49-F238E27FC236}">
                <a16:creationId xmlns:a16="http://schemas.microsoft.com/office/drawing/2014/main" id="{EEE896D9-2A2D-1186-1744-719C78584A11}"/>
              </a:ext>
            </a:extLst>
          </p:cNvPr>
          <p:cNvSpPr/>
          <p:nvPr/>
        </p:nvSpPr>
        <p:spPr>
          <a:xfrm>
            <a:off x="7312819" y="1134442"/>
            <a:ext cx="767442" cy="427264"/>
          </a:xfrm>
          <a:prstGeom prst="cloud">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a:solidFill>
                  <a:srgbClr val="FFFFFF"/>
                </a:solidFill>
              </a:rPr>
              <a:t>SaaS Module</a:t>
            </a:r>
          </a:p>
        </p:txBody>
      </p:sp>
      <p:sp>
        <p:nvSpPr>
          <p:cNvPr id="15" name="Arrow: Left-Right 14">
            <a:extLst>
              <a:ext uri="{FF2B5EF4-FFF2-40B4-BE49-F238E27FC236}">
                <a16:creationId xmlns:a16="http://schemas.microsoft.com/office/drawing/2014/main" id="{00229598-F147-0DC1-F209-376EA8667E94}"/>
              </a:ext>
            </a:extLst>
          </p:cNvPr>
          <p:cNvSpPr/>
          <p:nvPr/>
        </p:nvSpPr>
        <p:spPr>
          <a:xfrm>
            <a:off x="4769085" y="1164637"/>
            <a:ext cx="626364" cy="363473"/>
          </a:xfrm>
          <a:prstGeom prst="leftRightArrow">
            <a:avLst/>
          </a:prstGeom>
          <a:solidFill>
            <a:schemeClr val="bg1">
              <a:lumMod val="75000"/>
            </a:schemeClr>
          </a:solidFill>
          <a:ln w="9525" cap="rnd" cmpd="sng" algn="ctr">
            <a:solidFill>
              <a:schemeClr val="bg1">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sp>
        <p:nvSpPr>
          <p:cNvPr id="16" name="Arrow: Left-Right 15">
            <a:extLst>
              <a:ext uri="{FF2B5EF4-FFF2-40B4-BE49-F238E27FC236}">
                <a16:creationId xmlns:a16="http://schemas.microsoft.com/office/drawing/2014/main" id="{020DBAB8-2675-4930-CC61-A0C550265E97}"/>
              </a:ext>
            </a:extLst>
          </p:cNvPr>
          <p:cNvSpPr/>
          <p:nvPr/>
        </p:nvSpPr>
        <p:spPr>
          <a:xfrm>
            <a:off x="6551620" y="1164637"/>
            <a:ext cx="626364" cy="363473"/>
          </a:xfrm>
          <a:prstGeom prst="leftRightArrow">
            <a:avLst/>
          </a:prstGeom>
          <a:solidFill>
            <a:schemeClr val="bg1">
              <a:lumMod val="75000"/>
            </a:schemeClr>
          </a:solidFill>
          <a:ln w="9525" cap="rnd" cmpd="sng" algn="ctr">
            <a:solidFill>
              <a:schemeClr val="bg1">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sp>
        <p:nvSpPr>
          <p:cNvPr id="19" name="ee4pContent1">
            <a:extLst>
              <a:ext uri="{FF2B5EF4-FFF2-40B4-BE49-F238E27FC236}">
                <a16:creationId xmlns:a16="http://schemas.microsoft.com/office/drawing/2014/main" id="{8D0950A8-0062-E8B0-FF1C-A84DACFE5481}"/>
              </a:ext>
            </a:extLst>
          </p:cNvPr>
          <p:cNvSpPr txBox="1"/>
          <p:nvPr/>
        </p:nvSpPr>
        <p:spPr>
          <a:xfrm>
            <a:off x="6554443" y="1719792"/>
            <a:ext cx="2342897" cy="1470352"/>
          </a:xfrm>
          <a:prstGeom prst="rect">
            <a:avLst/>
          </a:prstGeom>
          <a:ln cap="rnd">
            <a:noFill/>
          </a:ln>
        </p:spPr>
        <p:txBody>
          <a:bodyPr vert="horz" wrap="square" lIns="0" tIns="0" rIns="0" bIns="0" rtlCol="0" anchor="t">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marL="128588" indent="-128588">
              <a:lnSpc>
                <a:spcPct val="90000"/>
              </a:lnSpc>
              <a:spcBef>
                <a:spcPts val="450"/>
              </a:spcBef>
              <a:buFont typeface="Arial" panose="020B0604020202020204" pitchFamily="34" charset="0"/>
              <a:buChar char="•"/>
            </a:pPr>
            <a:r>
              <a:rPr lang="en-US" sz="1050">
                <a:latin typeface="+mn-lt"/>
              </a:rPr>
              <a:t>SaaS module is external service defining and enforcing business rules</a:t>
            </a:r>
          </a:p>
          <a:p>
            <a:pPr marL="128588" indent="-128588">
              <a:lnSpc>
                <a:spcPct val="90000"/>
              </a:lnSpc>
              <a:spcBef>
                <a:spcPts val="450"/>
              </a:spcBef>
              <a:buFont typeface="Arial" panose="020B0604020202020204" pitchFamily="34" charset="0"/>
              <a:buChar char="•"/>
            </a:pPr>
            <a:r>
              <a:rPr lang="en-US" sz="1050">
                <a:latin typeface="Trebuchet MS"/>
              </a:rPr>
              <a:t>Several levels of discount based on purchase volume ranges</a:t>
            </a:r>
          </a:p>
          <a:p>
            <a:pPr marL="128588" indent="-128588">
              <a:lnSpc>
                <a:spcPct val="90000"/>
              </a:lnSpc>
              <a:spcBef>
                <a:spcPts val="450"/>
              </a:spcBef>
              <a:buFont typeface="Arial" panose="020B0604020202020204" pitchFamily="34" charset="0"/>
              <a:buChar char="•"/>
            </a:pPr>
            <a:r>
              <a:rPr lang="en-US" sz="1050">
                <a:latin typeface="Trebuchet MS"/>
              </a:rPr>
              <a:t>Need to verify that the invoicing module operates correctly with the different levels of discount</a:t>
            </a:r>
          </a:p>
          <a:p>
            <a:pPr marL="128588" indent="-128588">
              <a:lnSpc>
                <a:spcPct val="90000"/>
              </a:lnSpc>
              <a:spcBef>
                <a:spcPts val="450"/>
              </a:spcBef>
              <a:buFont typeface="Arial" panose="020B0604020202020204" pitchFamily="34" charset="0"/>
              <a:buChar char="•"/>
            </a:pPr>
            <a:r>
              <a:rPr lang="en-US" sz="1050">
                <a:latin typeface="Trebuchet MS"/>
              </a:rPr>
              <a:t>What if the call to the SaaS module fails?</a:t>
            </a:r>
          </a:p>
        </p:txBody>
      </p:sp>
      <p:grpSp>
        <p:nvGrpSpPr>
          <p:cNvPr id="25" name="Group 24">
            <a:extLst>
              <a:ext uri="{FF2B5EF4-FFF2-40B4-BE49-F238E27FC236}">
                <a16:creationId xmlns:a16="http://schemas.microsoft.com/office/drawing/2014/main" id="{F78B1AE5-13DE-1424-1528-8A8D40F5CB1D}"/>
              </a:ext>
            </a:extLst>
          </p:cNvPr>
          <p:cNvGrpSpPr/>
          <p:nvPr/>
        </p:nvGrpSpPr>
        <p:grpSpPr>
          <a:xfrm rot="5400000">
            <a:off x="5955769" y="1241399"/>
            <a:ext cx="229628" cy="4183830"/>
            <a:chOff x="5942914" y="581853"/>
            <a:chExt cx="306171" cy="5578440"/>
          </a:xfrm>
        </p:grpSpPr>
        <p:cxnSp>
          <p:nvCxnSpPr>
            <p:cNvPr id="21" name="Straight Connector 20">
              <a:extLst>
                <a:ext uri="{FF2B5EF4-FFF2-40B4-BE49-F238E27FC236}">
                  <a16:creationId xmlns:a16="http://schemas.microsoft.com/office/drawing/2014/main" id="{63E73902-7EF7-4CC5-2BF8-2E68D0D42818}"/>
                </a:ext>
              </a:extLst>
            </p:cNvPr>
            <p:cNvCxnSpPr>
              <a:cxnSpLocks/>
            </p:cNvCxnSpPr>
            <p:nvPr/>
          </p:nvCxnSpPr>
          <p:spPr>
            <a:xfrm rot="16200000" flipH="1">
              <a:off x="3306782" y="3371073"/>
              <a:ext cx="5578440" cy="0"/>
            </a:xfrm>
            <a:prstGeom prst="line">
              <a:avLst/>
            </a:prstGeom>
            <a:ln w="9525" cap="rnd">
              <a:solidFill>
                <a:srgbClr val="9A9A9A"/>
              </a:solidFill>
              <a:prstDash val="soli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675A8C7B-6743-6BBB-E3D4-2AB91BF7AC08}"/>
                </a:ext>
              </a:extLst>
            </p:cNvPr>
            <p:cNvGrpSpPr/>
            <p:nvPr/>
          </p:nvGrpSpPr>
          <p:grpSpPr>
            <a:xfrm>
              <a:off x="5942914" y="3217617"/>
              <a:ext cx="306171" cy="306910"/>
              <a:chOff x="5937564" y="3084063"/>
              <a:chExt cx="306171" cy="306910"/>
            </a:xfrm>
          </p:grpSpPr>
          <p:sp>
            <p:nvSpPr>
              <p:cNvPr id="23" name="Freeform 94">
                <a:extLst>
                  <a:ext uri="{FF2B5EF4-FFF2-40B4-BE49-F238E27FC236}">
                    <a16:creationId xmlns:a16="http://schemas.microsoft.com/office/drawing/2014/main" id="{27A9800C-D09C-3674-48AE-595EB7121162}"/>
                  </a:ext>
                </a:extLst>
              </p:cNvPr>
              <p:cNvSpPr>
                <a:spLocks/>
              </p:cNvSpPr>
              <p:nvPr/>
            </p:nvSpPr>
            <p:spPr bwMode="gray">
              <a:xfrm>
                <a:off x="5937564" y="3084063"/>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tx2"/>
              </a:solidFill>
              <a:ln>
                <a:solidFill>
                  <a:schemeClr val="tx2"/>
                </a:solidFill>
              </a:ln>
            </p:spPr>
            <p:txBody>
              <a:bodyPr vert="horz" wrap="square" lIns="66481" tIns="33241" rIns="66481" bIns="33241" numCol="1" anchor="t" anchorCtr="0" compatLnSpc="1">
                <a:prstTxWarp prst="textNoShape">
                  <a:avLst/>
                </a:prstTxWarp>
              </a:bodyPr>
              <a:lstStyle/>
              <a:p>
                <a:endParaRPr lang="en-US" sz="1050">
                  <a:solidFill>
                    <a:srgbClr val="6E6F73"/>
                  </a:solidFill>
                </a:endParaRPr>
              </a:p>
            </p:txBody>
          </p:sp>
          <p:sp>
            <p:nvSpPr>
              <p:cNvPr id="24" name="Freeform 95">
                <a:extLst>
                  <a:ext uri="{FF2B5EF4-FFF2-40B4-BE49-F238E27FC236}">
                    <a16:creationId xmlns:a16="http://schemas.microsoft.com/office/drawing/2014/main" id="{75CE69A7-9D60-A69B-8836-70213D36E6E1}"/>
                  </a:ext>
                </a:extLst>
              </p:cNvPr>
              <p:cNvSpPr>
                <a:spLocks/>
              </p:cNvSpPr>
              <p:nvPr/>
            </p:nvSpPr>
            <p:spPr bwMode="gray">
              <a:xfrm>
                <a:off x="6053995" y="3125153"/>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481" tIns="33241" rIns="66481" bIns="33241" numCol="1" anchor="t" anchorCtr="0" compatLnSpc="1">
                <a:prstTxWarp prst="textNoShape">
                  <a:avLst/>
                </a:prstTxWarp>
              </a:bodyPr>
              <a:lstStyle/>
              <a:p>
                <a:endParaRPr lang="en-US" sz="1050">
                  <a:solidFill>
                    <a:srgbClr val="6E6F73"/>
                  </a:solidFill>
                </a:endParaRPr>
              </a:p>
            </p:txBody>
          </p:sp>
        </p:grpSp>
      </p:grpSp>
      <p:sp>
        <p:nvSpPr>
          <p:cNvPr id="26" name="ee4pContent1">
            <a:extLst>
              <a:ext uri="{FF2B5EF4-FFF2-40B4-BE49-F238E27FC236}">
                <a16:creationId xmlns:a16="http://schemas.microsoft.com/office/drawing/2014/main" id="{7D13B081-C238-1B45-FA5E-908F6250B380}"/>
              </a:ext>
            </a:extLst>
          </p:cNvPr>
          <p:cNvSpPr txBox="1"/>
          <p:nvPr/>
        </p:nvSpPr>
        <p:spPr>
          <a:xfrm>
            <a:off x="3521097" y="3592552"/>
            <a:ext cx="5323489" cy="1470352"/>
          </a:xfrm>
          <a:prstGeom prst="rect">
            <a:avLst/>
          </a:prstGeom>
          <a:ln cap="rnd">
            <a:noFill/>
          </a:ln>
        </p:spPr>
        <p:txBody>
          <a:bodyPr vert="horz" wrap="square" lIns="0" tIns="0" rIns="0" bIns="0" rtlCol="0" anchor="t">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marL="257175" indent="-257175">
              <a:lnSpc>
                <a:spcPct val="90000"/>
              </a:lnSpc>
              <a:spcBef>
                <a:spcPts val="450"/>
              </a:spcBef>
              <a:buFont typeface="Arial" panose="020B0604020202020204" pitchFamily="34" charset="0"/>
              <a:buChar char="•"/>
            </a:pPr>
            <a:r>
              <a:rPr lang="en-US" sz="1050">
                <a:latin typeface="+mn-lt"/>
              </a:rPr>
              <a:t>Tie test cases directly to specific business requirements (e.g., each discount level)</a:t>
            </a:r>
            <a:endParaRPr lang="en-US" sz="1500"/>
          </a:p>
          <a:p>
            <a:pPr marL="257175" indent="-257175">
              <a:lnSpc>
                <a:spcPct val="90000"/>
              </a:lnSpc>
              <a:spcBef>
                <a:spcPts val="450"/>
              </a:spcBef>
              <a:buFont typeface="Arial" panose="020B0604020202020204" pitchFamily="34" charset="0"/>
              <a:buChar char="•"/>
            </a:pPr>
            <a:r>
              <a:rPr lang="en-US" sz="1050">
                <a:latin typeface="Trebuchet MS"/>
              </a:rPr>
              <a:t>Write </a:t>
            </a:r>
            <a:r>
              <a:rPr lang="en-US" sz="1050">
                <a:solidFill>
                  <a:schemeClr val="tx2"/>
                </a:solidFill>
                <a:latin typeface="Trebuchet MS"/>
              </a:rPr>
              <a:t>just enough</a:t>
            </a:r>
            <a:r>
              <a:rPr lang="en-US" sz="1050">
                <a:latin typeface="Trebuchet MS"/>
              </a:rPr>
              <a:t> code to pass the tests</a:t>
            </a:r>
            <a:endParaRPr lang="en-US" sz="1500"/>
          </a:p>
          <a:p>
            <a:pPr marL="257175" indent="-257175">
              <a:lnSpc>
                <a:spcPct val="90000"/>
              </a:lnSpc>
              <a:spcBef>
                <a:spcPts val="450"/>
              </a:spcBef>
              <a:buFont typeface="Arial" panose="020B0604020202020204" pitchFamily="34" charset="0"/>
              <a:buChar char="•"/>
            </a:pPr>
            <a:r>
              <a:rPr lang="en-US" sz="1050">
                <a:latin typeface="Trebuchet MS"/>
              </a:rPr>
              <a:t>By extension, have written </a:t>
            </a:r>
            <a:r>
              <a:rPr lang="en-US" sz="1050">
                <a:solidFill>
                  <a:schemeClr val="tx2"/>
                </a:solidFill>
                <a:latin typeface="Trebuchet MS"/>
              </a:rPr>
              <a:t>just enough</a:t>
            </a:r>
            <a:r>
              <a:rPr lang="en-US" sz="1050">
                <a:latin typeface="Trebuchet MS"/>
              </a:rPr>
              <a:t> code to meet the business requirements</a:t>
            </a:r>
          </a:p>
          <a:p>
            <a:pPr marL="257175" indent="-257175">
              <a:lnSpc>
                <a:spcPct val="90000"/>
              </a:lnSpc>
              <a:spcBef>
                <a:spcPts val="450"/>
              </a:spcBef>
              <a:buFont typeface="Arial" panose="020B0604020202020204" pitchFamily="34" charset="0"/>
              <a:buChar char="•"/>
            </a:pPr>
            <a:r>
              <a:rPr lang="en-US" sz="1050">
                <a:solidFill>
                  <a:schemeClr val="tx2"/>
                </a:solidFill>
                <a:latin typeface="Trebuchet MS"/>
              </a:rPr>
              <a:t>Mocking</a:t>
            </a:r>
            <a:r>
              <a:rPr lang="en-US" sz="1050">
                <a:latin typeface="Trebuchet MS"/>
              </a:rPr>
              <a:t> enables tight control over what gets returned from the downstream dependency, including any error conditions</a:t>
            </a:r>
          </a:p>
          <a:p>
            <a:pPr marL="257175" indent="-257175">
              <a:lnSpc>
                <a:spcPct val="90000"/>
              </a:lnSpc>
              <a:spcBef>
                <a:spcPts val="450"/>
              </a:spcBef>
              <a:buFont typeface="Arial" panose="020B0604020202020204" pitchFamily="34" charset="0"/>
              <a:buChar char="•"/>
            </a:pPr>
            <a:r>
              <a:rPr lang="en-US" sz="1050">
                <a:latin typeface="Trebuchet MS"/>
              </a:rPr>
              <a:t>Result is verified quality when built and </a:t>
            </a:r>
            <a:r>
              <a:rPr lang="en-US" sz="1050">
                <a:solidFill>
                  <a:schemeClr val="tx2"/>
                </a:solidFill>
                <a:latin typeface="Trebuchet MS"/>
              </a:rPr>
              <a:t>automated regression testing</a:t>
            </a:r>
            <a:r>
              <a:rPr lang="en-US" sz="1050">
                <a:latin typeface="Trebuchet MS"/>
              </a:rPr>
              <a:t> against future changes</a:t>
            </a:r>
          </a:p>
        </p:txBody>
      </p:sp>
    </p:spTree>
    <p:extLst>
      <p:ext uri="{BB962C8B-B14F-4D97-AF65-F5344CB8AC3E}">
        <p14:creationId xmlns:p14="http://schemas.microsoft.com/office/powerpoint/2010/main" val="40840851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88A249D-D793-4CF7-91AA-6F937B039482}"/>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10" name="Object 9" hidden="1">
                        <a:extLst>
                          <a:ext uri="{FF2B5EF4-FFF2-40B4-BE49-F238E27FC236}">
                            <a16:creationId xmlns:a16="http://schemas.microsoft.com/office/drawing/2014/main" id="{988A249D-D793-4CF7-91AA-6F937B039482}"/>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F649A98-8B7E-DAA6-DB2C-EEA2B221D2D2}"/>
              </a:ext>
            </a:extLst>
          </p:cNvPr>
          <p:cNvSpPr>
            <a:spLocks noGrp="1"/>
          </p:cNvSpPr>
          <p:nvPr>
            <p:ph type="title"/>
          </p:nvPr>
        </p:nvSpPr>
        <p:spPr/>
        <p:txBody>
          <a:bodyPr vert="horz"/>
          <a:lstStyle/>
          <a:p>
            <a:r>
              <a:rPr lang="en-US"/>
              <a:t>Best practices with TDD</a:t>
            </a:r>
          </a:p>
        </p:txBody>
      </p:sp>
      <p:sp>
        <p:nvSpPr>
          <p:cNvPr id="3" name="Shape 85">
            <a:extLst>
              <a:ext uri="{FF2B5EF4-FFF2-40B4-BE49-F238E27FC236}">
                <a16:creationId xmlns:a16="http://schemas.microsoft.com/office/drawing/2014/main" id="{65844A8C-62FD-8F45-3E08-D0E779D19F2C}"/>
              </a:ext>
            </a:extLst>
          </p:cNvPr>
          <p:cNvSpPr txBox="1">
            <a:spLocks/>
          </p:cNvSpPr>
          <p:nvPr/>
        </p:nvSpPr>
        <p:spPr>
          <a:xfrm>
            <a:off x="4572001" y="1125788"/>
            <a:ext cx="3903797" cy="353174"/>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83700" lvl="1" indent="0">
              <a:buClr>
                <a:schemeClr val="tx1"/>
              </a:buClr>
              <a:buNone/>
              <a:defRPr sz="1800"/>
            </a:pPr>
            <a:r>
              <a:rPr lang="en-US" sz="1350"/>
              <a:t>Don’t commit to a methodology, commit to impact and a positive result</a:t>
            </a:r>
          </a:p>
        </p:txBody>
      </p:sp>
      <p:sp>
        <p:nvSpPr>
          <p:cNvPr id="4" name="TextBox 3">
            <a:extLst>
              <a:ext uri="{FF2B5EF4-FFF2-40B4-BE49-F238E27FC236}">
                <a16:creationId xmlns:a16="http://schemas.microsoft.com/office/drawing/2014/main" id="{916F0536-9324-D76C-9968-099D1D13DF5D}"/>
              </a:ext>
            </a:extLst>
          </p:cNvPr>
          <p:cNvSpPr txBox="1"/>
          <p:nvPr/>
        </p:nvSpPr>
        <p:spPr>
          <a:xfrm>
            <a:off x="3764935" y="463525"/>
            <a:ext cx="4710863" cy="43801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a:solidFill>
                  <a:schemeClr val="tx2"/>
                </a:solidFill>
              </a:rPr>
              <a:t>TDD supports the following best practices:</a:t>
            </a:r>
          </a:p>
        </p:txBody>
      </p:sp>
      <p:sp>
        <p:nvSpPr>
          <p:cNvPr id="12" name="Shape 85">
            <a:extLst>
              <a:ext uri="{FF2B5EF4-FFF2-40B4-BE49-F238E27FC236}">
                <a16:creationId xmlns:a16="http://schemas.microsoft.com/office/drawing/2014/main" id="{7EAC54FA-819D-49BA-B265-7F699C8B1766}"/>
              </a:ext>
            </a:extLst>
          </p:cNvPr>
          <p:cNvSpPr txBox="1">
            <a:spLocks/>
          </p:cNvSpPr>
          <p:nvPr/>
        </p:nvSpPr>
        <p:spPr>
          <a:xfrm>
            <a:off x="4572001" y="2014453"/>
            <a:ext cx="3903797" cy="619175"/>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83700" lvl="1" indent="0">
              <a:buClr>
                <a:schemeClr val="tx1"/>
              </a:buClr>
              <a:buNone/>
              <a:defRPr sz="1800"/>
            </a:pPr>
            <a:r>
              <a:rPr lang="en-US" sz="1350"/>
              <a:t>Ensure that the engineering team has a clear understanding (and practice) for unit vs. integration testing</a:t>
            </a:r>
          </a:p>
        </p:txBody>
      </p:sp>
      <p:sp>
        <p:nvSpPr>
          <p:cNvPr id="13" name="Shape 85">
            <a:extLst>
              <a:ext uri="{FF2B5EF4-FFF2-40B4-BE49-F238E27FC236}">
                <a16:creationId xmlns:a16="http://schemas.microsoft.com/office/drawing/2014/main" id="{45F9FA29-25A9-4101-8612-28243DAB5B1F}"/>
              </a:ext>
            </a:extLst>
          </p:cNvPr>
          <p:cNvSpPr txBox="1">
            <a:spLocks/>
          </p:cNvSpPr>
          <p:nvPr/>
        </p:nvSpPr>
        <p:spPr>
          <a:xfrm>
            <a:off x="4572001" y="3169119"/>
            <a:ext cx="3903797" cy="353174"/>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83700" lvl="1" indent="0">
              <a:buClr>
                <a:schemeClr val="tx1"/>
              </a:buClr>
              <a:buNone/>
              <a:defRPr sz="1800"/>
            </a:pPr>
            <a:r>
              <a:rPr lang="en-US" sz="1350"/>
              <a:t>Automated testing is code – just like application code – estimate and plan accordingly</a:t>
            </a:r>
          </a:p>
        </p:txBody>
      </p:sp>
      <p:sp>
        <p:nvSpPr>
          <p:cNvPr id="14" name="Shape 85">
            <a:extLst>
              <a:ext uri="{FF2B5EF4-FFF2-40B4-BE49-F238E27FC236}">
                <a16:creationId xmlns:a16="http://schemas.microsoft.com/office/drawing/2014/main" id="{920EB4D9-9C1F-4B34-A282-A0B25457C6A7}"/>
              </a:ext>
            </a:extLst>
          </p:cNvPr>
          <p:cNvSpPr txBox="1">
            <a:spLocks/>
          </p:cNvSpPr>
          <p:nvPr/>
        </p:nvSpPr>
        <p:spPr>
          <a:xfrm>
            <a:off x="4572001" y="4057785"/>
            <a:ext cx="3903797" cy="438016"/>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83700" lvl="1" indent="0">
              <a:buClr>
                <a:schemeClr val="tx1"/>
              </a:buClr>
              <a:buNone/>
              <a:defRPr sz="1800"/>
            </a:pPr>
            <a:r>
              <a:rPr lang="en-US" sz="1350"/>
              <a:t>Find the right % of test coverage – quality &amp; quantity!</a:t>
            </a:r>
          </a:p>
        </p:txBody>
      </p:sp>
      <p:grpSp>
        <p:nvGrpSpPr>
          <p:cNvPr id="20" name="Group 19">
            <a:extLst>
              <a:ext uri="{FF2B5EF4-FFF2-40B4-BE49-F238E27FC236}">
                <a16:creationId xmlns:a16="http://schemas.microsoft.com/office/drawing/2014/main" id="{3CE14B20-3E19-4AA0-A180-9808EE24D96E}"/>
              </a:ext>
            </a:extLst>
          </p:cNvPr>
          <p:cNvGrpSpPr>
            <a:grpSpLocks noChangeAspect="1"/>
          </p:cNvGrpSpPr>
          <p:nvPr/>
        </p:nvGrpSpPr>
        <p:grpSpPr>
          <a:xfrm>
            <a:off x="3735725" y="973032"/>
            <a:ext cx="685800" cy="685800"/>
            <a:chOff x="5273675" y="2606675"/>
            <a:chExt cx="1644650" cy="1644650"/>
          </a:xfrm>
        </p:grpSpPr>
        <p:sp>
          <p:nvSpPr>
            <p:cNvPr id="21" name="AutoShape 24">
              <a:extLst>
                <a:ext uri="{FF2B5EF4-FFF2-40B4-BE49-F238E27FC236}">
                  <a16:creationId xmlns:a16="http://schemas.microsoft.com/office/drawing/2014/main" id="{53BAFF0C-48EC-4FA3-9733-F0303EC73EDE}"/>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22" name="Group 21">
              <a:extLst>
                <a:ext uri="{FF2B5EF4-FFF2-40B4-BE49-F238E27FC236}">
                  <a16:creationId xmlns:a16="http://schemas.microsoft.com/office/drawing/2014/main" id="{83D5FCDE-EBF6-4A76-AF60-E9465E8D36C9}"/>
                </a:ext>
              </a:extLst>
            </p:cNvPr>
            <p:cNvGrpSpPr/>
            <p:nvPr/>
          </p:nvGrpSpPr>
          <p:grpSpPr>
            <a:xfrm>
              <a:off x="5445125" y="2962275"/>
              <a:ext cx="1303338" cy="931863"/>
              <a:chOff x="5445125" y="2962275"/>
              <a:chExt cx="1303338" cy="931863"/>
            </a:xfrm>
          </p:grpSpPr>
          <p:sp>
            <p:nvSpPr>
              <p:cNvPr id="23" name="Freeform 5">
                <a:extLst>
                  <a:ext uri="{FF2B5EF4-FFF2-40B4-BE49-F238E27FC236}">
                    <a16:creationId xmlns:a16="http://schemas.microsoft.com/office/drawing/2014/main" id="{428F6B2B-91D1-4887-A83A-3C43CB901184}"/>
                  </a:ext>
                </a:extLst>
              </p:cNvPr>
              <p:cNvSpPr>
                <a:spLocks/>
              </p:cNvSpPr>
              <p:nvPr/>
            </p:nvSpPr>
            <p:spPr bwMode="auto">
              <a:xfrm>
                <a:off x="5445125" y="2962275"/>
                <a:ext cx="1303338" cy="931863"/>
              </a:xfrm>
              <a:custGeom>
                <a:avLst/>
                <a:gdLst>
                  <a:gd name="connsiteX0" fmla="*/ 500528 w 1303338"/>
                  <a:gd name="connsiteY0" fmla="*/ 101893 h 931863"/>
                  <a:gd name="connsiteX1" fmla="*/ 510957 w 1303338"/>
                  <a:gd name="connsiteY1" fmla="*/ 107174 h 931863"/>
                  <a:gd name="connsiteX2" fmla="*/ 804733 w 1303338"/>
                  <a:gd name="connsiteY2" fmla="*/ 435841 h 931863"/>
                  <a:gd name="connsiteX3" fmla="*/ 1061431 w 1303338"/>
                  <a:gd name="connsiteY3" fmla="*/ 278310 h 931863"/>
                  <a:gd name="connsiteX4" fmla="*/ 961604 w 1303338"/>
                  <a:gd name="connsiteY4" fmla="*/ 259693 h 931863"/>
                  <a:gd name="connsiteX5" fmla="*/ 948769 w 1303338"/>
                  <a:gd name="connsiteY5" fmla="*/ 241075 h 931863"/>
                  <a:gd name="connsiteX6" fmla="*/ 966596 w 1303338"/>
                  <a:gd name="connsiteY6" fmla="*/ 228186 h 931863"/>
                  <a:gd name="connsiteX7" fmla="*/ 1106353 w 1303338"/>
                  <a:gd name="connsiteY7" fmla="*/ 254680 h 931863"/>
                  <a:gd name="connsiteX8" fmla="*/ 1107066 w 1303338"/>
                  <a:gd name="connsiteY8" fmla="*/ 254680 h 931863"/>
                  <a:gd name="connsiteX9" fmla="*/ 1107779 w 1303338"/>
                  <a:gd name="connsiteY9" fmla="*/ 254680 h 931863"/>
                  <a:gd name="connsiteX10" fmla="*/ 1109206 w 1303338"/>
                  <a:gd name="connsiteY10" fmla="*/ 255396 h 931863"/>
                  <a:gd name="connsiteX11" fmla="*/ 1110632 w 1303338"/>
                  <a:gd name="connsiteY11" fmla="*/ 256112 h 931863"/>
                  <a:gd name="connsiteX12" fmla="*/ 1112058 w 1303338"/>
                  <a:gd name="connsiteY12" fmla="*/ 256828 h 931863"/>
                  <a:gd name="connsiteX13" fmla="*/ 1112771 w 1303338"/>
                  <a:gd name="connsiteY13" fmla="*/ 257545 h 931863"/>
                  <a:gd name="connsiteX14" fmla="*/ 1113484 w 1303338"/>
                  <a:gd name="connsiteY14" fmla="*/ 257545 h 931863"/>
                  <a:gd name="connsiteX15" fmla="*/ 1117762 w 1303338"/>
                  <a:gd name="connsiteY15" fmla="*/ 263273 h 931863"/>
                  <a:gd name="connsiteX16" fmla="*/ 1119188 w 1303338"/>
                  <a:gd name="connsiteY16" fmla="*/ 267569 h 931863"/>
                  <a:gd name="connsiteX17" fmla="*/ 1119188 w 1303338"/>
                  <a:gd name="connsiteY17" fmla="*/ 268285 h 931863"/>
                  <a:gd name="connsiteX18" fmla="*/ 1119188 w 1303338"/>
                  <a:gd name="connsiteY18" fmla="*/ 269717 h 931863"/>
                  <a:gd name="connsiteX19" fmla="*/ 1119188 w 1303338"/>
                  <a:gd name="connsiteY19" fmla="*/ 271150 h 931863"/>
                  <a:gd name="connsiteX20" fmla="*/ 1117049 w 1303338"/>
                  <a:gd name="connsiteY20" fmla="*/ 278310 h 931863"/>
                  <a:gd name="connsiteX21" fmla="*/ 1066423 w 1303338"/>
                  <a:gd name="connsiteY21" fmla="*/ 409348 h 931863"/>
                  <a:gd name="connsiteX22" fmla="*/ 1051448 w 1303338"/>
                  <a:gd name="connsiteY22" fmla="*/ 419372 h 931863"/>
                  <a:gd name="connsiteX23" fmla="*/ 1045744 w 1303338"/>
                  <a:gd name="connsiteY23" fmla="*/ 417940 h 931863"/>
                  <a:gd name="connsiteX24" fmla="*/ 1037187 w 1303338"/>
                  <a:gd name="connsiteY24" fmla="*/ 397175 h 931863"/>
                  <a:gd name="connsiteX25" fmla="*/ 1071414 w 1303338"/>
                  <a:gd name="connsiteY25" fmla="*/ 308384 h 931863"/>
                  <a:gd name="connsiteX26" fmla="*/ 809724 w 1303338"/>
                  <a:gd name="connsiteY26" fmla="*/ 470212 h 931863"/>
                  <a:gd name="connsiteX27" fmla="*/ 801168 w 1303338"/>
                  <a:gd name="connsiteY27" fmla="*/ 473076 h 931863"/>
                  <a:gd name="connsiteX28" fmla="*/ 789759 w 1303338"/>
                  <a:gd name="connsiteY28" fmla="*/ 467348 h 931863"/>
                  <a:gd name="connsiteX29" fmla="*/ 497409 w 1303338"/>
                  <a:gd name="connsiteY29" fmla="*/ 139396 h 931863"/>
                  <a:gd name="connsiteX30" fmla="*/ 207197 w 1303338"/>
                  <a:gd name="connsiteY30" fmla="*/ 375693 h 931863"/>
                  <a:gd name="connsiteX31" fmla="*/ 185093 w 1303338"/>
                  <a:gd name="connsiteY31" fmla="*/ 373545 h 931863"/>
                  <a:gd name="connsiteX32" fmla="*/ 187232 w 1303338"/>
                  <a:gd name="connsiteY32" fmla="*/ 351347 h 931863"/>
                  <a:gd name="connsiteX33" fmla="*/ 489565 w 1303338"/>
                  <a:gd name="connsiteY33" fmla="*/ 105742 h 931863"/>
                  <a:gd name="connsiteX34" fmla="*/ 500528 w 1303338"/>
                  <a:gd name="connsiteY34" fmla="*/ 101893 h 931863"/>
                  <a:gd name="connsiteX35" fmla="*/ 30163 w 1303338"/>
                  <a:gd name="connsiteY35" fmla="*/ 31750 h 931863"/>
                  <a:gd name="connsiteX36" fmla="*/ 30163 w 1303338"/>
                  <a:gd name="connsiteY36" fmla="*/ 900113 h 931863"/>
                  <a:gd name="connsiteX37" fmla="*/ 1271588 w 1303338"/>
                  <a:gd name="connsiteY37" fmla="*/ 900113 h 931863"/>
                  <a:gd name="connsiteX38" fmla="*/ 1271588 w 1303338"/>
                  <a:gd name="connsiteY38" fmla="*/ 31750 h 931863"/>
                  <a:gd name="connsiteX39" fmla="*/ 30163 w 1303338"/>
                  <a:gd name="connsiteY39" fmla="*/ 31750 h 931863"/>
                  <a:gd name="connsiteX40" fmla="*/ 15703 w 1303338"/>
                  <a:gd name="connsiteY40" fmla="*/ 0 h 931863"/>
                  <a:gd name="connsiteX41" fmla="*/ 1287635 w 1303338"/>
                  <a:gd name="connsiteY41" fmla="*/ 0 h 931863"/>
                  <a:gd name="connsiteX42" fmla="*/ 1303338 w 1303338"/>
                  <a:gd name="connsiteY42" fmla="*/ 15698 h 931863"/>
                  <a:gd name="connsiteX43" fmla="*/ 1303338 w 1303338"/>
                  <a:gd name="connsiteY43" fmla="*/ 916166 h 931863"/>
                  <a:gd name="connsiteX44" fmla="*/ 1287635 w 1303338"/>
                  <a:gd name="connsiteY44" fmla="*/ 931863 h 931863"/>
                  <a:gd name="connsiteX45" fmla="*/ 15703 w 1303338"/>
                  <a:gd name="connsiteY45" fmla="*/ 931863 h 931863"/>
                  <a:gd name="connsiteX46" fmla="*/ 0 w 1303338"/>
                  <a:gd name="connsiteY46" fmla="*/ 916166 h 931863"/>
                  <a:gd name="connsiteX47" fmla="*/ 0 w 1303338"/>
                  <a:gd name="connsiteY47" fmla="*/ 15698 h 931863"/>
                  <a:gd name="connsiteX48" fmla="*/ 15703 w 1303338"/>
                  <a:gd name="connsiteY48" fmla="*/ 0 h 93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03338" h="931863">
                    <a:moveTo>
                      <a:pt x="500528" y="101893"/>
                    </a:moveTo>
                    <a:cubicBezTo>
                      <a:pt x="504361" y="102161"/>
                      <a:pt x="508105" y="103951"/>
                      <a:pt x="510957" y="107174"/>
                    </a:cubicBezTo>
                    <a:cubicBezTo>
                      <a:pt x="510957" y="107174"/>
                      <a:pt x="510957" y="107174"/>
                      <a:pt x="804733" y="435841"/>
                    </a:cubicBezTo>
                    <a:cubicBezTo>
                      <a:pt x="804733" y="435841"/>
                      <a:pt x="804733" y="435841"/>
                      <a:pt x="1061431" y="278310"/>
                    </a:cubicBezTo>
                    <a:cubicBezTo>
                      <a:pt x="1061431" y="278310"/>
                      <a:pt x="1061431" y="278310"/>
                      <a:pt x="961604" y="259693"/>
                    </a:cubicBezTo>
                    <a:cubicBezTo>
                      <a:pt x="953048" y="258261"/>
                      <a:pt x="947343" y="249668"/>
                      <a:pt x="948769" y="241075"/>
                    </a:cubicBezTo>
                    <a:cubicBezTo>
                      <a:pt x="950195" y="232483"/>
                      <a:pt x="958752" y="226754"/>
                      <a:pt x="966596" y="228186"/>
                    </a:cubicBezTo>
                    <a:cubicBezTo>
                      <a:pt x="966596" y="228186"/>
                      <a:pt x="966596" y="228186"/>
                      <a:pt x="1106353" y="254680"/>
                    </a:cubicBezTo>
                    <a:cubicBezTo>
                      <a:pt x="1106353" y="254680"/>
                      <a:pt x="1106353" y="254680"/>
                      <a:pt x="1107066" y="254680"/>
                    </a:cubicBezTo>
                    <a:cubicBezTo>
                      <a:pt x="1107066" y="254680"/>
                      <a:pt x="1107066" y="254680"/>
                      <a:pt x="1107779" y="254680"/>
                    </a:cubicBezTo>
                    <a:cubicBezTo>
                      <a:pt x="1108492" y="254680"/>
                      <a:pt x="1108492" y="254680"/>
                      <a:pt x="1109206" y="255396"/>
                    </a:cubicBezTo>
                    <a:cubicBezTo>
                      <a:pt x="1109919" y="255396"/>
                      <a:pt x="1110632" y="255396"/>
                      <a:pt x="1110632" y="256112"/>
                    </a:cubicBezTo>
                    <a:cubicBezTo>
                      <a:pt x="1111345" y="256112"/>
                      <a:pt x="1111345" y="256112"/>
                      <a:pt x="1112058" y="256828"/>
                    </a:cubicBezTo>
                    <a:cubicBezTo>
                      <a:pt x="1112771" y="256828"/>
                      <a:pt x="1112771" y="256828"/>
                      <a:pt x="1112771" y="257545"/>
                    </a:cubicBezTo>
                    <a:cubicBezTo>
                      <a:pt x="1113484" y="257545"/>
                      <a:pt x="1113484" y="257545"/>
                      <a:pt x="1113484" y="257545"/>
                    </a:cubicBezTo>
                    <a:cubicBezTo>
                      <a:pt x="1115623" y="258977"/>
                      <a:pt x="1117049" y="261125"/>
                      <a:pt x="1117762" y="263273"/>
                    </a:cubicBezTo>
                    <a:cubicBezTo>
                      <a:pt x="1118475" y="264705"/>
                      <a:pt x="1119188" y="266137"/>
                      <a:pt x="1119188" y="267569"/>
                    </a:cubicBezTo>
                    <a:cubicBezTo>
                      <a:pt x="1119188" y="267569"/>
                      <a:pt x="1119188" y="267569"/>
                      <a:pt x="1119188" y="268285"/>
                    </a:cubicBezTo>
                    <a:cubicBezTo>
                      <a:pt x="1119188" y="269001"/>
                      <a:pt x="1119188" y="269001"/>
                      <a:pt x="1119188" y="269717"/>
                    </a:cubicBezTo>
                    <a:cubicBezTo>
                      <a:pt x="1119188" y="270433"/>
                      <a:pt x="1119188" y="270433"/>
                      <a:pt x="1119188" y="271150"/>
                    </a:cubicBezTo>
                    <a:cubicBezTo>
                      <a:pt x="1119188" y="274014"/>
                      <a:pt x="1118475" y="276162"/>
                      <a:pt x="1117049" y="278310"/>
                    </a:cubicBezTo>
                    <a:cubicBezTo>
                      <a:pt x="1117049" y="278310"/>
                      <a:pt x="1117049" y="278310"/>
                      <a:pt x="1066423" y="409348"/>
                    </a:cubicBezTo>
                    <a:cubicBezTo>
                      <a:pt x="1063570" y="415076"/>
                      <a:pt x="1057866" y="419372"/>
                      <a:pt x="1051448" y="419372"/>
                    </a:cubicBezTo>
                    <a:cubicBezTo>
                      <a:pt x="1049309" y="419372"/>
                      <a:pt x="1047883" y="418656"/>
                      <a:pt x="1045744" y="417940"/>
                    </a:cubicBezTo>
                    <a:cubicBezTo>
                      <a:pt x="1037901" y="415076"/>
                      <a:pt x="1033622" y="405767"/>
                      <a:pt x="1037187" y="397175"/>
                    </a:cubicBezTo>
                    <a:cubicBezTo>
                      <a:pt x="1037187" y="397175"/>
                      <a:pt x="1037187" y="397175"/>
                      <a:pt x="1071414" y="308384"/>
                    </a:cubicBezTo>
                    <a:cubicBezTo>
                      <a:pt x="1071414" y="308384"/>
                      <a:pt x="1071414" y="308384"/>
                      <a:pt x="809724" y="470212"/>
                    </a:cubicBezTo>
                    <a:cubicBezTo>
                      <a:pt x="806872" y="472360"/>
                      <a:pt x="804020" y="473076"/>
                      <a:pt x="801168" y="473076"/>
                    </a:cubicBezTo>
                    <a:cubicBezTo>
                      <a:pt x="796890" y="473076"/>
                      <a:pt x="792611" y="470928"/>
                      <a:pt x="789759" y="467348"/>
                    </a:cubicBezTo>
                    <a:cubicBezTo>
                      <a:pt x="789759" y="467348"/>
                      <a:pt x="789759" y="467348"/>
                      <a:pt x="497409" y="139396"/>
                    </a:cubicBezTo>
                    <a:cubicBezTo>
                      <a:pt x="497409" y="139396"/>
                      <a:pt x="497409" y="139396"/>
                      <a:pt x="207197" y="375693"/>
                    </a:cubicBezTo>
                    <a:cubicBezTo>
                      <a:pt x="200067" y="381422"/>
                      <a:pt x="190084" y="379989"/>
                      <a:pt x="185093" y="373545"/>
                    </a:cubicBezTo>
                    <a:cubicBezTo>
                      <a:pt x="179388" y="366384"/>
                      <a:pt x="180101" y="356360"/>
                      <a:pt x="187232" y="351347"/>
                    </a:cubicBezTo>
                    <a:cubicBezTo>
                      <a:pt x="187232" y="351347"/>
                      <a:pt x="187232" y="351347"/>
                      <a:pt x="489565" y="105742"/>
                    </a:cubicBezTo>
                    <a:cubicBezTo>
                      <a:pt x="492774" y="102877"/>
                      <a:pt x="496696" y="101624"/>
                      <a:pt x="500528" y="101893"/>
                    </a:cubicBezTo>
                    <a:close/>
                    <a:moveTo>
                      <a:pt x="30163" y="31750"/>
                    </a:moveTo>
                    <a:cubicBezTo>
                      <a:pt x="30163" y="900113"/>
                      <a:pt x="30163" y="900113"/>
                      <a:pt x="30163" y="900113"/>
                    </a:cubicBezTo>
                    <a:cubicBezTo>
                      <a:pt x="1271588" y="900113"/>
                      <a:pt x="1271588" y="900113"/>
                      <a:pt x="1271588" y="900113"/>
                    </a:cubicBezTo>
                    <a:cubicBezTo>
                      <a:pt x="1271588" y="31750"/>
                      <a:pt x="1271588" y="31750"/>
                      <a:pt x="1271588" y="31750"/>
                    </a:cubicBezTo>
                    <a:cubicBezTo>
                      <a:pt x="30163" y="31750"/>
                      <a:pt x="30163" y="31750"/>
                      <a:pt x="30163" y="31750"/>
                    </a:cubicBezTo>
                    <a:close/>
                    <a:moveTo>
                      <a:pt x="15703" y="0"/>
                    </a:moveTo>
                    <a:cubicBezTo>
                      <a:pt x="15703" y="0"/>
                      <a:pt x="15703" y="0"/>
                      <a:pt x="1287635" y="0"/>
                    </a:cubicBezTo>
                    <a:cubicBezTo>
                      <a:pt x="1296201" y="0"/>
                      <a:pt x="1303338" y="6422"/>
                      <a:pt x="1303338" y="15698"/>
                    </a:cubicBezTo>
                    <a:cubicBezTo>
                      <a:pt x="1303338" y="15698"/>
                      <a:pt x="1303338" y="15698"/>
                      <a:pt x="1303338" y="916166"/>
                    </a:cubicBezTo>
                    <a:cubicBezTo>
                      <a:pt x="1303338" y="925441"/>
                      <a:pt x="1296201" y="931863"/>
                      <a:pt x="1287635" y="931863"/>
                    </a:cubicBezTo>
                    <a:cubicBezTo>
                      <a:pt x="1287635" y="931863"/>
                      <a:pt x="1287635" y="931863"/>
                      <a:pt x="15703" y="931863"/>
                    </a:cubicBezTo>
                    <a:cubicBezTo>
                      <a:pt x="7138" y="931863"/>
                      <a:pt x="0" y="925441"/>
                      <a:pt x="0" y="916166"/>
                    </a:cubicBezTo>
                    <a:cubicBezTo>
                      <a:pt x="0" y="916166"/>
                      <a:pt x="0" y="916166"/>
                      <a:pt x="0" y="15698"/>
                    </a:cubicBezTo>
                    <a:cubicBezTo>
                      <a:pt x="0" y="6422"/>
                      <a:pt x="7138" y="0"/>
                      <a:pt x="1570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sp>
            <p:nvSpPr>
              <p:cNvPr id="24" name="Freeform 6">
                <a:extLst>
                  <a:ext uri="{FF2B5EF4-FFF2-40B4-BE49-F238E27FC236}">
                    <a16:creationId xmlns:a16="http://schemas.microsoft.com/office/drawing/2014/main" id="{AB1C2F6D-7BAE-4CF2-9512-165723EFF119}"/>
                  </a:ext>
                </a:extLst>
              </p:cNvPr>
              <p:cNvSpPr>
                <a:spLocks/>
              </p:cNvSpPr>
              <p:nvPr/>
            </p:nvSpPr>
            <p:spPr bwMode="auto">
              <a:xfrm>
                <a:off x="5507037" y="3298825"/>
                <a:ext cx="1176338" cy="533401"/>
              </a:xfrm>
              <a:custGeom>
                <a:avLst/>
                <a:gdLst>
                  <a:gd name="connsiteX0" fmla="*/ 618967 w 1176338"/>
                  <a:gd name="connsiteY0" fmla="*/ 192088 h 533401"/>
                  <a:gd name="connsiteX1" fmla="*/ 858997 w 1176338"/>
                  <a:gd name="connsiteY1" fmla="*/ 192088 h 533401"/>
                  <a:gd name="connsiteX2" fmla="*/ 874713 w 1176338"/>
                  <a:gd name="connsiteY2" fmla="*/ 207797 h 533401"/>
                  <a:gd name="connsiteX3" fmla="*/ 874713 w 1176338"/>
                  <a:gd name="connsiteY3" fmla="*/ 517692 h 533401"/>
                  <a:gd name="connsiteX4" fmla="*/ 858997 w 1176338"/>
                  <a:gd name="connsiteY4" fmla="*/ 533401 h 533401"/>
                  <a:gd name="connsiteX5" fmla="*/ 618967 w 1176338"/>
                  <a:gd name="connsiteY5" fmla="*/ 533401 h 533401"/>
                  <a:gd name="connsiteX6" fmla="*/ 603250 w 1176338"/>
                  <a:gd name="connsiteY6" fmla="*/ 517692 h 533401"/>
                  <a:gd name="connsiteX7" fmla="*/ 603250 w 1176338"/>
                  <a:gd name="connsiteY7" fmla="*/ 207797 h 533401"/>
                  <a:gd name="connsiteX8" fmla="*/ 618967 w 1176338"/>
                  <a:gd name="connsiteY8" fmla="*/ 192088 h 533401"/>
                  <a:gd name="connsiteX9" fmla="*/ 923706 w 1176338"/>
                  <a:gd name="connsiteY9" fmla="*/ 133350 h 533401"/>
                  <a:gd name="connsiteX10" fmla="*/ 1160682 w 1176338"/>
                  <a:gd name="connsiteY10" fmla="*/ 133350 h 533401"/>
                  <a:gd name="connsiteX11" fmla="*/ 1176338 w 1176338"/>
                  <a:gd name="connsiteY11" fmla="*/ 149094 h 533401"/>
                  <a:gd name="connsiteX12" fmla="*/ 1176338 w 1176338"/>
                  <a:gd name="connsiteY12" fmla="*/ 517656 h 533401"/>
                  <a:gd name="connsiteX13" fmla="*/ 1160682 w 1176338"/>
                  <a:gd name="connsiteY13" fmla="*/ 533400 h 533401"/>
                  <a:gd name="connsiteX14" fmla="*/ 923706 w 1176338"/>
                  <a:gd name="connsiteY14" fmla="*/ 533400 h 533401"/>
                  <a:gd name="connsiteX15" fmla="*/ 908050 w 1176338"/>
                  <a:gd name="connsiteY15" fmla="*/ 517656 h 533401"/>
                  <a:gd name="connsiteX16" fmla="*/ 908050 w 1176338"/>
                  <a:gd name="connsiteY16" fmla="*/ 149094 h 533401"/>
                  <a:gd name="connsiteX17" fmla="*/ 923706 w 1176338"/>
                  <a:gd name="connsiteY17" fmla="*/ 133350 h 533401"/>
                  <a:gd name="connsiteX18" fmla="*/ 15707 w 1176338"/>
                  <a:gd name="connsiteY18" fmla="*/ 82550 h 533401"/>
                  <a:gd name="connsiteX19" fmla="*/ 254168 w 1176338"/>
                  <a:gd name="connsiteY19" fmla="*/ 82550 h 533401"/>
                  <a:gd name="connsiteX20" fmla="*/ 269875 w 1176338"/>
                  <a:gd name="connsiteY20" fmla="*/ 98269 h 533401"/>
                  <a:gd name="connsiteX21" fmla="*/ 269875 w 1176338"/>
                  <a:gd name="connsiteY21" fmla="*/ 517681 h 533401"/>
                  <a:gd name="connsiteX22" fmla="*/ 254168 w 1176338"/>
                  <a:gd name="connsiteY22" fmla="*/ 533400 h 533401"/>
                  <a:gd name="connsiteX23" fmla="*/ 15707 w 1176338"/>
                  <a:gd name="connsiteY23" fmla="*/ 533400 h 533401"/>
                  <a:gd name="connsiteX24" fmla="*/ 0 w 1176338"/>
                  <a:gd name="connsiteY24" fmla="*/ 517681 h 533401"/>
                  <a:gd name="connsiteX25" fmla="*/ 0 w 1176338"/>
                  <a:gd name="connsiteY25" fmla="*/ 98269 h 533401"/>
                  <a:gd name="connsiteX26" fmla="*/ 15707 w 1176338"/>
                  <a:gd name="connsiteY26" fmla="*/ 82550 h 533401"/>
                  <a:gd name="connsiteX27" fmla="*/ 317342 w 1176338"/>
                  <a:gd name="connsiteY27" fmla="*/ 0 h 533401"/>
                  <a:gd name="connsiteX28" fmla="*/ 556658 w 1176338"/>
                  <a:gd name="connsiteY28" fmla="*/ 0 h 533401"/>
                  <a:gd name="connsiteX29" fmla="*/ 573088 w 1176338"/>
                  <a:gd name="connsiteY29" fmla="*/ 15730 h 533401"/>
                  <a:gd name="connsiteX30" fmla="*/ 573088 w 1176338"/>
                  <a:gd name="connsiteY30" fmla="*/ 517670 h 533401"/>
                  <a:gd name="connsiteX31" fmla="*/ 556658 w 1176338"/>
                  <a:gd name="connsiteY31" fmla="*/ 533400 h 533401"/>
                  <a:gd name="connsiteX32" fmla="*/ 317342 w 1176338"/>
                  <a:gd name="connsiteY32" fmla="*/ 533400 h 533401"/>
                  <a:gd name="connsiteX33" fmla="*/ 301625 w 1176338"/>
                  <a:gd name="connsiteY33" fmla="*/ 517670 h 533401"/>
                  <a:gd name="connsiteX34" fmla="*/ 301625 w 1176338"/>
                  <a:gd name="connsiteY34" fmla="*/ 15730 h 533401"/>
                  <a:gd name="connsiteX35" fmla="*/ 317342 w 1176338"/>
                  <a:gd name="connsiteY35" fmla="*/ 0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76338" h="533401">
                    <a:moveTo>
                      <a:pt x="618967" y="192088"/>
                    </a:moveTo>
                    <a:cubicBezTo>
                      <a:pt x="618967" y="192088"/>
                      <a:pt x="618967" y="192088"/>
                      <a:pt x="858997" y="192088"/>
                    </a:cubicBezTo>
                    <a:cubicBezTo>
                      <a:pt x="868284" y="192088"/>
                      <a:pt x="874713" y="199229"/>
                      <a:pt x="874713" y="207797"/>
                    </a:cubicBezTo>
                    <a:cubicBezTo>
                      <a:pt x="874713" y="207797"/>
                      <a:pt x="874713" y="207797"/>
                      <a:pt x="874713" y="517692"/>
                    </a:cubicBezTo>
                    <a:cubicBezTo>
                      <a:pt x="874713" y="526975"/>
                      <a:pt x="868284" y="533401"/>
                      <a:pt x="858997" y="533401"/>
                    </a:cubicBezTo>
                    <a:cubicBezTo>
                      <a:pt x="858997" y="533401"/>
                      <a:pt x="858997" y="533401"/>
                      <a:pt x="618967" y="533401"/>
                    </a:cubicBezTo>
                    <a:cubicBezTo>
                      <a:pt x="610394" y="533401"/>
                      <a:pt x="603250" y="526975"/>
                      <a:pt x="603250" y="517692"/>
                    </a:cubicBezTo>
                    <a:cubicBezTo>
                      <a:pt x="603250" y="517692"/>
                      <a:pt x="603250" y="517692"/>
                      <a:pt x="603250" y="207797"/>
                    </a:cubicBezTo>
                    <a:cubicBezTo>
                      <a:pt x="603250" y="199229"/>
                      <a:pt x="610394" y="192088"/>
                      <a:pt x="618967" y="192088"/>
                    </a:cubicBezTo>
                    <a:close/>
                    <a:moveTo>
                      <a:pt x="923706" y="133350"/>
                    </a:moveTo>
                    <a:cubicBezTo>
                      <a:pt x="923706" y="133350"/>
                      <a:pt x="923706" y="133350"/>
                      <a:pt x="1160682" y="133350"/>
                    </a:cubicBezTo>
                    <a:cubicBezTo>
                      <a:pt x="1169222" y="133350"/>
                      <a:pt x="1176338" y="140507"/>
                      <a:pt x="1176338" y="149094"/>
                    </a:cubicBezTo>
                    <a:cubicBezTo>
                      <a:pt x="1176338" y="149094"/>
                      <a:pt x="1176338" y="149094"/>
                      <a:pt x="1176338" y="517656"/>
                    </a:cubicBezTo>
                    <a:cubicBezTo>
                      <a:pt x="1176338" y="526959"/>
                      <a:pt x="1169222" y="533400"/>
                      <a:pt x="1160682" y="533400"/>
                    </a:cubicBezTo>
                    <a:cubicBezTo>
                      <a:pt x="1160682" y="533400"/>
                      <a:pt x="1160682" y="533400"/>
                      <a:pt x="923706" y="533400"/>
                    </a:cubicBezTo>
                    <a:cubicBezTo>
                      <a:pt x="914455" y="533400"/>
                      <a:pt x="908050" y="526959"/>
                      <a:pt x="908050" y="517656"/>
                    </a:cubicBezTo>
                    <a:cubicBezTo>
                      <a:pt x="908050" y="517656"/>
                      <a:pt x="908050" y="517656"/>
                      <a:pt x="908050" y="149094"/>
                    </a:cubicBezTo>
                    <a:cubicBezTo>
                      <a:pt x="908050" y="140507"/>
                      <a:pt x="914455" y="133350"/>
                      <a:pt x="923706" y="133350"/>
                    </a:cubicBezTo>
                    <a:close/>
                    <a:moveTo>
                      <a:pt x="15707" y="82550"/>
                    </a:moveTo>
                    <a:cubicBezTo>
                      <a:pt x="15707" y="82550"/>
                      <a:pt x="15707" y="82550"/>
                      <a:pt x="254168" y="82550"/>
                    </a:cubicBezTo>
                    <a:cubicBezTo>
                      <a:pt x="262736" y="82550"/>
                      <a:pt x="269875" y="89695"/>
                      <a:pt x="269875" y="98269"/>
                    </a:cubicBezTo>
                    <a:cubicBezTo>
                      <a:pt x="269875" y="98269"/>
                      <a:pt x="269875" y="98269"/>
                      <a:pt x="269875" y="517681"/>
                    </a:cubicBezTo>
                    <a:cubicBezTo>
                      <a:pt x="269875" y="526970"/>
                      <a:pt x="262736" y="533400"/>
                      <a:pt x="254168" y="533400"/>
                    </a:cubicBezTo>
                    <a:cubicBezTo>
                      <a:pt x="254168" y="533400"/>
                      <a:pt x="254168" y="533400"/>
                      <a:pt x="15707" y="533400"/>
                    </a:cubicBezTo>
                    <a:cubicBezTo>
                      <a:pt x="7140" y="533400"/>
                      <a:pt x="0" y="526970"/>
                      <a:pt x="0" y="517681"/>
                    </a:cubicBezTo>
                    <a:cubicBezTo>
                      <a:pt x="0" y="517681"/>
                      <a:pt x="0" y="517681"/>
                      <a:pt x="0" y="98269"/>
                    </a:cubicBezTo>
                    <a:cubicBezTo>
                      <a:pt x="0" y="89695"/>
                      <a:pt x="7140" y="82550"/>
                      <a:pt x="15707" y="82550"/>
                    </a:cubicBezTo>
                    <a:close/>
                    <a:moveTo>
                      <a:pt x="317342" y="0"/>
                    </a:moveTo>
                    <a:cubicBezTo>
                      <a:pt x="317342" y="0"/>
                      <a:pt x="317342" y="0"/>
                      <a:pt x="556658" y="0"/>
                    </a:cubicBezTo>
                    <a:cubicBezTo>
                      <a:pt x="565230" y="0"/>
                      <a:pt x="573088" y="6435"/>
                      <a:pt x="573088" y="15730"/>
                    </a:cubicBezTo>
                    <a:cubicBezTo>
                      <a:pt x="573088" y="15730"/>
                      <a:pt x="573088" y="15730"/>
                      <a:pt x="573088" y="517670"/>
                    </a:cubicBezTo>
                    <a:cubicBezTo>
                      <a:pt x="573088" y="526965"/>
                      <a:pt x="565230" y="533400"/>
                      <a:pt x="556658" y="533400"/>
                    </a:cubicBezTo>
                    <a:cubicBezTo>
                      <a:pt x="556658" y="533400"/>
                      <a:pt x="556658" y="533400"/>
                      <a:pt x="317342" y="533400"/>
                    </a:cubicBezTo>
                    <a:cubicBezTo>
                      <a:pt x="308055" y="533400"/>
                      <a:pt x="301625" y="526965"/>
                      <a:pt x="301625" y="517670"/>
                    </a:cubicBezTo>
                    <a:cubicBezTo>
                      <a:pt x="301625" y="517670"/>
                      <a:pt x="301625" y="517670"/>
                      <a:pt x="301625" y="15730"/>
                    </a:cubicBezTo>
                    <a:cubicBezTo>
                      <a:pt x="301625" y="6435"/>
                      <a:pt x="308055" y="0"/>
                      <a:pt x="31734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grpSp>
      </p:grpSp>
      <p:grpSp>
        <p:nvGrpSpPr>
          <p:cNvPr id="25" name="Group 24">
            <a:extLst>
              <a:ext uri="{FF2B5EF4-FFF2-40B4-BE49-F238E27FC236}">
                <a16:creationId xmlns:a16="http://schemas.microsoft.com/office/drawing/2014/main" id="{3753DF8C-2BD3-4BF9-8BB9-9CE85056A9B7}"/>
              </a:ext>
            </a:extLst>
          </p:cNvPr>
          <p:cNvGrpSpPr>
            <a:grpSpLocks noChangeAspect="1"/>
          </p:cNvGrpSpPr>
          <p:nvPr/>
        </p:nvGrpSpPr>
        <p:grpSpPr>
          <a:xfrm>
            <a:off x="3735725" y="1887414"/>
            <a:ext cx="685800" cy="685800"/>
            <a:chOff x="5273675" y="2600325"/>
            <a:chExt cx="1644650" cy="1644650"/>
          </a:xfrm>
        </p:grpSpPr>
        <p:sp>
          <p:nvSpPr>
            <p:cNvPr id="26" name="AutoShape 3">
              <a:extLst>
                <a:ext uri="{FF2B5EF4-FFF2-40B4-BE49-F238E27FC236}">
                  <a16:creationId xmlns:a16="http://schemas.microsoft.com/office/drawing/2014/main" id="{DCD604C6-41FB-4573-A83E-ECC2CB3FE05A}"/>
                </a:ext>
              </a:extLst>
            </p:cNvPr>
            <p:cNvSpPr>
              <a:spLocks noChangeAspect="1" noChangeArrowheads="1" noTextEdit="1"/>
            </p:cNvSpPr>
            <p:nvPr/>
          </p:nvSpPr>
          <p:spPr bwMode="auto">
            <a:xfrm>
              <a:off x="5273675" y="260032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27" name="Group 26">
              <a:extLst>
                <a:ext uri="{FF2B5EF4-FFF2-40B4-BE49-F238E27FC236}">
                  <a16:creationId xmlns:a16="http://schemas.microsoft.com/office/drawing/2014/main" id="{3561BF9A-E11A-499A-BC13-F4452B7FE98F}"/>
                </a:ext>
              </a:extLst>
            </p:cNvPr>
            <p:cNvGrpSpPr/>
            <p:nvPr/>
          </p:nvGrpSpPr>
          <p:grpSpPr>
            <a:xfrm>
              <a:off x="5443538" y="2770188"/>
              <a:ext cx="1303338" cy="1303338"/>
              <a:chOff x="5443538" y="2770188"/>
              <a:chExt cx="1303338" cy="1303338"/>
            </a:xfrm>
          </p:grpSpPr>
          <p:sp>
            <p:nvSpPr>
              <p:cNvPr id="28" name="Freeform 26">
                <a:extLst>
                  <a:ext uri="{FF2B5EF4-FFF2-40B4-BE49-F238E27FC236}">
                    <a16:creationId xmlns:a16="http://schemas.microsoft.com/office/drawing/2014/main" id="{B45026AC-B292-452B-916E-B1F564B94F2A}"/>
                  </a:ext>
                </a:extLst>
              </p:cNvPr>
              <p:cNvSpPr>
                <a:spLocks/>
              </p:cNvSpPr>
              <p:nvPr/>
            </p:nvSpPr>
            <p:spPr bwMode="auto">
              <a:xfrm>
                <a:off x="5707063" y="3082925"/>
                <a:ext cx="776288" cy="674688"/>
              </a:xfrm>
              <a:custGeom>
                <a:avLst/>
                <a:gdLst>
                  <a:gd name="connsiteX0" fmla="*/ 28593 w 776288"/>
                  <a:gd name="connsiteY0" fmla="*/ 381000 h 674688"/>
                  <a:gd name="connsiteX1" fmla="*/ 448189 w 776288"/>
                  <a:gd name="connsiteY1" fmla="*/ 381000 h 674688"/>
                  <a:gd name="connsiteX2" fmla="*/ 489648 w 776288"/>
                  <a:gd name="connsiteY2" fmla="*/ 405949 h 674688"/>
                  <a:gd name="connsiteX3" fmla="*/ 518955 w 776288"/>
                  <a:gd name="connsiteY3" fmla="*/ 522854 h 674688"/>
                  <a:gd name="connsiteX4" fmla="*/ 528963 w 776288"/>
                  <a:gd name="connsiteY4" fmla="*/ 542814 h 674688"/>
                  <a:gd name="connsiteX5" fmla="*/ 533966 w 776288"/>
                  <a:gd name="connsiteY5" fmla="*/ 543527 h 674688"/>
                  <a:gd name="connsiteX6" fmla="*/ 548977 w 776288"/>
                  <a:gd name="connsiteY6" fmla="*/ 532834 h 674688"/>
                  <a:gd name="connsiteX7" fmla="*/ 511092 w 776288"/>
                  <a:gd name="connsiteY7" fmla="*/ 383139 h 674688"/>
                  <a:gd name="connsiteX8" fmla="*/ 508948 w 776288"/>
                  <a:gd name="connsiteY8" fmla="*/ 381000 h 674688"/>
                  <a:gd name="connsiteX9" fmla="*/ 743407 w 776288"/>
                  <a:gd name="connsiteY9" fmla="*/ 381000 h 674688"/>
                  <a:gd name="connsiteX10" fmla="*/ 776288 w 776288"/>
                  <a:gd name="connsiteY10" fmla="*/ 414503 h 674688"/>
                  <a:gd name="connsiteX11" fmla="*/ 732685 w 776288"/>
                  <a:gd name="connsiteY11" fmla="*/ 503608 h 674688"/>
                  <a:gd name="connsiteX12" fmla="*/ 669066 w 776288"/>
                  <a:gd name="connsiteY12" fmla="*/ 547091 h 674688"/>
                  <a:gd name="connsiteX13" fmla="*/ 674785 w 776288"/>
                  <a:gd name="connsiteY13" fmla="*/ 499331 h 674688"/>
                  <a:gd name="connsiteX14" fmla="*/ 659059 w 776288"/>
                  <a:gd name="connsiteY14" fmla="*/ 483648 h 674688"/>
                  <a:gd name="connsiteX15" fmla="*/ 643333 w 776288"/>
                  <a:gd name="connsiteY15" fmla="*/ 499331 h 674688"/>
                  <a:gd name="connsiteX16" fmla="*/ 596155 w 776288"/>
                  <a:gd name="connsiteY16" fmla="*/ 622651 h 674688"/>
                  <a:gd name="connsiteX17" fmla="*/ 574711 w 776288"/>
                  <a:gd name="connsiteY17" fmla="*/ 641898 h 674688"/>
                  <a:gd name="connsiteX18" fmla="*/ 471777 w 776288"/>
                  <a:gd name="connsiteY18" fmla="*/ 674688 h 674688"/>
                  <a:gd name="connsiteX19" fmla="*/ 383855 w 776288"/>
                  <a:gd name="connsiteY19" fmla="*/ 651165 h 674688"/>
                  <a:gd name="connsiteX20" fmla="*/ 375992 w 776288"/>
                  <a:gd name="connsiteY20" fmla="*/ 646888 h 674688"/>
                  <a:gd name="connsiteX21" fmla="*/ 318092 w 776288"/>
                  <a:gd name="connsiteY21" fmla="*/ 573466 h 674688"/>
                  <a:gd name="connsiteX22" fmla="*/ 390289 w 776288"/>
                  <a:gd name="connsiteY22" fmla="*/ 521429 h 674688"/>
                  <a:gd name="connsiteX23" fmla="*/ 386000 w 776288"/>
                  <a:gd name="connsiteY23" fmla="*/ 500044 h 674688"/>
                  <a:gd name="connsiteX24" fmla="*/ 363841 w 776288"/>
                  <a:gd name="connsiteY24" fmla="*/ 504321 h 674688"/>
                  <a:gd name="connsiteX25" fmla="*/ 306655 w 776288"/>
                  <a:gd name="connsiteY25" fmla="*/ 543527 h 674688"/>
                  <a:gd name="connsiteX26" fmla="*/ 238033 w 776288"/>
                  <a:gd name="connsiteY26" fmla="*/ 531408 h 674688"/>
                  <a:gd name="connsiteX27" fmla="*/ 215874 w 776288"/>
                  <a:gd name="connsiteY27" fmla="*/ 535685 h 674688"/>
                  <a:gd name="connsiteX28" fmla="*/ 220878 w 776288"/>
                  <a:gd name="connsiteY28" fmla="*/ 557070 h 674688"/>
                  <a:gd name="connsiteX29" fmla="*/ 285926 w 776288"/>
                  <a:gd name="connsiteY29" fmla="*/ 577030 h 674688"/>
                  <a:gd name="connsiteX30" fmla="*/ 335963 w 776288"/>
                  <a:gd name="connsiteY30" fmla="*/ 654016 h 674688"/>
                  <a:gd name="connsiteX31" fmla="*/ 265911 w 776288"/>
                  <a:gd name="connsiteY31" fmla="*/ 670411 h 674688"/>
                  <a:gd name="connsiteX32" fmla="*/ 168696 w 776288"/>
                  <a:gd name="connsiteY32" fmla="*/ 636195 h 674688"/>
                  <a:gd name="connsiteX33" fmla="*/ 125093 w 776288"/>
                  <a:gd name="connsiteY33" fmla="*/ 572753 h 674688"/>
                  <a:gd name="connsiteX34" fmla="*/ 122233 w 776288"/>
                  <a:gd name="connsiteY34" fmla="*/ 562773 h 674688"/>
                  <a:gd name="connsiteX35" fmla="*/ 117945 w 776288"/>
                  <a:gd name="connsiteY35" fmla="*/ 529983 h 674688"/>
                  <a:gd name="connsiteX36" fmla="*/ 137245 w 776288"/>
                  <a:gd name="connsiteY36" fmla="*/ 457986 h 674688"/>
                  <a:gd name="connsiteX37" fmla="*/ 130811 w 776288"/>
                  <a:gd name="connsiteY37" fmla="*/ 436601 h 674688"/>
                  <a:gd name="connsiteX38" fmla="*/ 109367 w 776288"/>
                  <a:gd name="connsiteY38" fmla="*/ 442304 h 674688"/>
                  <a:gd name="connsiteX39" fmla="*/ 86493 w 776288"/>
                  <a:gd name="connsiteY39" fmla="*/ 529983 h 674688"/>
                  <a:gd name="connsiteX40" fmla="*/ 87208 w 776288"/>
                  <a:gd name="connsiteY40" fmla="*/ 542101 h 674688"/>
                  <a:gd name="connsiteX41" fmla="*/ 0 w 776288"/>
                  <a:gd name="connsiteY41" fmla="*/ 447294 h 674688"/>
                  <a:gd name="connsiteX42" fmla="*/ 28593 w 776288"/>
                  <a:gd name="connsiteY42" fmla="*/ 381000 h 674688"/>
                  <a:gd name="connsiteX43" fmla="*/ 471777 w 776288"/>
                  <a:gd name="connsiteY43" fmla="*/ 0 h 674688"/>
                  <a:gd name="connsiteX44" fmla="*/ 572566 w 776288"/>
                  <a:gd name="connsiteY44" fmla="*/ 31365 h 674688"/>
                  <a:gd name="connsiteX45" fmla="*/ 643333 w 776288"/>
                  <a:gd name="connsiteY45" fmla="*/ 174645 h 674688"/>
                  <a:gd name="connsiteX46" fmla="*/ 659059 w 776288"/>
                  <a:gd name="connsiteY46" fmla="*/ 190327 h 674688"/>
                  <a:gd name="connsiteX47" fmla="*/ 674785 w 776288"/>
                  <a:gd name="connsiteY47" fmla="*/ 174645 h 674688"/>
                  <a:gd name="connsiteX48" fmla="*/ 669066 w 776288"/>
                  <a:gd name="connsiteY48" fmla="*/ 126885 h 674688"/>
                  <a:gd name="connsiteX49" fmla="*/ 776288 w 776288"/>
                  <a:gd name="connsiteY49" fmla="*/ 258046 h 674688"/>
                  <a:gd name="connsiteX50" fmla="*/ 741262 w 776288"/>
                  <a:gd name="connsiteY50" fmla="*/ 293688 h 674688"/>
                  <a:gd name="connsiteX51" fmla="*/ 306655 w 776288"/>
                  <a:gd name="connsiteY51" fmla="*/ 293688 h 674688"/>
                  <a:gd name="connsiteX52" fmla="*/ 268770 w 776288"/>
                  <a:gd name="connsiteY52" fmla="*/ 269452 h 674688"/>
                  <a:gd name="connsiteX53" fmla="*/ 239463 w 776288"/>
                  <a:gd name="connsiteY53" fmla="*/ 152547 h 674688"/>
                  <a:gd name="connsiteX54" fmla="*/ 229456 w 776288"/>
                  <a:gd name="connsiteY54" fmla="*/ 132587 h 674688"/>
                  <a:gd name="connsiteX55" fmla="*/ 209441 w 776288"/>
                  <a:gd name="connsiteY55" fmla="*/ 142567 h 674688"/>
                  <a:gd name="connsiteX56" fmla="*/ 246611 w 776288"/>
                  <a:gd name="connsiteY56" fmla="*/ 292262 h 674688"/>
                  <a:gd name="connsiteX57" fmla="*/ 248041 w 776288"/>
                  <a:gd name="connsiteY57" fmla="*/ 293688 h 674688"/>
                  <a:gd name="connsiteX58" fmla="*/ 28593 w 776288"/>
                  <a:gd name="connsiteY58" fmla="*/ 293688 h 674688"/>
                  <a:gd name="connsiteX59" fmla="*/ 0 w 776288"/>
                  <a:gd name="connsiteY59" fmla="*/ 227394 h 674688"/>
                  <a:gd name="connsiteX60" fmla="*/ 89352 w 776288"/>
                  <a:gd name="connsiteY60" fmla="*/ 131875 h 674688"/>
                  <a:gd name="connsiteX61" fmla="*/ 90067 w 776288"/>
                  <a:gd name="connsiteY61" fmla="*/ 131875 h 674688"/>
                  <a:gd name="connsiteX62" fmla="*/ 89352 w 776288"/>
                  <a:gd name="connsiteY62" fmla="*/ 142567 h 674688"/>
                  <a:gd name="connsiteX63" fmla="*/ 111511 w 776288"/>
                  <a:gd name="connsiteY63" fmla="*/ 229533 h 674688"/>
                  <a:gd name="connsiteX64" fmla="*/ 125808 w 776288"/>
                  <a:gd name="connsiteY64" fmla="*/ 237374 h 674688"/>
                  <a:gd name="connsiteX65" fmla="*/ 132956 w 776288"/>
                  <a:gd name="connsiteY65" fmla="*/ 235949 h 674688"/>
                  <a:gd name="connsiteX66" fmla="*/ 139389 w 776288"/>
                  <a:gd name="connsiteY66" fmla="*/ 214563 h 674688"/>
                  <a:gd name="connsiteX67" fmla="*/ 120804 w 776288"/>
                  <a:gd name="connsiteY67" fmla="*/ 142567 h 674688"/>
                  <a:gd name="connsiteX68" fmla="*/ 136530 w 776288"/>
                  <a:gd name="connsiteY68" fmla="*/ 76273 h 674688"/>
                  <a:gd name="connsiteX69" fmla="*/ 168696 w 776288"/>
                  <a:gd name="connsiteY69" fmla="*/ 38493 h 674688"/>
                  <a:gd name="connsiteX70" fmla="*/ 265911 w 776288"/>
                  <a:gd name="connsiteY70" fmla="*/ 4277 h 674688"/>
                  <a:gd name="connsiteX71" fmla="*/ 340967 w 776288"/>
                  <a:gd name="connsiteY71" fmla="*/ 23524 h 674688"/>
                  <a:gd name="connsiteX72" fmla="*/ 350259 w 776288"/>
                  <a:gd name="connsiteY72" fmla="*/ 27801 h 674688"/>
                  <a:gd name="connsiteX73" fmla="*/ 403870 w 776288"/>
                  <a:gd name="connsiteY73" fmla="*/ 129023 h 674688"/>
                  <a:gd name="connsiteX74" fmla="*/ 365985 w 776288"/>
                  <a:gd name="connsiteY74" fmla="*/ 127598 h 674688"/>
                  <a:gd name="connsiteX75" fmla="*/ 352404 w 776288"/>
                  <a:gd name="connsiteY75" fmla="*/ 145418 h 674688"/>
                  <a:gd name="connsiteX76" fmla="*/ 370274 w 776288"/>
                  <a:gd name="connsiteY76" fmla="*/ 158962 h 674688"/>
                  <a:gd name="connsiteX77" fmla="*/ 472492 w 776288"/>
                  <a:gd name="connsiteY77" fmla="*/ 237374 h 674688"/>
                  <a:gd name="connsiteX78" fmla="*/ 488218 w 776288"/>
                  <a:gd name="connsiteY78" fmla="*/ 250918 h 674688"/>
                  <a:gd name="connsiteX79" fmla="*/ 490363 w 776288"/>
                  <a:gd name="connsiteY79" fmla="*/ 250918 h 674688"/>
                  <a:gd name="connsiteX80" fmla="*/ 503944 w 776288"/>
                  <a:gd name="connsiteY80" fmla="*/ 233097 h 674688"/>
                  <a:gd name="connsiteX81" fmla="*/ 436037 w 776288"/>
                  <a:gd name="connsiteY81" fmla="*/ 139003 h 674688"/>
                  <a:gd name="connsiteX82" fmla="*/ 388144 w 776288"/>
                  <a:gd name="connsiteY82" fmla="*/ 20672 h 674688"/>
                  <a:gd name="connsiteX83" fmla="*/ 471777 w 776288"/>
                  <a:gd name="connsiteY83" fmla="*/ 0 h 67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776288" h="674688">
                    <a:moveTo>
                      <a:pt x="28593" y="381000"/>
                    </a:moveTo>
                    <a:cubicBezTo>
                      <a:pt x="28593" y="381000"/>
                      <a:pt x="28593" y="381000"/>
                      <a:pt x="448189" y="381000"/>
                    </a:cubicBezTo>
                    <a:cubicBezTo>
                      <a:pt x="463200" y="385990"/>
                      <a:pt x="477496" y="394544"/>
                      <a:pt x="489648" y="405949"/>
                    </a:cubicBezTo>
                    <a:cubicBezTo>
                      <a:pt x="521100" y="435888"/>
                      <a:pt x="532537" y="481510"/>
                      <a:pt x="518955" y="522854"/>
                    </a:cubicBezTo>
                    <a:cubicBezTo>
                      <a:pt x="516096" y="531408"/>
                      <a:pt x="521100" y="539962"/>
                      <a:pt x="528963" y="542814"/>
                    </a:cubicBezTo>
                    <a:cubicBezTo>
                      <a:pt x="530392" y="543527"/>
                      <a:pt x="532537" y="543527"/>
                      <a:pt x="533966" y="543527"/>
                    </a:cubicBezTo>
                    <a:cubicBezTo>
                      <a:pt x="540400" y="543527"/>
                      <a:pt x="546833" y="539249"/>
                      <a:pt x="548977" y="532834"/>
                    </a:cubicBezTo>
                    <a:cubicBezTo>
                      <a:pt x="566848" y="480084"/>
                      <a:pt x="551837" y="421632"/>
                      <a:pt x="511092" y="383139"/>
                    </a:cubicBezTo>
                    <a:cubicBezTo>
                      <a:pt x="510377" y="382426"/>
                      <a:pt x="509663" y="381713"/>
                      <a:pt x="508948" y="381000"/>
                    </a:cubicBezTo>
                    <a:cubicBezTo>
                      <a:pt x="508948" y="381000"/>
                      <a:pt x="508948" y="381000"/>
                      <a:pt x="743407" y="381000"/>
                    </a:cubicBezTo>
                    <a:cubicBezTo>
                      <a:pt x="764136" y="383139"/>
                      <a:pt x="776288" y="395257"/>
                      <a:pt x="776288" y="414503"/>
                    </a:cubicBezTo>
                    <a:cubicBezTo>
                      <a:pt x="776288" y="441591"/>
                      <a:pt x="760562" y="474382"/>
                      <a:pt x="732685" y="503608"/>
                    </a:cubicBezTo>
                    <a:cubicBezTo>
                      <a:pt x="712670" y="524280"/>
                      <a:pt x="690511" y="539249"/>
                      <a:pt x="669066" y="547091"/>
                    </a:cubicBezTo>
                    <a:cubicBezTo>
                      <a:pt x="672640" y="532121"/>
                      <a:pt x="674785" y="515726"/>
                      <a:pt x="674785" y="499331"/>
                    </a:cubicBezTo>
                    <a:cubicBezTo>
                      <a:pt x="674785" y="490777"/>
                      <a:pt x="667636" y="483648"/>
                      <a:pt x="659059" y="483648"/>
                    </a:cubicBezTo>
                    <a:cubicBezTo>
                      <a:pt x="649766" y="483648"/>
                      <a:pt x="643333" y="490777"/>
                      <a:pt x="643333" y="499331"/>
                    </a:cubicBezTo>
                    <a:cubicBezTo>
                      <a:pt x="643333" y="547091"/>
                      <a:pt x="625462" y="590574"/>
                      <a:pt x="596155" y="622651"/>
                    </a:cubicBezTo>
                    <a:cubicBezTo>
                      <a:pt x="589722" y="629780"/>
                      <a:pt x="582574" y="636195"/>
                      <a:pt x="574711" y="641898"/>
                    </a:cubicBezTo>
                    <a:cubicBezTo>
                      <a:pt x="544688" y="663283"/>
                      <a:pt x="508948" y="674688"/>
                      <a:pt x="471777" y="674688"/>
                    </a:cubicBezTo>
                    <a:cubicBezTo>
                      <a:pt x="440326" y="674688"/>
                      <a:pt x="410303" y="666134"/>
                      <a:pt x="383855" y="651165"/>
                    </a:cubicBezTo>
                    <a:cubicBezTo>
                      <a:pt x="383855" y="651165"/>
                      <a:pt x="383855" y="651165"/>
                      <a:pt x="375992" y="646888"/>
                    </a:cubicBezTo>
                    <a:cubicBezTo>
                      <a:pt x="350974" y="629067"/>
                      <a:pt x="330959" y="603405"/>
                      <a:pt x="318092" y="573466"/>
                    </a:cubicBezTo>
                    <a:cubicBezTo>
                      <a:pt x="348115" y="565624"/>
                      <a:pt x="373848" y="547804"/>
                      <a:pt x="390289" y="521429"/>
                    </a:cubicBezTo>
                    <a:cubicBezTo>
                      <a:pt x="395292" y="514300"/>
                      <a:pt x="393148" y="504321"/>
                      <a:pt x="386000" y="500044"/>
                    </a:cubicBezTo>
                    <a:cubicBezTo>
                      <a:pt x="378852" y="495054"/>
                      <a:pt x="368844" y="497192"/>
                      <a:pt x="363841" y="504321"/>
                    </a:cubicBezTo>
                    <a:cubicBezTo>
                      <a:pt x="350974" y="524993"/>
                      <a:pt x="330244" y="538537"/>
                      <a:pt x="306655" y="543527"/>
                    </a:cubicBezTo>
                    <a:cubicBezTo>
                      <a:pt x="282352" y="549229"/>
                      <a:pt x="258048" y="544239"/>
                      <a:pt x="238033" y="531408"/>
                    </a:cubicBezTo>
                    <a:cubicBezTo>
                      <a:pt x="230170" y="526418"/>
                      <a:pt x="220878" y="528557"/>
                      <a:pt x="215874" y="535685"/>
                    </a:cubicBezTo>
                    <a:cubicBezTo>
                      <a:pt x="210870" y="542814"/>
                      <a:pt x="213015" y="552793"/>
                      <a:pt x="220878" y="557070"/>
                    </a:cubicBezTo>
                    <a:cubicBezTo>
                      <a:pt x="240178" y="569901"/>
                      <a:pt x="263052" y="577030"/>
                      <a:pt x="285926" y="577030"/>
                    </a:cubicBezTo>
                    <a:cubicBezTo>
                      <a:pt x="297363" y="606969"/>
                      <a:pt x="314518" y="632631"/>
                      <a:pt x="335963" y="654016"/>
                    </a:cubicBezTo>
                    <a:cubicBezTo>
                      <a:pt x="314518" y="664708"/>
                      <a:pt x="290930" y="670411"/>
                      <a:pt x="265911" y="670411"/>
                    </a:cubicBezTo>
                    <a:cubicBezTo>
                      <a:pt x="230170" y="670411"/>
                      <a:pt x="195859" y="658293"/>
                      <a:pt x="168696" y="636195"/>
                    </a:cubicBezTo>
                    <a:cubicBezTo>
                      <a:pt x="147967" y="619087"/>
                      <a:pt x="132956" y="596989"/>
                      <a:pt x="125093" y="572753"/>
                    </a:cubicBezTo>
                    <a:cubicBezTo>
                      <a:pt x="125093" y="572753"/>
                      <a:pt x="125093" y="572753"/>
                      <a:pt x="122233" y="562773"/>
                    </a:cubicBezTo>
                    <a:cubicBezTo>
                      <a:pt x="119374" y="552081"/>
                      <a:pt x="117945" y="541388"/>
                      <a:pt x="117945" y="529983"/>
                    </a:cubicBezTo>
                    <a:cubicBezTo>
                      <a:pt x="117945" y="504321"/>
                      <a:pt x="124378" y="480084"/>
                      <a:pt x="137245" y="457986"/>
                    </a:cubicBezTo>
                    <a:cubicBezTo>
                      <a:pt x="141533" y="450858"/>
                      <a:pt x="138674" y="440878"/>
                      <a:pt x="130811" y="436601"/>
                    </a:cubicBezTo>
                    <a:cubicBezTo>
                      <a:pt x="123663" y="432324"/>
                      <a:pt x="113656" y="435176"/>
                      <a:pt x="109367" y="442304"/>
                    </a:cubicBezTo>
                    <a:cubicBezTo>
                      <a:pt x="94356" y="469392"/>
                      <a:pt x="86493" y="499331"/>
                      <a:pt x="86493" y="529983"/>
                    </a:cubicBezTo>
                    <a:cubicBezTo>
                      <a:pt x="86493" y="534260"/>
                      <a:pt x="87208" y="537824"/>
                      <a:pt x="87208" y="542101"/>
                    </a:cubicBezTo>
                    <a:cubicBezTo>
                      <a:pt x="37171" y="534972"/>
                      <a:pt x="0" y="494341"/>
                      <a:pt x="0" y="447294"/>
                    </a:cubicBezTo>
                    <a:cubicBezTo>
                      <a:pt x="0" y="423057"/>
                      <a:pt x="10722" y="398821"/>
                      <a:pt x="28593" y="381000"/>
                    </a:cubicBezTo>
                    <a:close/>
                    <a:moveTo>
                      <a:pt x="471777" y="0"/>
                    </a:moveTo>
                    <a:cubicBezTo>
                      <a:pt x="508233" y="0"/>
                      <a:pt x="543259" y="10693"/>
                      <a:pt x="572566" y="31365"/>
                    </a:cubicBezTo>
                    <a:cubicBezTo>
                      <a:pt x="615455" y="64155"/>
                      <a:pt x="643333" y="116192"/>
                      <a:pt x="643333" y="174645"/>
                    </a:cubicBezTo>
                    <a:cubicBezTo>
                      <a:pt x="643333" y="183199"/>
                      <a:pt x="649766" y="190327"/>
                      <a:pt x="659059" y="190327"/>
                    </a:cubicBezTo>
                    <a:cubicBezTo>
                      <a:pt x="667636" y="190327"/>
                      <a:pt x="674785" y="183199"/>
                      <a:pt x="674785" y="174645"/>
                    </a:cubicBezTo>
                    <a:cubicBezTo>
                      <a:pt x="674785" y="158249"/>
                      <a:pt x="672640" y="142567"/>
                      <a:pt x="669066" y="126885"/>
                    </a:cubicBezTo>
                    <a:cubicBezTo>
                      <a:pt x="724107" y="146844"/>
                      <a:pt x="776288" y="208861"/>
                      <a:pt x="776288" y="258046"/>
                    </a:cubicBezTo>
                    <a:cubicBezTo>
                      <a:pt x="776288" y="276580"/>
                      <a:pt x="758418" y="290837"/>
                      <a:pt x="741262" y="293688"/>
                    </a:cubicBezTo>
                    <a:cubicBezTo>
                      <a:pt x="741262" y="293688"/>
                      <a:pt x="741262" y="293688"/>
                      <a:pt x="306655" y="293688"/>
                    </a:cubicBezTo>
                    <a:cubicBezTo>
                      <a:pt x="293074" y="288698"/>
                      <a:pt x="279493" y="280144"/>
                      <a:pt x="268770" y="269452"/>
                    </a:cubicBezTo>
                    <a:cubicBezTo>
                      <a:pt x="236604" y="240226"/>
                      <a:pt x="225167" y="193891"/>
                      <a:pt x="239463" y="152547"/>
                    </a:cubicBezTo>
                    <a:cubicBezTo>
                      <a:pt x="241607" y="144706"/>
                      <a:pt x="237318" y="135439"/>
                      <a:pt x="229456" y="132587"/>
                    </a:cubicBezTo>
                    <a:cubicBezTo>
                      <a:pt x="220878" y="130449"/>
                      <a:pt x="212300" y="134726"/>
                      <a:pt x="209441" y="142567"/>
                    </a:cubicBezTo>
                    <a:cubicBezTo>
                      <a:pt x="191570" y="195317"/>
                      <a:pt x="206581" y="254482"/>
                      <a:pt x="246611" y="292262"/>
                    </a:cubicBezTo>
                    <a:cubicBezTo>
                      <a:pt x="247326" y="292975"/>
                      <a:pt x="248041" y="292975"/>
                      <a:pt x="248041" y="293688"/>
                    </a:cubicBezTo>
                    <a:lnTo>
                      <a:pt x="28593" y="293688"/>
                    </a:lnTo>
                    <a:cubicBezTo>
                      <a:pt x="10722" y="275867"/>
                      <a:pt x="0" y="251631"/>
                      <a:pt x="0" y="227394"/>
                    </a:cubicBezTo>
                    <a:cubicBezTo>
                      <a:pt x="0" y="179635"/>
                      <a:pt x="38600" y="138290"/>
                      <a:pt x="89352" y="131875"/>
                    </a:cubicBezTo>
                    <a:cubicBezTo>
                      <a:pt x="89352" y="131875"/>
                      <a:pt x="89352" y="131875"/>
                      <a:pt x="90067" y="131875"/>
                    </a:cubicBezTo>
                    <a:cubicBezTo>
                      <a:pt x="89352" y="135439"/>
                      <a:pt x="89352" y="139003"/>
                      <a:pt x="89352" y="142567"/>
                    </a:cubicBezTo>
                    <a:cubicBezTo>
                      <a:pt x="89352" y="173219"/>
                      <a:pt x="97215" y="203158"/>
                      <a:pt x="111511" y="229533"/>
                    </a:cubicBezTo>
                    <a:cubicBezTo>
                      <a:pt x="114370" y="234523"/>
                      <a:pt x="120089" y="237374"/>
                      <a:pt x="125808" y="237374"/>
                    </a:cubicBezTo>
                    <a:cubicBezTo>
                      <a:pt x="127952" y="237374"/>
                      <a:pt x="130811" y="236661"/>
                      <a:pt x="132956" y="235949"/>
                    </a:cubicBezTo>
                    <a:cubicBezTo>
                      <a:pt x="140819" y="231671"/>
                      <a:pt x="143678" y="221692"/>
                      <a:pt x="139389" y="214563"/>
                    </a:cubicBezTo>
                    <a:cubicBezTo>
                      <a:pt x="127237" y="192466"/>
                      <a:pt x="120804" y="167516"/>
                      <a:pt x="120804" y="142567"/>
                    </a:cubicBezTo>
                    <a:cubicBezTo>
                      <a:pt x="120804" y="118331"/>
                      <a:pt x="126522" y="96233"/>
                      <a:pt x="136530" y="76273"/>
                    </a:cubicBezTo>
                    <a:cubicBezTo>
                      <a:pt x="145107" y="62017"/>
                      <a:pt x="155830" y="49186"/>
                      <a:pt x="168696" y="38493"/>
                    </a:cubicBezTo>
                    <a:cubicBezTo>
                      <a:pt x="195859" y="16395"/>
                      <a:pt x="230170" y="4277"/>
                      <a:pt x="265911" y="4277"/>
                    </a:cubicBezTo>
                    <a:cubicBezTo>
                      <a:pt x="293074" y="4277"/>
                      <a:pt x="318092" y="10693"/>
                      <a:pt x="340967" y="23524"/>
                    </a:cubicBezTo>
                    <a:cubicBezTo>
                      <a:pt x="340967" y="23524"/>
                      <a:pt x="340967" y="23524"/>
                      <a:pt x="350259" y="27801"/>
                    </a:cubicBezTo>
                    <a:cubicBezTo>
                      <a:pt x="379566" y="52037"/>
                      <a:pt x="400296" y="87679"/>
                      <a:pt x="403870" y="129023"/>
                    </a:cubicBezTo>
                    <a:cubicBezTo>
                      <a:pt x="391718" y="126172"/>
                      <a:pt x="378852" y="126172"/>
                      <a:pt x="365985" y="127598"/>
                    </a:cubicBezTo>
                    <a:cubicBezTo>
                      <a:pt x="357407" y="129023"/>
                      <a:pt x="351689" y="136864"/>
                      <a:pt x="352404" y="145418"/>
                    </a:cubicBezTo>
                    <a:cubicBezTo>
                      <a:pt x="353833" y="153972"/>
                      <a:pt x="361696" y="159675"/>
                      <a:pt x="370274" y="158962"/>
                    </a:cubicBezTo>
                    <a:cubicBezTo>
                      <a:pt x="420311" y="152547"/>
                      <a:pt x="466059" y="187476"/>
                      <a:pt x="472492" y="237374"/>
                    </a:cubicBezTo>
                    <a:cubicBezTo>
                      <a:pt x="473922" y="245215"/>
                      <a:pt x="480355" y="250918"/>
                      <a:pt x="488218" y="250918"/>
                    </a:cubicBezTo>
                    <a:cubicBezTo>
                      <a:pt x="488933" y="250918"/>
                      <a:pt x="489648" y="250918"/>
                      <a:pt x="490363" y="250918"/>
                    </a:cubicBezTo>
                    <a:cubicBezTo>
                      <a:pt x="498940" y="249492"/>
                      <a:pt x="504659" y="241651"/>
                      <a:pt x="503944" y="233097"/>
                    </a:cubicBezTo>
                    <a:cubicBezTo>
                      <a:pt x="498226" y="191040"/>
                      <a:pt x="471777" y="156824"/>
                      <a:pt x="436037" y="139003"/>
                    </a:cubicBezTo>
                    <a:cubicBezTo>
                      <a:pt x="435322" y="93382"/>
                      <a:pt x="416737" y="52037"/>
                      <a:pt x="388144" y="20672"/>
                    </a:cubicBezTo>
                    <a:cubicBezTo>
                      <a:pt x="413163" y="7128"/>
                      <a:pt x="442470" y="0"/>
                      <a:pt x="471777" y="0"/>
                    </a:cubicBezTo>
                    <a:close/>
                  </a:path>
                </a:pathLst>
              </a:custGeom>
              <a:solidFill>
                <a:schemeClr val="tx2"/>
              </a:solidFill>
              <a:ln>
                <a:noFill/>
              </a:ln>
            </p:spPr>
            <p:txBody>
              <a:bodyPr vert="horz" wrap="square" lIns="68580" tIns="34290" rIns="68580" bIns="34290" numCol="1" anchor="t" anchorCtr="0" compatLnSpc="1">
                <a:prstTxWarp prst="textNoShape">
                  <a:avLst/>
                </a:prstTxWarp>
                <a:noAutofit/>
              </a:bodyPr>
              <a:lstStyle/>
              <a:p>
                <a:endParaRPr lang="en-US" sz="1050"/>
              </a:p>
            </p:txBody>
          </p:sp>
          <p:sp>
            <p:nvSpPr>
              <p:cNvPr id="29" name="Freeform 25">
                <a:extLst>
                  <a:ext uri="{FF2B5EF4-FFF2-40B4-BE49-F238E27FC236}">
                    <a16:creationId xmlns:a16="http://schemas.microsoft.com/office/drawing/2014/main" id="{78BA5A87-1A29-44EA-8EC5-3AF3CDA15D5C}"/>
                  </a:ext>
                </a:extLst>
              </p:cNvPr>
              <p:cNvSpPr>
                <a:spLocks/>
              </p:cNvSpPr>
              <p:nvPr/>
            </p:nvSpPr>
            <p:spPr bwMode="auto">
              <a:xfrm>
                <a:off x="5443538" y="2770188"/>
                <a:ext cx="1303338" cy="1303338"/>
              </a:xfrm>
              <a:custGeom>
                <a:avLst/>
                <a:gdLst>
                  <a:gd name="connsiteX0" fmla="*/ 650451 w 1303338"/>
                  <a:gd name="connsiteY0" fmla="*/ 1149350 h 1303338"/>
                  <a:gd name="connsiteX1" fmla="*/ 666750 w 1303338"/>
                  <a:gd name="connsiteY1" fmla="*/ 1165107 h 1303338"/>
                  <a:gd name="connsiteX2" fmla="*/ 666009 w 1303338"/>
                  <a:gd name="connsiteY2" fmla="*/ 1287581 h 1303338"/>
                  <a:gd name="connsiteX3" fmla="*/ 649710 w 1303338"/>
                  <a:gd name="connsiteY3" fmla="*/ 1303338 h 1303338"/>
                  <a:gd name="connsiteX4" fmla="*/ 633412 w 1303338"/>
                  <a:gd name="connsiteY4" fmla="*/ 1287581 h 1303338"/>
                  <a:gd name="connsiteX5" fmla="*/ 634153 w 1303338"/>
                  <a:gd name="connsiteY5" fmla="*/ 1165107 h 1303338"/>
                  <a:gd name="connsiteX6" fmla="*/ 650451 w 1303338"/>
                  <a:gd name="connsiteY6" fmla="*/ 1149350 h 1303338"/>
                  <a:gd name="connsiteX7" fmla="*/ 911429 w 1303338"/>
                  <a:gd name="connsiteY7" fmla="*/ 1082351 h 1303338"/>
                  <a:gd name="connsiteX8" fmla="*/ 921042 w 1303338"/>
                  <a:gd name="connsiteY8" fmla="*/ 1089479 h 1303338"/>
                  <a:gd name="connsiteX9" fmla="*/ 981565 w 1303338"/>
                  <a:gd name="connsiteY9" fmla="*/ 1195679 h 1303338"/>
                  <a:gd name="connsiteX10" fmla="*/ 975869 w 1303338"/>
                  <a:gd name="connsiteY10" fmla="*/ 1217062 h 1303338"/>
                  <a:gd name="connsiteX11" fmla="*/ 968037 w 1303338"/>
                  <a:gd name="connsiteY11" fmla="*/ 1219200 h 1303338"/>
                  <a:gd name="connsiteX12" fmla="*/ 954508 w 1303338"/>
                  <a:gd name="connsiteY12" fmla="*/ 1211360 h 1303338"/>
                  <a:gd name="connsiteX13" fmla="*/ 893272 w 1303338"/>
                  <a:gd name="connsiteY13" fmla="*/ 1105159 h 1303338"/>
                  <a:gd name="connsiteX14" fmla="*/ 899680 w 1303338"/>
                  <a:gd name="connsiteY14" fmla="*/ 1083777 h 1303338"/>
                  <a:gd name="connsiteX15" fmla="*/ 911429 w 1303338"/>
                  <a:gd name="connsiteY15" fmla="*/ 1082351 h 1303338"/>
                  <a:gd name="connsiteX16" fmla="*/ 389179 w 1303338"/>
                  <a:gd name="connsiteY16" fmla="*/ 1080778 h 1303338"/>
                  <a:gd name="connsiteX17" fmla="*/ 401194 w 1303338"/>
                  <a:gd name="connsiteY17" fmla="*/ 1082211 h 1303338"/>
                  <a:gd name="connsiteX18" fmla="*/ 406890 w 1303338"/>
                  <a:gd name="connsiteY18" fmla="*/ 1103703 h 1303338"/>
                  <a:gd name="connsiteX19" fmla="*/ 345655 w 1303338"/>
                  <a:gd name="connsiteY19" fmla="*/ 1209732 h 1303338"/>
                  <a:gd name="connsiteX20" fmla="*/ 332126 w 1303338"/>
                  <a:gd name="connsiteY20" fmla="*/ 1217612 h 1303338"/>
                  <a:gd name="connsiteX21" fmla="*/ 324293 w 1303338"/>
                  <a:gd name="connsiteY21" fmla="*/ 1215463 h 1303338"/>
                  <a:gd name="connsiteX22" fmla="*/ 318597 w 1303338"/>
                  <a:gd name="connsiteY22" fmla="*/ 1193971 h 1303338"/>
                  <a:gd name="connsiteX23" fmla="*/ 379833 w 1303338"/>
                  <a:gd name="connsiteY23" fmla="*/ 1087942 h 1303338"/>
                  <a:gd name="connsiteX24" fmla="*/ 389179 w 1303338"/>
                  <a:gd name="connsiteY24" fmla="*/ 1080778 h 1303338"/>
                  <a:gd name="connsiteX25" fmla="*/ 1091713 w 1303338"/>
                  <a:gd name="connsiteY25" fmla="*/ 894992 h 1303338"/>
                  <a:gd name="connsiteX26" fmla="*/ 1103890 w 1303338"/>
                  <a:gd name="connsiteY26" fmla="*/ 896401 h 1303338"/>
                  <a:gd name="connsiteX27" fmla="*/ 1210685 w 1303338"/>
                  <a:gd name="connsiteY27" fmla="*/ 956965 h 1303338"/>
                  <a:gd name="connsiteX28" fmla="*/ 1216458 w 1303338"/>
                  <a:gd name="connsiteY28" fmla="*/ 978092 h 1303338"/>
                  <a:gd name="connsiteX29" fmla="*/ 1202747 w 1303338"/>
                  <a:gd name="connsiteY29" fmla="*/ 985838 h 1303338"/>
                  <a:gd name="connsiteX30" fmla="*/ 1194810 w 1303338"/>
                  <a:gd name="connsiteY30" fmla="*/ 983725 h 1303338"/>
                  <a:gd name="connsiteX31" fmla="*/ 1088015 w 1303338"/>
                  <a:gd name="connsiteY31" fmla="*/ 923161 h 1303338"/>
                  <a:gd name="connsiteX32" fmla="*/ 1082242 w 1303338"/>
                  <a:gd name="connsiteY32" fmla="*/ 902034 h 1303338"/>
                  <a:gd name="connsiteX33" fmla="*/ 1091713 w 1303338"/>
                  <a:gd name="connsiteY33" fmla="*/ 894992 h 1303338"/>
                  <a:gd name="connsiteX34" fmla="*/ 210191 w 1303338"/>
                  <a:gd name="connsiteY34" fmla="*/ 892044 h 1303338"/>
                  <a:gd name="connsiteX35" fmla="*/ 219556 w 1303338"/>
                  <a:gd name="connsiteY35" fmla="*/ 899743 h 1303338"/>
                  <a:gd name="connsiteX36" fmla="*/ 213848 w 1303338"/>
                  <a:gd name="connsiteY36" fmla="*/ 921228 h 1303338"/>
                  <a:gd name="connsiteX37" fmla="*/ 108238 w 1303338"/>
                  <a:gd name="connsiteY37" fmla="*/ 982102 h 1303338"/>
                  <a:gd name="connsiteX38" fmla="*/ 100389 w 1303338"/>
                  <a:gd name="connsiteY38" fmla="*/ 984250 h 1303338"/>
                  <a:gd name="connsiteX39" fmla="*/ 86831 w 1303338"/>
                  <a:gd name="connsiteY39" fmla="*/ 975656 h 1303338"/>
                  <a:gd name="connsiteX40" fmla="*/ 92540 w 1303338"/>
                  <a:gd name="connsiteY40" fmla="*/ 954171 h 1303338"/>
                  <a:gd name="connsiteX41" fmla="*/ 198149 w 1303338"/>
                  <a:gd name="connsiteY41" fmla="*/ 894013 h 1303338"/>
                  <a:gd name="connsiteX42" fmla="*/ 210191 w 1303338"/>
                  <a:gd name="connsiteY42" fmla="*/ 892044 h 1303338"/>
                  <a:gd name="connsiteX43" fmla="*/ 282187 w 1303338"/>
                  <a:gd name="connsiteY43" fmla="*/ 666750 h 1303338"/>
                  <a:gd name="connsiteX44" fmla="*/ 277908 w 1303338"/>
                  <a:gd name="connsiteY44" fmla="*/ 671027 h 1303338"/>
                  <a:gd name="connsiteX45" fmla="*/ 263642 w 1303338"/>
                  <a:gd name="connsiteY45" fmla="*/ 685995 h 1303338"/>
                  <a:gd name="connsiteX46" fmla="*/ 236537 w 1303338"/>
                  <a:gd name="connsiteY46" fmla="*/ 760834 h 1303338"/>
                  <a:gd name="connsiteX47" fmla="*/ 349949 w 1303338"/>
                  <a:gd name="connsiteY47" fmla="*/ 883428 h 1303338"/>
                  <a:gd name="connsiteX48" fmla="*/ 356369 w 1303338"/>
                  <a:gd name="connsiteY48" fmla="*/ 886279 h 1303338"/>
                  <a:gd name="connsiteX49" fmla="*/ 362789 w 1303338"/>
                  <a:gd name="connsiteY49" fmla="*/ 894832 h 1303338"/>
                  <a:gd name="connsiteX50" fmla="*/ 414858 w 1303338"/>
                  <a:gd name="connsiteY50" fmla="*/ 971097 h 1303338"/>
                  <a:gd name="connsiteX51" fmla="*/ 529697 w 1303338"/>
                  <a:gd name="connsiteY51" fmla="*/ 1011724 h 1303338"/>
                  <a:gd name="connsiteX52" fmla="*/ 541823 w 1303338"/>
                  <a:gd name="connsiteY52" fmla="*/ 1011724 h 1303338"/>
                  <a:gd name="connsiteX53" fmla="*/ 618144 w 1303338"/>
                  <a:gd name="connsiteY53" fmla="*/ 988915 h 1303338"/>
                  <a:gd name="connsiteX54" fmla="*/ 623137 w 1303338"/>
                  <a:gd name="connsiteY54" fmla="*/ 987490 h 1303338"/>
                  <a:gd name="connsiteX55" fmla="*/ 625990 w 1303338"/>
                  <a:gd name="connsiteY55" fmla="*/ 987490 h 1303338"/>
                  <a:gd name="connsiteX56" fmla="*/ 633837 w 1303338"/>
                  <a:gd name="connsiteY56" fmla="*/ 988915 h 1303338"/>
                  <a:gd name="connsiteX57" fmla="*/ 735123 w 1303338"/>
                  <a:gd name="connsiteY57" fmla="*/ 1016000 h 1303338"/>
                  <a:gd name="connsiteX58" fmla="*/ 853528 w 1303338"/>
                  <a:gd name="connsiteY58" fmla="*/ 978224 h 1303338"/>
                  <a:gd name="connsiteX59" fmla="*/ 917011 w 1303338"/>
                  <a:gd name="connsiteY59" fmla="*/ 900534 h 1303338"/>
                  <a:gd name="connsiteX60" fmla="*/ 922003 w 1303338"/>
                  <a:gd name="connsiteY60" fmla="*/ 894119 h 1303338"/>
                  <a:gd name="connsiteX61" fmla="*/ 927710 w 1303338"/>
                  <a:gd name="connsiteY61" fmla="*/ 891268 h 1303338"/>
                  <a:gd name="connsiteX62" fmla="*/ 1015444 w 1303338"/>
                  <a:gd name="connsiteY62" fmla="*/ 836386 h 1303338"/>
                  <a:gd name="connsiteX63" fmla="*/ 1066800 w 1303338"/>
                  <a:gd name="connsiteY63" fmla="*/ 728047 h 1303338"/>
                  <a:gd name="connsiteX64" fmla="*/ 1032563 w 1303338"/>
                  <a:gd name="connsiteY64" fmla="*/ 673165 h 1303338"/>
                  <a:gd name="connsiteX65" fmla="*/ 1007598 w 1303338"/>
                  <a:gd name="connsiteY65" fmla="*/ 666750 h 1303338"/>
                  <a:gd name="connsiteX66" fmla="*/ 989766 w 1303338"/>
                  <a:gd name="connsiteY66" fmla="*/ 666750 h 1303338"/>
                  <a:gd name="connsiteX67" fmla="*/ 726564 w 1303338"/>
                  <a:gd name="connsiteY67" fmla="*/ 666750 h 1303338"/>
                  <a:gd name="connsiteX68" fmla="*/ 657375 w 1303338"/>
                  <a:gd name="connsiteY68" fmla="*/ 666750 h 1303338"/>
                  <a:gd name="connsiteX69" fmla="*/ 324271 w 1303338"/>
                  <a:gd name="connsiteY69" fmla="*/ 666750 h 1303338"/>
                  <a:gd name="connsiteX70" fmla="*/ 282187 w 1303338"/>
                  <a:gd name="connsiteY70" fmla="*/ 666750 h 1303338"/>
                  <a:gd name="connsiteX71" fmla="*/ 1165107 w 1303338"/>
                  <a:gd name="connsiteY71" fmla="*/ 636587 h 1303338"/>
                  <a:gd name="connsiteX72" fmla="*/ 1287581 w 1303338"/>
                  <a:gd name="connsiteY72" fmla="*/ 636587 h 1303338"/>
                  <a:gd name="connsiteX73" fmla="*/ 1303338 w 1303338"/>
                  <a:gd name="connsiteY73" fmla="*/ 652462 h 1303338"/>
                  <a:gd name="connsiteX74" fmla="*/ 1287581 w 1303338"/>
                  <a:gd name="connsiteY74" fmla="*/ 668337 h 1303338"/>
                  <a:gd name="connsiteX75" fmla="*/ 1165107 w 1303338"/>
                  <a:gd name="connsiteY75" fmla="*/ 668337 h 1303338"/>
                  <a:gd name="connsiteX76" fmla="*/ 1149350 w 1303338"/>
                  <a:gd name="connsiteY76" fmla="*/ 652462 h 1303338"/>
                  <a:gd name="connsiteX77" fmla="*/ 1165107 w 1303338"/>
                  <a:gd name="connsiteY77" fmla="*/ 636587 h 1303338"/>
                  <a:gd name="connsiteX78" fmla="*/ 15757 w 1303338"/>
                  <a:gd name="connsiteY78" fmla="*/ 633412 h 1303338"/>
                  <a:gd name="connsiteX79" fmla="*/ 138231 w 1303338"/>
                  <a:gd name="connsiteY79" fmla="*/ 634118 h 1303338"/>
                  <a:gd name="connsiteX80" fmla="*/ 153988 w 1303338"/>
                  <a:gd name="connsiteY80" fmla="*/ 649640 h 1303338"/>
                  <a:gd name="connsiteX81" fmla="*/ 138231 w 1303338"/>
                  <a:gd name="connsiteY81" fmla="*/ 665162 h 1303338"/>
                  <a:gd name="connsiteX82" fmla="*/ 15757 w 1303338"/>
                  <a:gd name="connsiteY82" fmla="*/ 664457 h 1303338"/>
                  <a:gd name="connsiteX83" fmla="*/ 0 w 1303338"/>
                  <a:gd name="connsiteY83" fmla="*/ 648934 h 1303338"/>
                  <a:gd name="connsiteX84" fmla="*/ 15757 w 1303338"/>
                  <a:gd name="connsiteY84" fmla="*/ 633412 h 1303338"/>
                  <a:gd name="connsiteX85" fmla="*/ 1207141 w 1303338"/>
                  <a:gd name="connsiteY85" fmla="*/ 318777 h 1303338"/>
                  <a:gd name="connsiteX86" fmla="*/ 1216507 w 1303338"/>
                  <a:gd name="connsiteY86" fmla="*/ 325938 h 1303338"/>
                  <a:gd name="connsiteX87" fmla="*/ 1210798 w 1303338"/>
                  <a:gd name="connsiteY87" fmla="*/ 347423 h 1303338"/>
                  <a:gd name="connsiteX88" fmla="*/ 1105189 w 1303338"/>
                  <a:gd name="connsiteY88" fmla="*/ 409014 h 1303338"/>
                  <a:gd name="connsiteX89" fmla="*/ 1097340 w 1303338"/>
                  <a:gd name="connsiteY89" fmla="*/ 411162 h 1303338"/>
                  <a:gd name="connsiteX90" fmla="*/ 1083782 w 1303338"/>
                  <a:gd name="connsiteY90" fmla="*/ 403284 h 1303338"/>
                  <a:gd name="connsiteX91" fmla="*/ 1089490 w 1303338"/>
                  <a:gd name="connsiteY91" fmla="*/ 381799 h 1303338"/>
                  <a:gd name="connsiteX92" fmla="*/ 1195100 w 1303338"/>
                  <a:gd name="connsiteY92" fmla="*/ 320209 h 1303338"/>
                  <a:gd name="connsiteX93" fmla="*/ 1207141 w 1303338"/>
                  <a:gd name="connsiteY93" fmla="*/ 318777 h 1303338"/>
                  <a:gd name="connsiteX94" fmla="*/ 98498 w 1303338"/>
                  <a:gd name="connsiteY94" fmla="*/ 315333 h 1303338"/>
                  <a:gd name="connsiteX95" fmla="*/ 110539 w 1303338"/>
                  <a:gd name="connsiteY95" fmla="*/ 317034 h 1303338"/>
                  <a:gd name="connsiteX96" fmla="*/ 215435 w 1303338"/>
                  <a:gd name="connsiteY96" fmla="*/ 378624 h 1303338"/>
                  <a:gd name="connsiteX97" fmla="*/ 221143 w 1303338"/>
                  <a:gd name="connsiteY97" fmla="*/ 400109 h 1303338"/>
                  <a:gd name="connsiteX98" fmla="*/ 207585 w 1303338"/>
                  <a:gd name="connsiteY98" fmla="*/ 407987 h 1303338"/>
                  <a:gd name="connsiteX99" fmla="*/ 199736 w 1303338"/>
                  <a:gd name="connsiteY99" fmla="*/ 405839 h 1303338"/>
                  <a:gd name="connsiteX100" fmla="*/ 94127 w 1303338"/>
                  <a:gd name="connsiteY100" fmla="*/ 344248 h 1303338"/>
                  <a:gd name="connsiteX101" fmla="*/ 89132 w 1303338"/>
                  <a:gd name="connsiteY101" fmla="*/ 322763 h 1303338"/>
                  <a:gd name="connsiteX102" fmla="*/ 98498 w 1303338"/>
                  <a:gd name="connsiteY102" fmla="*/ 315333 h 1303338"/>
                  <a:gd name="connsiteX103" fmla="*/ 735123 w 1303338"/>
                  <a:gd name="connsiteY103" fmla="*/ 284162 h 1303338"/>
                  <a:gd name="connsiteX104" fmla="*/ 713011 w 1303338"/>
                  <a:gd name="connsiteY104" fmla="*/ 285594 h 1303338"/>
                  <a:gd name="connsiteX105" fmla="*/ 633837 w 1303338"/>
                  <a:gd name="connsiteY105" fmla="*/ 310654 h 1303338"/>
                  <a:gd name="connsiteX106" fmla="*/ 629557 w 1303338"/>
                  <a:gd name="connsiteY106" fmla="*/ 312802 h 1303338"/>
                  <a:gd name="connsiteX107" fmla="*/ 618144 w 1303338"/>
                  <a:gd name="connsiteY107" fmla="*/ 310654 h 1303338"/>
                  <a:gd name="connsiteX108" fmla="*/ 529697 w 1303338"/>
                  <a:gd name="connsiteY108" fmla="*/ 288458 h 1303338"/>
                  <a:gd name="connsiteX109" fmla="*/ 414858 w 1303338"/>
                  <a:gd name="connsiteY109" fmla="*/ 329270 h 1303338"/>
                  <a:gd name="connsiteX110" fmla="*/ 362789 w 1303338"/>
                  <a:gd name="connsiteY110" fmla="*/ 405881 h 1303338"/>
                  <a:gd name="connsiteX111" fmla="*/ 358509 w 1303338"/>
                  <a:gd name="connsiteY111" fmla="*/ 412325 h 1303338"/>
                  <a:gd name="connsiteX112" fmla="*/ 349949 w 1303338"/>
                  <a:gd name="connsiteY112" fmla="*/ 416621 h 1303338"/>
                  <a:gd name="connsiteX113" fmla="*/ 236537 w 1303338"/>
                  <a:gd name="connsiteY113" fmla="*/ 540489 h 1303338"/>
                  <a:gd name="connsiteX114" fmla="*/ 263642 w 1303338"/>
                  <a:gd name="connsiteY114" fmla="*/ 615668 h 1303338"/>
                  <a:gd name="connsiteX115" fmla="*/ 277908 w 1303338"/>
                  <a:gd name="connsiteY115" fmla="*/ 630704 h 1303338"/>
                  <a:gd name="connsiteX116" fmla="*/ 282187 w 1303338"/>
                  <a:gd name="connsiteY116" fmla="*/ 635000 h 1303338"/>
                  <a:gd name="connsiteX117" fmla="*/ 324271 w 1303338"/>
                  <a:gd name="connsiteY117" fmla="*/ 635000 h 1303338"/>
                  <a:gd name="connsiteX118" fmla="*/ 555375 w 1303338"/>
                  <a:gd name="connsiteY118" fmla="*/ 635000 h 1303338"/>
                  <a:gd name="connsiteX119" fmla="*/ 628844 w 1303338"/>
                  <a:gd name="connsiteY119" fmla="*/ 635000 h 1303338"/>
                  <a:gd name="connsiteX120" fmla="*/ 989052 w 1303338"/>
                  <a:gd name="connsiteY120" fmla="*/ 635000 h 1303338"/>
                  <a:gd name="connsiteX121" fmla="*/ 1006171 w 1303338"/>
                  <a:gd name="connsiteY121" fmla="*/ 635000 h 1303338"/>
                  <a:gd name="connsiteX122" fmla="*/ 1032563 w 1303338"/>
                  <a:gd name="connsiteY122" fmla="*/ 625692 h 1303338"/>
                  <a:gd name="connsiteX123" fmla="*/ 1066800 w 1303338"/>
                  <a:gd name="connsiteY123" fmla="*/ 571277 h 1303338"/>
                  <a:gd name="connsiteX124" fmla="*/ 927710 w 1303338"/>
                  <a:gd name="connsiteY124" fmla="*/ 409461 h 1303338"/>
                  <a:gd name="connsiteX125" fmla="*/ 921290 w 1303338"/>
                  <a:gd name="connsiteY125" fmla="*/ 405881 h 1303338"/>
                  <a:gd name="connsiteX126" fmla="*/ 917011 w 1303338"/>
                  <a:gd name="connsiteY126" fmla="*/ 400153 h 1303338"/>
                  <a:gd name="connsiteX127" fmla="*/ 853528 w 1303338"/>
                  <a:gd name="connsiteY127" fmla="*/ 322110 h 1303338"/>
                  <a:gd name="connsiteX128" fmla="*/ 735123 w 1303338"/>
                  <a:gd name="connsiteY128" fmla="*/ 284162 h 1303338"/>
                  <a:gd name="connsiteX129" fmla="*/ 735191 w 1303338"/>
                  <a:gd name="connsiteY129" fmla="*/ 254000 h 1303338"/>
                  <a:gd name="connsiteX130" fmla="*/ 872254 w 1303338"/>
                  <a:gd name="connsiteY130" fmla="*/ 297542 h 1303338"/>
                  <a:gd name="connsiteX131" fmla="*/ 942927 w 1303338"/>
                  <a:gd name="connsiteY131" fmla="*/ 381771 h 1303338"/>
                  <a:gd name="connsiteX132" fmla="*/ 1047866 w 1303338"/>
                  <a:gd name="connsiteY132" fmla="*/ 452438 h 1303338"/>
                  <a:gd name="connsiteX133" fmla="*/ 1098550 w 1303338"/>
                  <a:gd name="connsiteY133" fmla="*/ 571643 h 1303338"/>
                  <a:gd name="connsiteX134" fmla="*/ 1055004 w 1303338"/>
                  <a:gd name="connsiteY134" fmla="*/ 649448 h 1303338"/>
                  <a:gd name="connsiteX135" fmla="*/ 1098550 w 1303338"/>
                  <a:gd name="connsiteY135" fmla="*/ 727966 h 1303338"/>
                  <a:gd name="connsiteX136" fmla="*/ 1038585 w 1303338"/>
                  <a:gd name="connsiteY136" fmla="*/ 857878 h 1303338"/>
                  <a:gd name="connsiteX137" fmla="*/ 942927 w 1303338"/>
                  <a:gd name="connsiteY137" fmla="*/ 919979 h 1303338"/>
                  <a:gd name="connsiteX138" fmla="*/ 872254 w 1303338"/>
                  <a:gd name="connsiteY138" fmla="*/ 1003494 h 1303338"/>
                  <a:gd name="connsiteX139" fmla="*/ 735191 w 1303338"/>
                  <a:gd name="connsiteY139" fmla="*/ 1047750 h 1303338"/>
                  <a:gd name="connsiteX140" fmla="*/ 625969 w 1303338"/>
                  <a:gd name="connsiteY140" fmla="*/ 1020626 h 1303338"/>
                  <a:gd name="connsiteX141" fmla="*/ 529597 w 1303338"/>
                  <a:gd name="connsiteY141" fmla="*/ 1043467 h 1303338"/>
                  <a:gd name="connsiteX142" fmla="*/ 394676 w 1303338"/>
                  <a:gd name="connsiteY142" fmla="*/ 995642 h 1303338"/>
                  <a:gd name="connsiteX143" fmla="*/ 335425 w 1303338"/>
                  <a:gd name="connsiteY143" fmla="*/ 913555 h 1303338"/>
                  <a:gd name="connsiteX144" fmla="*/ 204787 w 1303338"/>
                  <a:gd name="connsiteY144" fmla="*/ 760801 h 1303338"/>
                  <a:gd name="connsiteX145" fmla="*/ 252616 w 1303338"/>
                  <a:gd name="connsiteY145" fmla="*/ 650875 h 1303338"/>
                  <a:gd name="connsiteX146" fmla="*/ 204787 w 1303338"/>
                  <a:gd name="connsiteY146" fmla="*/ 540949 h 1303338"/>
                  <a:gd name="connsiteX147" fmla="*/ 335425 w 1303338"/>
                  <a:gd name="connsiteY147" fmla="*/ 388195 h 1303338"/>
                  <a:gd name="connsiteX148" fmla="*/ 394676 w 1303338"/>
                  <a:gd name="connsiteY148" fmla="*/ 306108 h 1303338"/>
                  <a:gd name="connsiteX149" fmla="*/ 529597 w 1303338"/>
                  <a:gd name="connsiteY149" fmla="*/ 258283 h 1303338"/>
                  <a:gd name="connsiteX150" fmla="*/ 625969 w 1303338"/>
                  <a:gd name="connsiteY150" fmla="*/ 280411 h 1303338"/>
                  <a:gd name="connsiteX151" fmla="*/ 735191 w 1303338"/>
                  <a:gd name="connsiteY151" fmla="*/ 254000 h 1303338"/>
                  <a:gd name="connsiteX152" fmla="*/ 965440 w 1303338"/>
                  <a:gd name="connsiteY152" fmla="*/ 85579 h 1303338"/>
                  <a:gd name="connsiteX153" fmla="*/ 977456 w 1303338"/>
                  <a:gd name="connsiteY153" fmla="*/ 87539 h 1303338"/>
                  <a:gd name="connsiteX154" fmla="*/ 983152 w 1303338"/>
                  <a:gd name="connsiteY154" fmla="*/ 108922 h 1303338"/>
                  <a:gd name="connsiteX155" fmla="*/ 921917 w 1303338"/>
                  <a:gd name="connsiteY155" fmla="*/ 214410 h 1303338"/>
                  <a:gd name="connsiteX156" fmla="*/ 908388 w 1303338"/>
                  <a:gd name="connsiteY156" fmla="*/ 222250 h 1303338"/>
                  <a:gd name="connsiteX157" fmla="*/ 900555 w 1303338"/>
                  <a:gd name="connsiteY157" fmla="*/ 220112 h 1303338"/>
                  <a:gd name="connsiteX158" fmla="*/ 894859 w 1303338"/>
                  <a:gd name="connsiteY158" fmla="*/ 198729 h 1303338"/>
                  <a:gd name="connsiteX159" fmla="*/ 956095 w 1303338"/>
                  <a:gd name="connsiteY159" fmla="*/ 93241 h 1303338"/>
                  <a:gd name="connsiteX160" fmla="*/ 965440 w 1303338"/>
                  <a:gd name="connsiteY160" fmla="*/ 85579 h 1303338"/>
                  <a:gd name="connsiteX161" fmla="*/ 341312 w 1303338"/>
                  <a:gd name="connsiteY161" fmla="*/ 83813 h 1303338"/>
                  <a:gd name="connsiteX162" fmla="*/ 350837 w 1303338"/>
                  <a:gd name="connsiteY162" fmla="*/ 90940 h 1303338"/>
                  <a:gd name="connsiteX163" fmla="*/ 410103 w 1303338"/>
                  <a:gd name="connsiteY163" fmla="*/ 197141 h 1303338"/>
                  <a:gd name="connsiteX164" fmla="*/ 404459 w 1303338"/>
                  <a:gd name="connsiteY164" fmla="*/ 218524 h 1303338"/>
                  <a:gd name="connsiteX165" fmla="*/ 396698 w 1303338"/>
                  <a:gd name="connsiteY165" fmla="*/ 220662 h 1303338"/>
                  <a:gd name="connsiteX166" fmla="*/ 383292 w 1303338"/>
                  <a:gd name="connsiteY166" fmla="*/ 212109 h 1303338"/>
                  <a:gd name="connsiteX167" fmla="*/ 323320 w 1303338"/>
                  <a:gd name="connsiteY167" fmla="*/ 106621 h 1303338"/>
                  <a:gd name="connsiteX168" fmla="*/ 329670 w 1303338"/>
                  <a:gd name="connsiteY168" fmla="*/ 85238 h 1303338"/>
                  <a:gd name="connsiteX169" fmla="*/ 341312 w 1303338"/>
                  <a:gd name="connsiteY169" fmla="*/ 83813 h 1303338"/>
                  <a:gd name="connsiteX170" fmla="*/ 651668 w 1303338"/>
                  <a:gd name="connsiteY170" fmla="*/ 0 h 1303338"/>
                  <a:gd name="connsiteX171" fmla="*/ 666750 w 1303338"/>
                  <a:gd name="connsiteY171" fmla="*/ 15757 h 1303338"/>
                  <a:gd name="connsiteX172" fmla="*/ 666750 w 1303338"/>
                  <a:gd name="connsiteY172" fmla="*/ 138231 h 1303338"/>
                  <a:gd name="connsiteX173" fmla="*/ 651668 w 1303338"/>
                  <a:gd name="connsiteY173" fmla="*/ 153988 h 1303338"/>
                  <a:gd name="connsiteX174" fmla="*/ 636587 w 1303338"/>
                  <a:gd name="connsiteY174" fmla="*/ 138231 h 1303338"/>
                  <a:gd name="connsiteX175" fmla="*/ 636587 w 1303338"/>
                  <a:gd name="connsiteY175" fmla="*/ 15757 h 1303338"/>
                  <a:gd name="connsiteX176" fmla="*/ 651668 w 1303338"/>
                  <a:gd name="connsiteY176" fmla="*/ 0 h 1303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1303338" h="1303338">
                    <a:moveTo>
                      <a:pt x="650451" y="1149350"/>
                    </a:moveTo>
                    <a:cubicBezTo>
                      <a:pt x="659341" y="1149350"/>
                      <a:pt x="666750" y="1156512"/>
                      <a:pt x="666750" y="1165107"/>
                    </a:cubicBezTo>
                    <a:cubicBezTo>
                      <a:pt x="666750" y="1165107"/>
                      <a:pt x="666750" y="1165107"/>
                      <a:pt x="666009" y="1287581"/>
                    </a:cubicBezTo>
                    <a:cubicBezTo>
                      <a:pt x="666009" y="1296176"/>
                      <a:pt x="659341" y="1303338"/>
                      <a:pt x="649710" y="1303338"/>
                    </a:cubicBezTo>
                    <a:cubicBezTo>
                      <a:pt x="640820" y="1303338"/>
                      <a:pt x="633412" y="1296176"/>
                      <a:pt x="633412" y="1287581"/>
                    </a:cubicBezTo>
                    <a:cubicBezTo>
                      <a:pt x="633412" y="1287581"/>
                      <a:pt x="633412" y="1287581"/>
                      <a:pt x="634153" y="1165107"/>
                    </a:cubicBezTo>
                    <a:cubicBezTo>
                      <a:pt x="634153" y="1156512"/>
                      <a:pt x="641561" y="1149350"/>
                      <a:pt x="650451" y="1149350"/>
                    </a:cubicBezTo>
                    <a:close/>
                    <a:moveTo>
                      <a:pt x="911429" y="1082351"/>
                    </a:moveTo>
                    <a:cubicBezTo>
                      <a:pt x="915345" y="1083420"/>
                      <a:pt x="918906" y="1085915"/>
                      <a:pt x="921042" y="1089479"/>
                    </a:cubicBezTo>
                    <a:lnTo>
                      <a:pt x="981565" y="1195679"/>
                    </a:lnTo>
                    <a:cubicBezTo>
                      <a:pt x="985838" y="1202807"/>
                      <a:pt x="982990" y="1212785"/>
                      <a:pt x="975869" y="1217062"/>
                    </a:cubicBezTo>
                    <a:cubicBezTo>
                      <a:pt x="973021" y="1218487"/>
                      <a:pt x="970173" y="1219200"/>
                      <a:pt x="968037" y="1219200"/>
                    </a:cubicBezTo>
                    <a:cubicBezTo>
                      <a:pt x="962340" y="1219200"/>
                      <a:pt x="957356" y="1216349"/>
                      <a:pt x="954508" y="1211360"/>
                    </a:cubicBezTo>
                    <a:cubicBezTo>
                      <a:pt x="954508" y="1211360"/>
                      <a:pt x="954508" y="1211360"/>
                      <a:pt x="893272" y="1105159"/>
                    </a:cubicBezTo>
                    <a:cubicBezTo>
                      <a:pt x="889000" y="1098032"/>
                      <a:pt x="891848" y="1088053"/>
                      <a:pt x="899680" y="1083777"/>
                    </a:cubicBezTo>
                    <a:cubicBezTo>
                      <a:pt x="903241" y="1081638"/>
                      <a:pt x="907513" y="1081282"/>
                      <a:pt x="911429" y="1082351"/>
                    </a:cubicBezTo>
                    <a:close/>
                    <a:moveTo>
                      <a:pt x="389179" y="1080778"/>
                    </a:moveTo>
                    <a:cubicBezTo>
                      <a:pt x="393006" y="1079703"/>
                      <a:pt x="397278" y="1080061"/>
                      <a:pt x="401194" y="1082211"/>
                    </a:cubicBezTo>
                    <a:cubicBezTo>
                      <a:pt x="408315" y="1086509"/>
                      <a:pt x="411163" y="1096539"/>
                      <a:pt x="406890" y="1103703"/>
                    </a:cubicBezTo>
                    <a:cubicBezTo>
                      <a:pt x="406890" y="1103703"/>
                      <a:pt x="406890" y="1103703"/>
                      <a:pt x="345655" y="1209732"/>
                    </a:cubicBezTo>
                    <a:cubicBezTo>
                      <a:pt x="342807" y="1214746"/>
                      <a:pt x="337110" y="1217612"/>
                      <a:pt x="332126" y="1217612"/>
                    </a:cubicBezTo>
                    <a:cubicBezTo>
                      <a:pt x="329278" y="1217612"/>
                      <a:pt x="326430" y="1216896"/>
                      <a:pt x="324293" y="1215463"/>
                    </a:cubicBezTo>
                    <a:cubicBezTo>
                      <a:pt x="316461" y="1211164"/>
                      <a:pt x="314325" y="1201851"/>
                      <a:pt x="318597" y="1193971"/>
                    </a:cubicBezTo>
                    <a:cubicBezTo>
                      <a:pt x="318597" y="1193971"/>
                      <a:pt x="318597" y="1193971"/>
                      <a:pt x="379833" y="1087942"/>
                    </a:cubicBezTo>
                    <a:cubicBezTo>
                      <a:pt x="381969" y="1084360"/>
                      <a:pt x="385351" y="1081852"/>
                      <a:pt x="389179" y="1080778"/>
                    </a:cubicBezTo>
                    <a:close/>
                    <a:moveTo>
                      <a:pt x="1091713" y="894992"/>
                    </a:moveTo>
                    <a:cubicBezTo>
                      <a:pt x="1095591" y="893936"/>
                      <a:pt x="1099921" y="894288"/>
                      <a:pt x="1103890" y="896401"/>
                    </a:cubicBezTo>
                    <a:cubicBezTo>
                      <a:pt x="1103890" y="896401"/>
                      <a:pt x="1103890" y="896401"/>
                      <a:pt x="1210685" y="956965"/>
                    </a:cubicBezTo>
                    <a:cubicBezTo>
                      <a:pt x="1217901" y="961190"/>
                      <a:pt x="1220787" y="971049"/>
                      <a:pt x="1216458" y="978092"/>
                    </a:cubicBezTo>
                    <a:cubicBezTo>
                      <a:pt x="1213571" y="983021"/>
                      <a:pt x="1207799" y="985838"/>
                      <a:pt x="1202747" y="985838"/>
                    </a:cubicBezTo>
                    <a:cubicBezTo>
                      <a:pt x="1199861" y="985838"/>
                      <a:pt x="1196975" y="985134"/>
                      <a:pt x="1194810" y="983725"/>
                    </a:cubicBezTo>
                    <a:cubicBezTo>
                      <a:pt x="1194810" y="983725"/>
                      <a:pt x="1194810" y="983725"/>
                      <a:pt x="1088015" y="923161"/>
                    </a:cubicBezTo>
                    <a:cubicBezTo>
                      <a:pt x="1080077" y="918936"/>
                      <a:pt x="1077912" y="909781"/>
                      <a:pt x="1082242" y="902034"/>
                    </a:cubicBezTo>
                    <a:cubicBezTo>
                      <a:pt x="1084407" y="898513"/>
                      <a:pt x="1087834" y="896048"/>
                      <a:pt x="1091713" y="894992"/>
                    </a:cubicBezTo>
                    <a:close/>
                    <a:moveTo>
                      <a:pt x="210191" y="892044"/>
                    </a:moveTo>
                    <a:cubicBezTo>
                      <a:pt x="214026" y="893118"/>
                      <a:pt x="217416" y="895804"/>
                      <a:pt x="219556" y="899743"/>
                    </a:cubicBezTo>
                    <a:cubicBezTo>
                      <a:pt x="223838" y="906904"/>
                      <a:pt x="221697" y="916931"/>
                      <a:pt x="213848" y="921228"/>
                    </a:cubicBezTo>
                    <a:cubicBezTo>
                      <a:pt x="213848" y="921228"/>
                      <a:pt x="213848" y="921228"/>
                      <a:pt x="108238" y="982102"/>
                    </a:cubicBezTo>
                    <a:cubicBezTo>
                      <a:pt x="105384" y="983534"/>
                      <a:pt x="102530" y="984250"/>
                      <a:pt x="100389" y="984250"/>
                    </a:cubicBezTo>
                    <a:cubicBezTo>
                      <a:pt x="94681" y="984250"/>
                      <a:pt x="89686" y="981385"/>
                      <a:pt x="86831" y="975656"/>
                    </a:cubicBezTo>
                    <a:cubicBezTo>
                      <a:pt x="82550" y="968494"/>
                      <a:pt x="84690" y="958468"/>
                      <a:pt x="92540" y="954171"/>
                    </a:cubicBezTo>
                    <a:cubicBezTo>
                      <a:pt x="92540" y="954171"/>
                      <a:pt x="92540" y="954171"/>
                      <a:pt x="198149" y="894013"/>
                    </a:cubicBezTo>
                    <a:cubicBezTo>
                      <a:pt x="202074" y="891507"/>
                      <a:pt x="206355" y="890970"/>
                      <a:pt x="210191" y="892044"/>
                    </a:cubicBezTo>
                    <a:close/>
                    <a:moveTo>
                      <a:pt x="282187" y="666750"/>
                    </a:moveTo>
                    <a:cubicBezTo>
                      <a:pt x="282187" y="666750"/>
                      <a:pt x="282187" y="666750"/>
                      <a:pt x="277908" y="671027"/>
                    </a:cubicBezTo>
                    <a:cubicBezTo>
                      <a:pt x="272915" y="675303"/>
                      <a:pt x="267922" y="680292"/>
                      <a:pt x="263642" y="685995"/>
                    </a:cubicBezTo>
                    <a:cubicBezTo>
                      <a:pt x="245810" y="707377"/>
                      <a:pt x="236537" y="733749"/>
                      <a:pt x="236537" y="760834"/>
                    </a:cubicBezTo>
                    <a:cubicBezTo>
                      <a:pt x="236537" y="822844"/>
                      <a:pt x="285041" y="875587"/>
                      <a:pt x="349949" y="883428"/>
                    </a:cubicBezTo>
                    <a:cubicBezTo>
                      <a:pt x="352089" y="884140"/>
                      <a:pt x="354229" y="884853"/>
                      <a:pt x="356369" y="886279"/>
                    </a:cubicBezTo>
                    <a:cubicBezTo>
                      <a:pt x="359222" y="887704"/>
                      <a:pt x="361362" y="891268"/>
                      <a:pt x="362789" y="894832"/>
                    </a:cubicBezTo>
                    <a:cubicBezTo>
                      <a:pt x="372061" y="924055"/>
                      <a:pt x="390607" y="950427"/>
                      <a:pt x="414858" y="971097"/>
                    </a:cubicBezTo>
                    <a:cubicBezTo>
                      <a:pt x="446956" y="997469"/>
                      <a:pt x="487613" y="1011724"/>
                      <a:pt x="529697" y="1011724"/>
                    </a:cubicBezTo>
                    <a:cubicBezTo>
                      <a:pt x="533977" y="1011724"/>
                      <a:pt x="537543" y="1011724"/>
                      <a:pt x="541823" y="1011724"/>
                    </a:cubicBezTo>
                    <a:cubicBezTo>
                      <a:pt x="568928" y="1009585"/>
                      <a:pt x="595319" y="1001745"/>
                      <a:pt x="618144" y="988915"/>
                    </a:cubicBezTo>
                    <a:cubicBezTo>
                      <a:pt x="619571" y="988203"/>
                      <a:pt x="621711" y="987490"/>
                      <a:pt x="623137" y="987490"/>
                    </a:cubicBezTo>
                    <a:cubicBezTo>
                      <a:pt x="623851" y="987490"/>
                      <a:pt x="625277" y="987490"/>
                      <a:pt x="625990" y="987490"/>
                    </a:cubicBezTo>
                    <a:cubicBezTo>
                      <a:pt x="628844" y="987490"/>
                      <a:pt x="630983" y="987490"/>
                      <a:pt x="633837" y="988915"/>
                    </a:cubicBezTo>
                    <a:cubicBezTo>
                      <a:pt x="663795" y="1006734"/>
                      <a:pt x="699459" y="1016000"/>
                      <a:pt x="735123" y="1016000"/>
                    </a:cubicBezTo>
                    <a:cubicBezTo>
                      <a:pt x="778633" y="1016000"/>
                      <a:pt x="819291" y="1002458"/>
                      <a:pt x="853528" y="978224"/>
                    </a:cubicBezTo>
                    <a:cubicBezTo>
                      <a:pt x="882060" y="958267"/>
                      <a:pt x="903458" y="931182"/>
                      <a:pt x="917011" y="900534"/>
                    </a:cubicBezTo>
                    <a:cubicBezTo>
                      <a:pt x="918437" y="897683"/>
                      <a:pt x="919864" y="895545"/>
                      <a:pt x="922003" y="894119"/>
                    </a:cubicBezTo>
                    <a:cubicBezTo>
                      <a:pt x="923430" y="892694"/>
                      <a:pt x="925570" y="891981"/>
                      <a:pt x="927710" y="891268"/>
                    </a:cubicBezTo>
                    <a:cubicBezTo>
                      <a:pt x="957668" y="884140"/>
                      <a:pt x="989052" y="864183"/>
                      <a:pt x="1015444" y="836386"/>
                    </a:cubicBezTo>
                    <a:cubicBezTo>
                      <a:pt x="1048255" y="802174"/>
                      <a:pt x="1066800" y="762259"/>
                      <a:pt x="1066800" y="728047"/>
                    </a:cubicBezTo>
                    <a:cubicBezTo>
                      <a:pt x="1066800" y="703101"/>
                      <a:pt x="1053961" y="683143"/>
                      <a:pt x="1032563" y="673165"/>
                    </a:cubicBezTo>
                    <a:cubicBezTo>
                      <a:pt x="1025430" y="669601"/>
                      <a:pt x="1016870" y="667463"/>
                      <a:pt x="1007598" y="666750"/>
                    </a:cubicBezTo>
                    <a:cubicBezTo>
                      <a:pt x="1007598" y="666750"/>
                      <a:pt x="1007598" y="666750"/>
                      <a:pt x="989766" y="666750"/>
                    </a:cubicBezTo>
                    <a:cubicBezTo>
                      <a:pt x="989766" y="666750"/>
                      <a:pt x="989766" y="666750"/>
                      <a:pt x="726564" y="666750"/>
                    </a:cubicBezTo>
                    <a:cubicBezTo>
                      <a:pt x="726564" y="666750"/>
                      <a:pt x="726564" y="666750"/>
                      <a:pt x="657375" y="666750"/>
                    </a:cubicBezTo>
                    <a:cubicBezTo>
                      <a:pt x="657375" y="666750"/>
                      <a:pt x="657375" y="666750"/>
                      <a:pt x="324271" y="666750"/>
                    </a:cubicBezTo>
                    <a:cubicBezTo>
                      <a:pt x="324271" y="666750"/>
                      <a:pt x="324271" y="666750"/>
                      <a:pt x="282187" y="666750"/>
                    </a:cubicBezTo>
                    <a:close/>
                    <a:moveTo>
                      <a:pt x="1165107" y="636587"/>
                    </a:moveTo>
                    <a:cubicBezTo>
                      <a:pt x="1165107" y="636587"/>
                      <a:pt x="1165107" y="636587"/>
                      <a:pt x="1287581" y="636587"/>
                    </a:cubicBezTo>
                    <a:cubicBezTo>
                      <a:pt x="1296176" y="636587"/>
                      <a:pt x="1303338" y="643803"/>
                      <a:pt x="1303338" y="652462"/>
                    </a:cubicBezTo>
                    <a:cubicBezTo>
                      <a:pt x="1303338" y="661121"/>
                      <a:pt x="1296176" y="668337"/>
                      <a:pt x="1287581" y="668337"/>
                    </a:cubicBezTo>
                    <a:cubicBezTo>
                      <a:pt x="1287581" y="668337"/>
                      <a:pt x="1287581" y="668337"/>
                      <a:pt x="1165107" y="668337"/>
                    </a:cubicBezTo>
                    <a:cubicBezTo>
                      <a:pt x="1156512" y="668337"/>
                      <a:pt x="1149350" y="661121"/>
                      <a:pt x="1149350" y="652462"/>
                    </a:cubicBezTo>
                    <a:cubicBezTo>
                      <a:pt x="1149350" y="643803"/>
                      <a:pt x="1156512" y="636587"/>
                      <a:pt x="1165107" y="636587"/>
                    </a:cubicBezTo>
                    <a:close/>
                    <a:moveTo>
                      <a:pt x="15757" y="633412"/>
                    </a:moveTo>
                    <a:cubicBezTo>
                      <a:pt x="15757" y="633412"/>
                      <a:pt x="15757" y="633412"/>
                      <a:pt x="138231" y="634118"/>
                    </a:cubicBezTo>
                    <a:cubicBezTo>
                      <a:pt x="146826" y="634118"/>
                      <a:pt x="153988" y="641173"/>
                      <a:pt x="153988" y="649640"/>
                    </a:cubicBezTo>
                    <a:cubicBezTo>
                      <a:pt x="153988" y="658107"/>
                      <a:pt x="146826" y="665162"/>
                      <a:pt x="138231" y="665162"/>
                    </a:cubicBezTo>
                    <a:cubicBezTo>
                      <a:pt x="138231" y="665162"/>
                      <a:pt x="138231" y="665162"/>
                      <a:pt x="15757" y="664457"/>
                    </a:cubicBezTo>
                    <a:cubicBezTo>
                      <a:pt x="7162" y="664457"/>
                      <a:pt x="0" y="657401"/>
                      <a:pt x="0" y="648934"/>
                    </a:cubicBezTo>
                    <a:cubicBezTo>
                      <a:pt x="0" y="640468"/>
                      <a:pt x="7162" y="633412"/>
                      <a:pt x="15757" y="633412"/>
                    </a:cubicBezTo>
                    <a:close/>
                    <a:moveTo>
                      <a:pt x="1207141" y="318777"/>
                    </a:moveTo>
                    <a:cubicBezTo>
                      <a:pt x="1210977" y="319851"/>
                      <a:pt x="1214366" y="322358"/>
                      <a:pt x="1216507" y="325938"/>
                    </a:cubicBezTo>
                    <a:cubicBezTo>
                      <a:pt x="1220788" y="333816"/>
                      <a:pt x="1218648" y="343126"/>
                      <a:pt x="1210798" y="347423"/>
                    </a:cubicBezTo>
                    <a:cubicBezTo>
                      <a:pt x="1210798" y="347423"/>
                      <a:pt x="1210798" y="347423"/>
                      <a:pt x="1105189" y="409014"/>
                    </a:cubicBezTo>
                    <a:cubicBezTo>
                      <a:pt x="1102335" y="410446"/>
                      <a:pt x="1100194" y="411162"/>
                      <a:pt x="1097340" y="411162"/>
                    </a:cubicBezTo>
                    <a:cubicBezTo>
                      <a:pt x="1091631" y="411162"/>
                      <a:pt x="1086636" y="408297"/>
                      <a:pt x="1083782" y="403284"/>
                    </a:cubicBezTo>
                    <a:cubicBezTo>
                      <a:pt x="1079500" y="395406"/>
                      <a:pt x="1081641" y="386096"/>
                      <a:pt x="1089490" y="381799"/>
                    </a:cubicBezTo>
                    <a:cubicBezTo>
                      <a:pt x="1089490" y="381799"/>
                      <a:pt x="1089490" y="381799"/>
                      <a:pt x="1195100" y="320209"/>
                    </a:cubicBezTo>
                    <a:cubicBezTo>
                      <a:pt x="1199024" y="318061"/>
                      <a:pt x="1203306" y="317703"/>
                      <a:pt x="1207141" y="318777"/>
                    </a:cubicBezTo>
                    <a:close/>
                    <a:moveTo>
                      <a:pt x="98498" y="315333"/>
                    </a:moveTo>
                    <a:cubicBezTo>
                      <a:pt x="102333" y="314348"/>
                      <a:pt x="106615" y="314885"/>
                      <a:pt x="110539" y="317034"/>
                    </a:cubicBezTo>
                    <a:cubicBezTo>
                      <a:pt x="110539" y="317034"/>
                      <a:pt x="110539" y="317034"/>
                      <a:pt x="215435" y="378624"/>
                    </a:cubicBezTo>
                    <a:cubicBezTo>
                      <a:pt x="223284" y="382921"/>
                      <a:pt x="225425" y="392948"/>
                      <a:pt x="221143" y="400109"/>
                    </a:cubicBezTo>
                    <a:cubicBezTo>
                      <a:pt x="218289" y="405122"/>
                      <a:pt x="213294" y="407987"/>
                      <a:pt x="207585" y="407987"/>
                    </a:cubicBezTo>
                    <a:cubicBezTo>
                      <a:pt x="204731" y="407987"/>
                      <a:pt x="202590" y="407271"/>
                      <a:pt x="199736" y="405839"/>
                    </a:cubicBezTo>
                    <a:cubicBezTo>
                      <a:pt x="199736" y="405839"/>
                      <a:pt x="199736" y="405839"/>
                      <a:pt x="94127" y="344248"/>
                    </a:cubicBezTo>
                    <a:cubicBezTo>
                      <a:pt x="86991" y="339951"/>
                      <a:pt x="84137" y="329925"/>
                      <a:pt x="89132" y="322763"/>
                    </a:cubicBezTo>
                    <a:cubicBezTo>
                      <a:pt x="91273" y="318825"/>
                      <a:pt x="94662" y="316318"/>
                      <a:pt x="98498" y="315333"/>
                    </a:cubicBezTo>
                    <a:close/>
                    <a:moveTo>
                      <a:pt x="735123" y="284162"/>
                    </a:moveTo>
                    <a:cubicBezTo>
                      <a:pt x="727277" y="284162"/>
                      <a:pt x="720144" y="284878"/>
                      <a:pt x="713011" y="285594"/>
                    </a:cubicBezTo>
                    <a:cubicBezTo>
                      <a:pt x="684480" y="288458"/>
                      <a:pt x="658088" y="297050"/>
                      <a:pt x="633837" y="310654"/>
                    </a:cubicBezTo>
                    <a:cubicBezTo>
                      <a:pt x="632410" y="311370"/>
                      <a:pt x="630983" y="312086"/>
                      <a:pt x="629557" y="312802"/>
                    </a:cubicBezTo>
                    <a:cubicBezTo>
                      <a:pt x="625277" y="313518"/>
                      <a:pt x="621711" y="312802"/>
                      <a:pt x="618144" y="310654"/>
                    </a:cubicBezTo>
                    <a:cubicBezTo>
                      <a:pt x="591753" y="296334"/>
                      <a:pt x="561082" y="288458"/>
                      <a:pt x="529697" y="288458"/>
                    </a:cubicBezTo>
                    <a:cubicBezTo>
                      <a:pt x="487613" y="288458"/>
                      <a:pt x="446956" y="302778"/>
                      <a:pt x="414858" y="329270"/>
                    </a:cubicBezTo>
                    <a:cubicBezTo>
                      <a:pt x="390607" y="349318"/>
                      <a:pt x="372061" y="376526"/>
                      <a:pt x="362789" y="405881"/>
                    </a:cubicBezTo>
                    <a:cubicBezTo>
                      <a:pt x="362075" y="408745"/>
                      <a:pt x="360649" y="410893"/>
                      <a:pt x="358509" y="412325"/>
                    </a:cubicBezTo>
                    <a:cubicBezTo>
                      <a:pt x="356369" y="414473"/>
                      <a:pt x="353516" y="416621"/>
                      <a:pt x="349949" y="416621"/>
                    </a:cubicBezTo>
                    <a:cubicBezTo>
                      <a:pt x="285041" y="425213"/>
                      <a:pt x="236537" y="478197"/>
                      <a:pt x="236537" y="540489"/>
                    </a:cubicBezTo>
                    <a:cubicBezTo>
                      <a:pt x="236537" y="567697"/>
                      <a:pt x="245810" y="594188"/>
                      <a:pt x="263642" y="615668"/>
                    </a:cubicBezTo>
                    <a:cubicBezTo>
                      <a:pt x="267922" y="620680"/>
                      <a:pt x="272915" y="626408"/>
                      <a:pt x="277908" y="630704"/>
                    </a:cubicBezTo>
                    <a:cubicBezTo>
                      <a:pt x="277908" y="630704"/>
                      <a:pt x="277908" y="630704"/>
                      <a:pt x="282187" y="635000"/>
                    </a:cubicBezTo>
                    <a:cubicBezTo>
                      <a:pt x="282187" y="635000"/>
                      <a:pt x="282187" y="635000"/>
                      <a:pt x="324271" y="635000"/>
                    </a:cubicBezTo>
                    <a:cubicBezTo>
                      <a:pt x="324271" y="635000"/>
                      <a:pt x="324271" y="635000"/>
                      <a:pt x="555375" y="635000"/>
                    </a:cubicBezTo>
                    <a:cubicBezTo>
                      <a:pt x="555375" y="635000"/>
                      <a:pt x="555375" y="635000"/>
                      <a:pt x="628844" y="635000"/>
                    </a:cubicBezTo>
                    <a:cubicBezTo>
                      <a:pt x="628844" y="635000"/>
                      <a:pt x="628844" y="635000"/>
                      <a:pt x="989052" y="635000"/>
                    </a:cubicBezTo>
                    <a:cubicBezTo>
                      <a:pt x="989052" y="635000"/>
                      <a:pt x="989052" y="635000"/>
                      <a:pt x="1006171" y="635000"/>
                    </a:cubicBezTo>
                    <a:cubicBezTo>
                      <a:pt x="1015444" y="633568"/>
                      <a:pt x="1024716" y="630704"/>
                      <a:pt x="1032563" y="625692"/>
                    </a:cubicBezTo>
                    <a:cubicBezTo>
                      <a:pt x="1051821" y="614952"/>
                      <a:pt x="1066800" y="595620"/>
                      <a:pt x="1066800" y="571277"/>
                    </a:cubicBezTo>
                    <a:cubicBezTo>
                      <a:pt x="1066800" y="506837"/>
                      <a:pt x="997612" y="426645"/>
                      <a:pt x="927710" y="409461"/>
                    </a:cubicBezTo>
                    <a:cubicBezTo>
                      <a:pt x="925570" y="408745"/>
                      <a:pt x="923430" y="407313"/>
                      <a:pt x="921290" y="405881"/>
                    </a:cubicBezTo>
                    <a:cubicBezTo>
                      <a:pt x="919864" y="404449"/>
                      <a:pt x="917724" y="402301"/>
                      <a:pt x="917011" y="400153"/>
                    </a:cubicBezTo>
                    <a:cubicBezTo>
                      <a:pt x="903458" y="369366"/>
                      <a:pt x="882060" y="342158"/>
                      <a:pt x="853528" y="322110"/>
                    </a:cubicBezTo>
                    <a:cubicBezTo>
                      <a:pt x="819291" y="297050"/>
                      <a:pt x="778633" y="284162"/>
                      <a:pt x="735123" y="284162"/>
                    </a:cubicBezTo>
                    <a:close/>
                    <a:moveTo>
                      <a:pt x="735191" y="254000"/>
                    </a:moveTo>
                    <a:cubicBezTo>
                      <a:pt x="785162" y="254000"/>
                      <a:pt x="832277" y="268990"/>
                      <a:pt x="872254" y="297542"/>
                    </a:cubicBezTo>
                    <a:cubicBezTo>
                      <a:pt x="902950" y="319670"/>
                      <a:pt x="927222" y="348222"/>
                      <a:pt x="942927" y="381771"/>
                    </a:cubicBezTo>
                    <a:cubicBezTo>
                      <a:pt x="980048" y="392478"/>
                      <a:pt x="1017883" y="418175"/>
                      <a:pt x="1047866" y="452438"/>
                    </a:cubicBezTo>
                    <a:cubicBezTo>
                      <a:pt x="1079990" y="489555"/>
                      <a:pt x="1098550" y="533097"/>
                      <a:pt x="1098550" y="571643"/>
                    </a:cubicBezTo>
                    <a:cubicBezTo>
                      <a:pt x="1098550" y="605905"/>
                      <a:pt x="1079990" y="633030"/>
                      <a:pt x="1055004" y="649448"/>
                    </a:cubicBezTo>
                    <a:cubicBezTo>
                      <a:pt x="1082131" y="665865"/>
                      <a:pt x="1098550" y="693703"/>
                      <a:pt x="1098550" y="727966"/>
                    </a:cubicBezTo>
                    <a:cubicBezTo>
                      <a:pt x="1098550" y="770080"/>
                      <a:pt x="1076420" y="817905"/>
                      <a:pt x="1038585" y="857878"/>
                    </a:cubicBezTo>
                    <a:cubicBezTo>
                      <a:pt x="1010031" y="887858"/>
                      <a:pt x="976479" y="909986"/>
                      <a:pt x="942927" y="919979"/>
                    </a:cubicBezTo>
                    <a:cubicBezTo>
                      <a:pt x="927222" y="952814"/>
                      <a:pt x="902950" y="982080"/>
                      <a:pt x="872254" y="1003494"/>
                    </a:cubicBezTo>
                    <a:cubicBezTo>
                      <a:pt x="832277" y="1032046"/>
                      <a:pt x="785162" y="1047750"/>
                      <a:pt x="735191" y="1047750"/>
                    </a:cubicBezTo>
                    <a:cubicBezTo>
                      <a:pt x="696642" y="1047750"/>
                      <a:pt x="658807" y="1038471"/>
                      <a:pt x="625969" y="1020626"/>
                    </a:cubicBezTo>
                    <a:cubicBezTo>
                      <a:pt x="596701" y="1035615"/>
                      <a:pt x="563149" y="1043467"/>
                      <a:pt x="529597" y="1043467"/>
                    </a:cubicBezTo>
                    <a:cubicBezTo>
                      <a:pt x="480340" y="1043467"/>
                      <a:pt x="432511" y="1026336"/>
                      <a:pt x="394676" y="995642"/>
                    </a:cubicBezTo>
                    <a:cubicBezTo>
                      <a:pt x="368263" y="973515"/>
                      <a:pt x="347561" y="944962"/>
                      <a:pt x="335425" y="913555"/>
                    </a:cubicBezTo>
                    <a:cubicBezTo>
                      <a:pt x="260469" y="899279"/>
                      <a:pt x="204787" y="835037"/>
                      <a:pt x="204787" y="760801"/>
                    </a:cubicBezTo>
                    <a:cubicBezTo>
                      <a:pt x="204787" y="719400"/>
                      <a:pt x="221920" y="680141"/>
                      <a:pt x="252616" y="650875"/>
                    </a:cubicBezTo>
                    <a:cubicBezTo>
                      <a:pt x="221920" y="621609"/>
                      <a:pt x="204787" y="581636"/>
                      <a:pt x="204787" y="540949"/>
                    </a:cubicBezTo>
                    <a:cubicBezTo>
                      <a:pt x="204787" y="466000"/>
                      <a:pt x="260469" y="402471"/>
                      <a:pt x="335425" y="388195"/>
                    </a:cubicBezTo>
                    <a:cubicBezTo>
                      <a:pt x="347561" y="356074"/>
                      <a:pt x="368263" y="328236"/>
                      <a:pt x="394676" y="306108"/>
                    </a:cubicBezTo>
                    <a:cubicBezTo>
                      <a:pt x="432511" y="274700"/>
                      <a:pt x="480340" y="258283"/>
                      <a:pt x="529597" y="258283"/>
                    </a:cubicBezTo>
                    <a:cubicBezTo>
                      <a:pt x="563149" y="258283"/>
                      <a:pt x="596701" y="266135"/>
                      <a:pt x="625969" y="280411"/>
                    </a:cubicBezTo>
                    <a:cubicBezTo>
                      <a:pt x="658807" y="263280"/>
                      <a:pt x="696642" y="254000"/>
                      <a:pt x="735191" y="254000"/>
                    </a:cubicBezTo>
                    <a:close/>
                    <a:moveTo>
                      <a:pt x="965440" y="85579"/>
                    </a:moveTo>
                    <a:cubicBezTo>
                      <a:pt x="969268" y="84510"/>
                      <a:pt x="973540" y="85045"/>
                      <a:pt x="977456" y="87539"/>
                    </a:cubicBezTo>
                    <a:cubicBezTo>
                      <a:pt x="984577" y="91816"/>
                      <a:pt x="987425" y="101082"/>
                      <a:pt x="983152" y="108922"/>
                    </a:cubicBezTo>
                    <a:cubicBezTo>
                      <a:pt x="983152" y="108922"/>
                      <a:pt x="983152" y="108922"/>
                      <a:pt x="921917" y="214410"/>
                    </a:cubicBezTo>
                    <a:cubicBezTo>
                      <a:pt x="919069" y="219399"/>
                      <a:pt x="914084" y="222250"/>
                      <a:pt x="908388" y="222250"/>
                    </a:cubicBezTo>
                    <a:cubicBezTo>
                      <a:pt x="906252" y="222250"/>
                      <a:pt x="903404" y="221537"/>
                      <a:pt x="900555" y="220112"/>
                    </a:cubicBezTo>
                    <a:cubicBezTo>
                      <a:pt x="893435" y="215835"/>
                      <a:pt x="890587" y="205857"/>
                      <a:pt x="894859" y="198729"/>
                    </a:cubicBezTo>
                    <a:cubicBezTo>
                      <a:pt x="894859" y="198729"/>
                      <a:pt x="894859" y="198729"/>
                      <a:pt x="956095" y="93241"/>
                    </a:cubicBezTo>
                    <a:cubicBezTo>
                      <a:pt x="958231" y="89321"/>
                      <a:pt x="961613" y="86648"/>
                      <a:pt x="965440" y="85579"/>
                    </a:cubicBezTo>
                    <a:close/>
                    <a:moveTo>
                      <a:pt x="341312" y="83813"/>
                    </a:moveTo>
                    <a:cubicBezTo>
                      <a:pt x="345192" y="84882"/>
                      <a:pt x="348720" y="87377"/>
                      <a:pt x="350837" y="90940"/>
                    </a:cubicBezTo>
                    <a:cubicBezTo>
                      <a:pt x="350837" y="90940"/>
                      <a:pt x="350837" y="90940"/>
                      <a:pt x="410103" y="197141"/>
                    </a:cubicBezTo>
                    <a:cubicBezTo>
                      <a:pt x="414337" y="204269"/>
                      <a:pt x="412220" y="214247"/>
                      <a:pt x="404459" y="218524"/>
                    </a:cubicBezTo>
                    <a:cubicBezTo>
                      <a:pt x="402342" y="219949"/>
                      <a:pt x="399520" y="220662"/>
                      <a:pt x="396698" y="220662"/>
                    </a:cubicBezTo>
                    <a:cubicBezTo>
                      <a:pt x="391759" y="220662"/>
                      <a:pt x="386115" y="217811"/>
                      <a:pt x="383292" y="212109"/>
                    </a:cubicBezTo>
                    <a:lnTo>
                      <a:pt x="323320" y="106621"/>
                    </a:lnTo>
                    <a:cubicBezTo>
                      <a:pt x="319087" y="98781"/>
                      <a:pt x="321909" y="89515"/>
                      <a:pt x="329670" y="85238"/>
                    </a:cubicBezTo>
                    <a:cubicBezTo>
                      <a:pt x="333198" y="83100"/>
                      <a:pt x="337431" y="82744"/>
                      <a:pt x="341312" y="83813"/>
                    </a:cubicBezTo>
                    <a:close/>
                    <a:moveTo>
                      <a:pt x="651668" y="0"/>
                    </a:moveTo>
                    <a:cubicBezTo>
                      <a:pt x="659895" y="0"/>
                      <a:pt x="666750" y="7162"/>
                      <a:pt x="666750" y="15757"/>
                    </a:cubicBezTo>
                    <a:cubicBezTo>
                      <a:pt x="666750" y="15757"/>
                      <a:pt x="666750" y="15757"/>
                      <a:pt x="666750" y="138231"/>
                    </a:cubicBezTo>
                    <a:cubicBezTo>
                      <a:pt x="666750" y="146826"/>
                      <a:pt x="659895" y="153988"/>
                      <a:pt x="651668" y="153988"/>
                    </a:cubicBezTo>
                    <a:cubicBezTo>
                      <a:pt x="643442" y="153988"/>
                      <a:pt x="636587" y="146826"/>
                      <a:pt x="636587" y="138231"/>
                    </a:cubicBezTo>
                    <a:cubicBezTo>
                      <a:pt x="636587" y="138231"/>
                      <a:pt x="636587" y="138231"/>
                      <a:pt x="636587" y="15757"/>
                    </a:cubicBezTo>
                    <a:cubicBezTo>
                      <a:pt x="636587" y="7162"/>
                      <a:pt x="643442" y="0"/>
                      <a:pt x="651668" y="0"/>
                    </a:cubicBez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sz="1050"/>
              </a:p>
            </p:txBody>
          </p:sp>
        </p:grpSp>
      </p:grpSp>
      <p:grpSp>
        <p:nvGrpSpPr>
          <p:cNvPr id="30" name="bcgIcons_OpportunityMapping">
            <a:extLst>
              <a:ext uri="{FF2B5EF4-FFF2-40B4-BE49-F238E27FC236}">
                <a16:creationId xmlns:a16="http://schemas.microsoft.com/office/drawing/2014/main" id="{9E006E90-5314-4FE1-9EDC-B9E97BE31BF3}"/>
              </a:ext>
            </a:extLst>
          </p:cNvPr>
          <p:cNvGrpSpPr>
            <a:grpSpLocks noChangeAspect="1"/>
          </p:cNvGrpSpPr>
          <p:nvPr/>
        </p:nvGrpSpPr>
        <p:grpSpPr bwMode="auto">
          <a:xfrm>
            <a:off x="3736043" y="2951529"/>
            <a:ext cx="685165" cy="685800"/>
            <a:chOff x="1682" y="0"/>
            <a:chExt cx="4316" cy="4320"/>
          </a:xfrm>
        </p:grpSpPr>
        <p:sp>
          <p:nvSpPr>
            <p:cNvPr id="31" name="AutoShape 13">
              <a:extLst>
                <a:ext uri="{FF2B5EF4-FFF2-40B4-BE49-F238E27FC236}">
                  <a16:creationId xmlns:a16="http://schemas.microsoft.com/office/drawing/2014/main" id="{78930825-E6A7-4159-87DB-6AC37907FCED}"/>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2" name="Freeform 15">
              <a:extLst>
                <a:ext uri="{FF2B5EF4-FFF2-40B4-BE49-F238E27FC236}">
                  <a16:creationId xmlns:a16="http://schemas.microsoft.com/office/drawing/2014/main" id="{C113B919-F452-46CE-BC6F-5010122BAE4C}"/>
                </a:ext>
              </a:extLst>
            </p:cNvPr>
            <p:cNvSpPr>
              <a:spLocks noEditPoints="1"/>
            </p:cNvSpPr>
            <p:nvPr/>
          </p:nvSpPr>
          <p:spPr bwMode="auto">
            <a:xfrm>
              <a:off x="2604" y="877"/>
              <a:ext cx="2493" cy="1855"/>
            </a:xfrm>
            <a:custGeom>
              <a:avLst/>
              <a:gdLst>
                <a:gd name="T0" fmla="*/ 300 w 1331"/>
                <a:gd name="T1" fmla="*/ 3 h 989"/>
                <a:gd name="T2" fmla="*/ 0 w 1331"/>
                <a:gd name="T3" fmla="*/ 310 h 989"/>
                <a:gd name="T4" fmla="*/ 294 w 1331"/>
                <a:gd name="T5" fmla="*/ 984 h 989"/>
                <a:gd name="T6" fmla="*/ 306 w 1331"/>
                <a:gd name="T7" fmla="*/ 984 h 989"/>
                <a:gd name="T8" fmla="*/ 597 w 1331"/>
                <a:gd name="T9" fmla="*/ 310 h 989"/>
                <a:gd name="T10" fmla="*/ 300 w 1331"/>
                <a:gd name="T11" fmla="*/ 3 h 989"/>
                <a:gd name="T12" fmla="*/ 419 w 1331"/>
                <a:gd name="T13" fmla="*/ 226 h 989"/>
                <a:gd name="T14" fmla="*/ 364 w 1331"/>
                <a:gd name="T15" fmla="*/ 279 h 989"/>
                <a:gd name="T16" fmla="*/ 362 w 1331"/>
                <a:gd name="T17" fmla="*/ 284 h 989"/>
                <a:gd name="T18" fmla="*/ 374 w 1331"/>
                <a:gd name="T19" fmla="*/ 359 h 989"/>
                <a:gd name="T20" fmla="*/ 367 w 1331"/>
                <a:gd name="T21" fmla="*/ 364 h 989"/>
                <a:gd name="T22" fmla="*/ 300 w 1331"/>
                <a:gd name="T23" fmla="*/ 328 h 989"/>
                <a:gd name="T24" fmla="*/ 295 w 1331"/>
                <a:gd name="T25" fmla="*/ 328 h 989"/>
                <a:gd name="T26" fmla="*/ 228 w 1331"/>
                <a:gd name="T27" fmla="*/ 363 h 989"/>
                <a:gd name="T28" fmla="*/ 220 w 1331"/>
                <a:gd name="T29" fmla="*/ 357 h 989"/>
                <a:gd name="T30" fmla="*/ 234 w 1331"/>
                <a:gd name="T31" fmla="*/ 282 h 989"/>
                <a:gd name="T32" fmla="*/ 232 w 1331"/>
                <a:gd name="T33" fmla="*/ 277 h 989"/>
                <a:gd name="T34" fmla="*/ 179 w 1331"/>
                <a:gd name="T35" fmla="*/ 224 h 989"/>
                <a:gd name="T36" fmla="*/ 182 w 1331"/>
                <a:gd name="T37" fmla="*/ 215 h 989"/>
                <a:gd name="T38" fmla="*/ 256 w 1331"/>
                <a:gd name="T39" fmla="*/ 204 h 989"/>
                <a:gd name="T40" fmla="*/ 261 w 1331"/>
                <a:gd name="T41" fmla="*/ 202 h 989"/>
                <a:gd name="T42" fmla="*/ 295 w 1331"/>
                <a:gd name="T43" fmla="*/ 134 h 989"/>
                <a:gd name="T44" fmla="*/ 304 w 1331"/>
                <a:gd name="T45" fmla="*/ 134 h 989"/>
                <a:gd name="T46" fmla="*/ 337 w 1331"/>
                <a:gd name="T47" fmla="*/ 202 h 989"/>
                <a:gd name="T48" fmla="*/ 341 w 1331"/>
                <a:gd name="T49" fmla="*/ 206 h 989"/>
                <a:gd name="T50" fmla="*/ 416 w 1331"/>
                <a:gd name="T51" fmla="*/ 217 h 989"/>
                <a:gd name="T52" fmla="*/ 419 w 1331"/>
                <a:gd name="T53" fmla="*/ 226 h 989"/>
                <a:gd name="T54" fmla="*/ 1146 w 1331"/>
                <a:gd name="T55" fmla="*/ 0 h 989"/>
                <a:gd name="T56" fmla="*/ 958 w 1331"/>
                <a:gd name="T57" fmla="*/ 192 h 989"/>
                <a:gd name="T58" fmla="*/ 1142 w 1331"/>
                <a:gd name="T59" fmla="*/ 613 h 989"/>
                <a:gd name="T60" fmla="*/ 1149 w 1331"/>
                <a:gd name="T61" fmla="*/ 613 h 989"/>
                <a:gd name="T62" fmla="*/ 1331 w 1331"/>
                <a:gd name="T63" fmla="*/ 192 h 989"/>
                <a:gd name="T64" fmla="*/ 1146 w 1331"/>
                <a:gd name="T65" fmla="*/ 0 h 989"/>
                <a:gd name="T66" fmla="*/ 1220 w 1331"/>
                <a:gd name="T67" fmla="*/ 155 h 989"/>
                <a:gd name="T68" fmla="*/ 1186 w 1331"/>
                <a:gd name="T69" fmla="*/ 188 h 989"/>
                <a:gd name="T70" fmla="*/ 1185 w 1331"/>
                <a:gd name="T71" fmla="*/ 191 h 989"/>
                <a:gd name="T72" fmla="*/ 1192 w 1331"/>
                <a:gd name="T73" fmla="*/ 238 h 989"/>
                <a:gd name="T74" fmla="*/ 1187 w 1331"/>
                <a:gd name="T75" fmla="*/ 241 h 989"/>
                <a:gd name="T76" fmla="*/ 1146 w 1331"/>
                <a:gd name="T77" fmla="*/ 219 h 989"/>
                <a:gd name="T78" fmla="*/ 1143 w 1331"/>
                <a:gd name="T79" fmla="*/ 218 h 989"/>
                <a:gd name="T80" fmla="*/ 1101 w 1331"/>
                <a:gd name="T81" fmla="*/ 240 h 989"/>
                <a:gd name="T82" fmla="*/ 1096 w 1331"/>
                <a:gd name="T83" fmla="*/ 237 h 989"/>
                <a:gd name="T84" fmla="*/ 1104 w 1331"/>
                <a:gd name="T85" fmla="*/ 190 h 989"/>
                <a:gd name="T86" fmla="*/ 1103 w 1331"/>
                <a:gd name="T87" fmla="*/ 187 h 989"/>
                <a:gd name="T88" fmla="*/ 1070 w 1331"/>
                <a:gd name="T89" fmla="*/ 153 h 989"/>
                <a:gd name="T90" fmla="*/ 1072 w 1331"/>
                <a:gd name="T91" fmla="*/ 148 h 989"/>
                <a:gd name="T92" fmla="*/ 1118 w 1331"/>
                <a:gd name="T93" fmla="*/ 141 h 989"/>
                <a:gd name="T94" fmla="*/ 1121 w 1331"/>
                <a:gd name="T95" fmla="*/ 139 h 989"/>
                <a:gd name="T96" fmla="*/ 1142 w 1331"/>
                <a:gd name="T97" fmla="*/ 97 h 989"/>
                <a:gd name="T98" fmla="*/ 1149 w 1331"/>
                <a:gd name="T99" fmla="*/ 97 h 989"/>
                <a:gd name="T100" fmla="*/ 1169 w 1331"/>
                <a:gd name="T101" fmla="*/ 140 h 989"/>
                <a:gd name="T102" fmla="*/ 1171 w 1331"/>
                <a:gd name="T103" fmla="*/ 142 h 989"/>
                <a:gd name="T104" fmla="*/ 1218 w 1331"/>
                <a:gd name="T105" fmla="*/ 149 h 989"/>
                <a:gd name="T106" fmla="*/ 1220 w 1331"/>
                <a:gd name="T107" fmla="*/ 155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31" h="989">
                  <a:moveTo>
                    <a:pt x="300" y="3"/>
                  </a:moveTo>
                  <a:cubicBezTo>
                    <a:pt x="134" y="3"/>
                    <a:pt x="0" y="142"/>
                    <a:pt x="0" y="310"/>
                  </a:cubicBezTo>
                  <a:cubicBezTo>
                    <a:pt x="0" y="465"/>
                    <a:pt x="251" y="910"/>
                    <a:pt x="294" y="984"/>
                  </a:cubicBezTo>
                  <a:cubicBezTo>
                    <a:pt x="296" y="989"/>
                    <a:pt x="303" y="989"/>
                    <a:pt x="306" y="984"/>
                  </a:cubicBezTo>
                  <a:cubicBezTo>
                    <a:pt x="348" y="910"/>
                    <a:pt x="597" y="465"/>
                    <a:pt x="597" y="310"/>
                  </a:cubicBezTo>
                  <a:cubicBezTo>
                    <a:pt x="597" y="142"/>
                    <a:pt x="466" y="3"/>
                    <a:pt x="300" y="3"/>
                  </a:cubicBezTo>
                  <a:close/>
                  <a:moveTo>
                    <a:pt x="419" y="226"/>
                  </a:moveTo>
                  <a:cubicBezTo>
                    <a:pt x="364" y="279"/>
                    <a:pt x="364" y="279"/>
                    <a:pt x="364" y="279"/>
                  </a:cubicBezTo>
                  <a:cubicBezTo>
                    <a:pt x="363" y="280"/>
                    <a:pt x="362" y="282"/>
                    <a:pt x="362" y="284"/>
                  </a:cubicBezTo>
                  <a:cubicBezTo>
                    <a:pt x="374" y="359"/>
                    <a:pt x="374" y="359"/>
                    <a:pt x="374" y="359"/>
                  </a:cubicBezTo>
                  <a:cubicBezTo>
                    <a:pt x="375" y="363"/>
                    <a:pt x="371" y="366"/>
                    <a:pt x="367" y="364"/>
                  </a:cubicBezTo>
                  <a:cubicBezTo>
                    <a:pt x="300" y="328"/>
                    <a:pt x="300" y="328"/>
                    <a:pt x="300" y="328"/>
                  </a:cubicBezTo>
                  <a:cubicBezTo>
                    <a:pt x="298" y="327"/>
                    <a:pt x="297" y="327"/>
                    <a:pt x="295" y="328"/>
                  </a:cubicBezTo>
                  <a:cubicBezTo>
                    <a:pt x="228" y="363"/>
                    <a:pt x="228" y="363"/>
                    <a:pt x="228" y="363"/>
                  </a:cubicBezTo>
                  <a:cubicBezTo>
                    <a:pt x="224" y="365"/>
                    <a:pt x="219" y="361"/>
                    <a:pt x="220" y="357"/>
                  </a:cubicBezTo>
                  <a:cubicBezTo>
                    <a:pt x="234" y="282"/>
                    <a:pt x="234" y="282"/>
                    <a:pt x="234" y="282"/>
                  </a:cubicBezTo>
                  <a:cubicBezTo>
                    <a:pt x="234" y="280"/>
                    <a:pt x="234" y="278"/>
                    <a:pt x="232" y="277"/>
                  </a:cubicBezTo>
                  <a:cubicBezTo>
                    <a:pt x="179" y="224"/>
                    <a:pt x="179" y="224"/>
                    <a:pt x="179" y="224"/>
                  </a:cubicBezTo>
                  <a:cubicBezTo>
                    <a:pt x="176" y="221"/>
                    <a:pt x="177" y="215"/>
                    <a:pt x="182" y="215"/>
                  </a:cubicBezTo>
                  <a:cubicBezTo>
                    <a:pt x="256" y="204"/>
                    <a:pt x="256" y="204"/>
                    <a:pt x="256" y="204"/>
                  </a:cubicBezTo>
                  <a:cubicBezTo>
                    <a:pt x="258" y="204"/>
                    <a:pt x="260" y="203"/>
                    <a:pt x="261" y="202"/>
                  </a:cubicBezTo>
                  <a:cubicBezTo>
                    <a:pt x="295" y="134"/>
                    <a:pt x="295" y="134"/>
                    <a:pt x="295" y="134"/>
                  </a:cubicBezTo>
                  <a:cubicBezTo>
                    <a:pt x="297" y="130"/>
                    <a:pt x="302" y="130"/>
                    <a:pt x="304" y="134"/>
                  </a:cubicBezTo>
                  <a:cubicBezTo>
                    <a:pt x="337" y="202"/>
                    <a:pt x="337" y="202"/>
                    <a:pt x="337" y="202"/>
                  </a:cubicBezTo>
                  <a:cubicBezTo>
                    <a:pt x="338" y="204"/>
                    <a:pt x="339" y="205"/>
                    <a:pt x="341" y="206"/>
                  </a:cubicBezTo>
                  <a:cubicBezTo>
                    <a:pt x="416" y="217"/>
                    <a:pt x="416" y="217"/>
                    <a:pt x="416" y="217"/>
                  </a:cubicBezTo>
                  <a:cubicBezTo>
                    <a:pt x="420" y="218"/>
                    <a:pt x="422" y="223"/>
                    <a:pt x="419" y="226"/>
                  </a:cubicBezTo>
                  <a:close/>
                  <a:moveTo>
                    <a:pt x="1146" y="0"/>
                  </a:moveTo>
                  <a:cubicBezTo>
                    <a:pt x="1042" y="0"/>
                    <a:pt x="958" y="87"/>
                    <a:pt x="958" y="192"/>
                  </a:cubicBezTo>
                  <a:cubicBezTo>
                    <a:pt x="958" y="289"/>
                    <a:pt x="1115" y="567"/>
                    <a:pt x="1142" y="613"/>
                  </a:cubicBezTo>
                  <a:cubicBezTo>
                    <a:pt x="1144" y="616"/>
                    <a:pt x="1148" y="616"/>
                    <a:pt x="1149" y="613"/>
                  </a:cubicBezTo>
                  <a:cubicBezTo>
                    <a:pt x="1176" y="567"/>
                    <a:pt x="1331" y="289"/>
                    <a:pt x="1331" y="192"/>
                  </a:cubicBezTo>
                  <a:cubicBezTo>
                    <a:pt x="1331" y="87"/>
                    <a:pt x="1249" y="0"/>
                    <a:pt x="1146" y="0"/>
                  </a:cubicBezTo>
                  <a:close/>
                  <a:moveTo>
                    <a:pt x="1220" y="155"/>
                  </a:moveTo>
                  <a:cubicBezTo>
                    <a:pt x="1186" y="188"/>
                    <a:pt x="1186" y="188"/>
                    <a:pt x="1186" y="188"/>
                  </a:cubicBezTo>
                  <a:cubicBezTo>
                    <a:pt x="1185" y="188"/>
                    <a:pt x="1185" y="190"/>
                    <a:pt x="1185" y="191"/>
                  </a:cubicBezTo>
                  <a:cubicBezTo>
                    <a:pt x="1192" y="238"/>
                    <a:pt x="1192" y="238"/>
                    <a:pt x="1192" y="238"/>
                  </a:cubicBezTo>
                  <a:cubicBezTo>
                    <a:pt x="1193" y="240"/>
                    <a:pt x="1190" y="242"/>
                    <a:pt x="1187" y="241"/>
                  </a:cubicBezTo>
                  <a:cubicBezTo>
                    <a:pt x="1146" y="219"/>
                    <a:pt x="1146" y="219"/>
                    <a:pt x="1146" y="219"/>
                  </a:cubicBezTo>
                  <a:cubicBezTo>
                    <a:pt x="1145" y="218"/>
                    <a:pt x="1144" y="218"/>
                    <a:pt x="1143" y="218"/>
                  </a:cubicBezTo>
                  <a:cubicBezTo>
                    <a:pt x="1101" y="240"/>
                    <a:pt x="1101" y="240"/>
                    <a:pt x="1101" y="240"/>
                  </a:cubicBezTo>
                  <a:cubicBezTo>
                    <a:pt x="1098" y="241"/>
                    <a:pt x="1095" y="239"/>
                    <a:pt x="1096" y="237"/>
                  </a:cubicBezTo>
                  <a:cubicBezTo>
                    <a:pt x="1104" y="190"/>
                    <a:pt x="1104" y="190"/>
                    <a:pt x="1104" y="190"/>
                  </a:cubicBezTo>
                  <a:cubicBezTo>
                    <a:pt x="1104" y="189"/>
                    <a:pt x="1104" y="188"/>
                    <a:pt x="1103" y="187"/>
                  </a:cubicBezTo>
                  <a:cubicBezTo>
                    <a:pt x="1070" y="153"/>
                    <a:pt x="1070" y="153"/>
                    <a:pt x="1070" y="153"/>
                  </a:cubicBezTo>
                  <a:cubicBezTo>
                    <a:pt x="1068" y="151"/>
                    <a:pt x="1069" y="148"/>
                    <a:pt x="1072" y="148"/>
                  </a:cubicBezTo>
                  <a:cubicBezTo>
                    <a:pt x="1118" y="141"/>
                    <a:pt x="1118" y="141"/>
                    <a:pt x="1118" y="141"/>
                  </a:cubicBezTo>
                  <a:cubicBezTo>
                    <a:pt x="1120" y="141"/>
                    <a:pt x="1121" y="141"/>
                    <a:pt x="1121" y="139"/>
                  </a:cubicBezTo>
                  <a:cubicBezTo>
                    <a:pt x="1142" y="97"/>
                    <a:pt x="1142" y="97"/>
                    <a:pt x="1142" y="97"/>
                  </a:cubicBezTo>
                  <a:cubicBezTo>
                    <a:pt x="1144" y="95"/>
                    <a:pt x="1147" y="95"/>
                    <a:pt x="1149" y="97"/>
                  </a:cubicBezTo>
                  <a:cubicBezTo>
                    <a:pt x="1169" y="140"/>
                    <a:pt x="1169" y="140"/>
                    <a:pt x="1169" y="140"/>
                  </a:cubicBezTo>
                  <a:cubicBezTo>
                    <a:pt x="1169" y="141"/>
                    <a:pt x="1170" y="142"/>
                    <a:pt x="1171" y="142"/>
                  </a:cubicBezTo>
                  <a:cubicBezTo>
                    <a:pt x="1218" y="149"/>
                    <a:pt x="1218" y="149"/>
                    <a:pt x="1218" y="149"/>
                  </a:cubicBezTo>
                  <a:cubicBezTo>
                    <a:pt x="1221" y="150"/>
                    <a:pt x="1222" y="153"/>
                    <a:pt x="1220" y="15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3" name="Freeform 16">
              <a:extLst>
                <a:ext uri="{FF2B5EF4-FFF2-40B4-BE49-F238E27FC236}">
                  <a16:creationId xmlns:a16="http://schemas.microsoft.com/office/drawing/2014/main" id="{41E6527C-7182-41A3-9FC3-1EF0E4591BC0}"/>
                </a:ext>
              </a:extLst>
            </p:cNvPr>
            <p:cNvSpPr>
              <a:spLocks noEditPoints="1"/>
            </p:cNvSpPr>
            <p:nvPr/>
          </p:nvSpPr>
          <p:spPr bwMode="auto">
            <a:xfrm>
              <a:off x="1864" y="712"/>
              <a:ext cx="3956" cy="2665"/>
            </a:xfrm>
            <a:custGeom>
              <a:avLst/>
              <a:gdLst>
                <a:gd name="T0" fmla="*/ 663 w 2112"/>
                <a:gd name="T1" fmla="*/ 1199 h 1421"/>
                <a:gd name="T2" fmla="*/ 469 w 2112"/>
                <a:gd name="T3" fmla="*/ 844 h 1421"/>
                <a:gd name="T4" fmla="*/ 695 w 2112"/>
                <a:gd name="T5" fmla="*/ 0 h 1421"/>
                <a:gd name="T6" fmla="*/ 920 w 2112"/>
                <a:gd name="T7" fmla="*/ 844 h 1421"/>
                <a:gd name="T8" fmla="*/ 727 w 2112"/>
                <a:gd name="T9" fmla="*/ 1199 h 1421"/>
                <a:gd name="T10" fmla="*/ 695 w 2112"/>
                <a:gd name="T11" fmla="*/ 1218 h 1421"/>
                <a:gd name="T12" fmla="*/ 352 w 2112"/>
                <a:gd name="T13" fmla="*/ 395 h 1421"/>
                <a:gd name="T14" fmla="*/ 662 w 2112"/>
                <a:gd name="T15" fmla="*/ 1110 h 1421"/>
                <a:gd name="T16" fmla="*/ 728 w 2112"/>
                <a:gd name="T17" fmla="*/ 1110 h 1421"/>
                <a:gd name="T18" fmla="*/ 1036 w 2112"/>
                <a:gd name="T19" fmla="*/ 395 h 1421"/>
                <a:gd name="T20" fmla="*/ 1344 w 2112"/>
                <a:gd name="T21" fmla="*/ 593 h 1421"/>
                <a:gd name="T22" fmla="*/ 1081 w 2112"/>
                <a:gd name="T23" fmla="*/ 587 h 1421"/>
                <a:gd name="T24" fmla="*/ 1364 w 2112"/>
                <a:gd name="T25" fmla="*/ 631 h 1421"/>
                <a:gd name="T26" fmla="*/ 2110 w 2112"/>
                <a:gd name="T27" fmla="*/ 1377 h 1421"/>
                <a:gd name="T28" fmla="*/ 1876 w 2112"/>
                <a:gd name="T29" fmla="*/ 587 h 1421"/>
                <a:gd name="T30" fmla="*/ 1736 w 2112"/>
                <a:gd name="T31" fmla="*/ 592 h 1421"/>
                <a:gd name="T32" fmla="*/ 1876 w 2112"/>
                <a:gd name="T33" fmla="*/ 631 h 1421"/>
                <a:gd name="T34" fmla="*/ 2064 w 2112"/>
                <a:gd name="T35" fmla="*/ 1377 h 1421"/>
                <a:gd name="T36" fmla="*/ 232 w 2112"/>
                <a:gd name="T37" fmla="*/ 631 h 1421"/>
                <a:gd name="T38" fmla="*/ 324 w 2112"/>
                <a:gd name="T39" fmla="*/ 631 h 1421"/>
                <a:gd name="T40" fmla="*/ 236 w 2112"/>
                <a:gd name="T41" fmla="*/ 587 h 1421"/>
                <a:gd name="T42" fmla="*/ 2 w 2112"/>
                <a:gd name="T43" fmla="*/ 1377 h 1421"/>
                <a:gd name="T44" fmla="*/ 45 w 2112"/>
                <a:gd name="T45" fmla="*/ 1421 h 1421"/>
                <a:gd name="T46" fmla="*/ 2104 w 2112"/>
                <a:gd name="T47" fmla="*/ 1405 h 1421"/>
                <a:gd name="T48" fmla="*/ 1541 w 2112"/>
                <a:gd name="T49" fmla="*/ 826 h 1421"/>
                <a:gd name="T50" fmla="*/ 1487 w 2112"/>
                <a:gd name="T51" fmla="*/ 765 h 1421"/>
                <a:gd name="T52" fmla="*/ 1276 w 2112"/>
                <a:gd name="T53" fmla="*/ 270 h 1421"/>
                <a:gd name="T54" fmla="*/ 1804 w 2112"/>
                <a:gd name="T55" fmla="*/ 270 h 1421"/>
                <a:gd name="T56" fmla="*/ 1594 w 2112"/>
                <a:gd name="T57" fmla="*/ 765 h 1421"/>
                <a:gd name="T58" fmla="*/ 1541 w 2112"/>
                <a:gd name="T59" fmla="*/ 826 h 1421"/>
                <a:gd name="T60" fmla="*/ 1541 w 2112"/>
                <a:gd name="T61" fmla="*/ 44 h 1421"/>
                <a:gd name="T62" fmla="*/ 1423 w 2112"/>
                <a:gd name="T63" fmla="*/ 553 h 1421"/>
                <a:gd name="T64" fmla="*/ 1541 w 2112"/>
                <a:gd name="T65" fmla="*/ 770 h 1421"/>
                <a:gd name="T66" fmla="*/ 1658 w 2112"/>
                <a:gd name="T67" fmla="*/ 553 h 1421"/>
                <a:gd name="T68" fmla="*/ 1541 w 2112"/>
                <a:gd name="T69" fmla="*/ 44 h 1421"/>
                <a:gd name="T70" fmla="*/ 1195 w 2112"/>
                <a:gd name="T71" fmla="*/ 908 h 1421"/>
                <a:gd name="T72" fmla="*/ 1195 w 2112"/>
                <a:gd name="T73" fmla="*/ 826 h 1421"/>
                <a:gd name="T74" fmla="*/ 1449 w 2112"/>
                <a:gd name="T75" fmla="*/ 787 h 1421"/>
                <a:gd name="T76" fmla="*/ 1195 w 2112"/>
                <a:gd name="T77" fmla="*/ 782 h 1421"/>
                <a:gd name="T78" fmla="*/ 1195 w 2112"/>
                <a:gd name="T79" fmla="*/ 952 h 1421"/>
                <a:gd name="T80" fmla="*/ 1659 w 2112"/>
                <a:gd name="T81" fmla="*/ 1063 h 1421"/>
                <a:gd name="T82" fmla="*/ 793 w 2112"/>
                <a:gd name="T83" fmla="*/ 1174 h 1421"/>
                <a:gd name="T84" fmla="*/ 1548 w 2112"/>
                <a:gd name="T85" fmla="*/ 1218 h 1421"/>
                <a:gd name="T86" fmla="*/ 1548 w 2112"/>
                <a:gd name="T87" fmla="*/ 90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12" h="1421">
                  <a:moveTo>
                    <a:pt x="695" y="1218"/>
                  </a:moveTo>
                  <a:cubicBezTo>
                    <a:pt x="681" y="1218"/>
                    <a:pt x="669" y="1211"/>
                    <a:pt x="663" y="1199"/>
                  </a:cubicBezTo>
                  <a:cubicBezTo>
                    <a:pt x="624" y="1132"/>
                    <a:pt x="624" y="1132"/>
                    <a:pt x="624" y="1132"/>
                  </a:cubicBezTo>
                  <a:cubicBezTo>
                    <a:pt x="623" y="1131"/>
                    <a:pt x="545" y="997"/>
                    <a:pt x="469" y="844"/>
                  </a:cubicBezTo>
                  <a:cubicBezTo>
                    <a:pt x="360" y="627"/>
                    <a:pt x="308" y="480"/>
                    <a:pt x="308" y="395"/>
                  </a:cubicBezTo>
                  <a:cubicBezTo>
                    <a:pt x="308" y="177"/>
                    <a:pt x="481" y="0"/>
                    <a:pt x="695" y="0"/>
                  </a:cubicBezTo>
                  <a:cubicBezTo>
                    <a:pt x="907" y="0"/>
                    <a:pt x="1080" y="177"/>
                    <a:pt x="1080" y="395"/>
                  </a:cubicBezTo>
                  <a:cubicBezTo>
                    <a:pt x="1080" y="480"/>
                    <a:pt x="1027" y="627"/>
                    <a:pt x="920" y="844"/>
                  </a:cubicBezTo>
                  <a:cubicBezTo>
                    <a:pt x="844" y="997"/>
                    <a:pt x="767" y="1131"/>
                    <a:pt x="766" y="1132"/>
                  </a:cubicBezTo>
                  <a:cubicBezTo>
                    <a:pt x="727" y="1199"/>
                    <a:pt x="727" y="1199"/>
                    <a:pt x="727" y="1199"/>
                  </a:cubicBezTo>
                  <a:cubicBezTo>
                    <a:pt x="721" y="1211"/>
                    <a:pt x="709" y="1218"/>
                    <a:pt x="695" y="1218"/>
                  </a:cubicBezTo>
                  <a:cubicBezTo>
                    <a:pt x="695" y="1218"/>
                    <a:pt x="695" y="1218"/>
                    <a:pt x="695" y="1218"/>
                  </a:cubicBezTo>
                  <a:close/>
                  <a:moveTo>
                    <a:pt x="695" y="44"/>
                  </a:moveTo>
                  <a:cubicBezTo>
                    <a:pt x="506" y="44"/>
                    <a:pt x="352" y="202"/>
                    <a:pt x="352" y="395"/>
                  </a:cubicBezTo>
                  <a:cubicBezTo>
                    <a:pt x="352" y="473"/>
                    <a:pt x="403" y="614"/>
                    <a:pt x="508" y="825"/>
                  </a:cubicBezTo>
                  <a:cubicBezTo>
                    <a:pt x="584" y="976"/>
                    <a:pt x="661" y="1109"/>
                    <a:pt x="662" y="1110"/>
                  </a:cubicBezTo>
                  <a:cubicBezTo>
                    <a:pt x="695" y="1167"/>
                    <a:pt x="695" y="1167"/>
                    <a:pt x="695" y="1167"/>
                  </a:cubicBezTo>
                  <a:cubicBezTo>
                    <a:pt x="728" y="1110"/>
                    <a:pt x="728" y="1110"/>
                    <a:pt x="728" y="1110"/>
                  </a:cubicBezTo>
                  <a:cubicBezTo>
                    <a:pt x="729" y="1109"/>
                    <a:pt x="805" y="976"/>
                    <a:pt x="880" y="825"/>
                  </a:cubicBezTo>
                  <a:cubicBezTo>
                    <a:pt x="985" y="614"/>
                    <a:pt x="1036" y="473"/>
                    <a:pt x="1036" y="395"/>
                  </a:cubicBezTo>
                  <a:cubicBezTo>
                    <a:pt x="1036" y="202"/>
                    <a:pt x="883" y="44"/>
                    <a:pt x="695" y="44"/>
                  </a:cubicBezTo>
                  <a:close/>
                  <a:moveTo>
                    <a:pt x="1344" y="593"/>
                  </a:moveTo>
                  <a:cubicBezTo>
                    <a:pt x="1343" y="591"/>
                    <a:pt x="1343" y="589"/>
                    <a:pt x="1342" y="587"/>
                  </a:cubicBezTo>
                  <a:cubicBezTo>
                    <a:pt x="1081" y="587"/>
                    <a:pt x="1081" y="587"/>
                    <a:pt x="1081" y="587"/>
                  </a:cubicBezTo>
                  <a:cubicBezTo>
                    <a:pt x="1076" y="601"/>
                    <a:pt x="1070" y="616"/>
                    <a:pt x="1064" y="631"/>
                  </a:cubicBezTo>
                  <a:cubicBezTo>
                    <a:pt x="1364" y="631"/>
                    <a:pt x="1364" y="631"/>
                    <a:pt x="1364" y="631"/>
                  </a:cubicBezTo>
                  <a:cubicBezTo>
                    <a:pt x="1357" y="619"/>
                    <a:pt x="1351" y="606"/>
                    <a:pt x="1344" y="593"/>
                  </a:cubicBezTo>
                  <a:close/>
                  <a:moveTo>
                    <a:pt x="2110" y="1377"/>
                  </a:moveTo>
                  <a:cubicBezTo>
                    <a:pt x="1921" y="615"/>
                    <a:pt x="1921" y="615"/>
                    <a:pt x="1921" y="615"/>
                  </a:cubicBezTo>
                  <a:cubicBezTo>
                    <a:pt x="1916" y="596"/>
                    <a:pt x="1894" y="587"/>
                    <a:pt x="1876" y="587"/>
                  </a:cubicBezTo>
                  <a:cubicBezTo>
                    <a:pt x="1739" y="587"/>
                    <a:pt x="1739" y="587"/>
                    <a:pt x="1739" y="587"/>
                  </a:cubicBezTo>
                  <a:cubicBezTo>
                    <a:pt x="1738" y="589"/>
                    <a:pt x="1737" y="591"/>
                    <a:pt x="1736" y="592"/>
                  </a:cubicBezTo>
                  <a:cubicBezTo>
                    <a:pt x="1730" y="605"/>
                    <a:pt x="1723" y="618"/>
                    <a:pt x="1717" y="631"/>
                  </a:cubicBezTo>
                  <a:cubicBezTo>
                    <a:pt x="1876" y="631"/>
                    <a:pt x="1876" y="631"/>
                    <a:pt x="1876" y="631"/>
                  </a:cubicBezTo>
                  <a:cubicBezTo>
                    <a:pt x="1877" y="631"/>
                    <a:pt x="1879" y="631"/>
                    <a:pt x="1880" y="631"/>
                  </a:cubicBezTo>
                  <a:cubicBezTo>
                    <a:pt x="2064" y="1377"/>
                    <a:pt x="2064" y="1377"/>
                    <a:pt x="2064" y="1377"/>
                  </a:cubicBezTo>
                  <a:cubicBezTo>
                    <a:pt x="48" y="1377"/>
                    <a:pt x="48" y="1377"/>
                    <a:pt x="48" y="1377"/>
                  </a:cubicBezTo>
                  <a:cubicBezTo>
                    <a:pt x="232" y="631"/>
                    <a:pt x="232" y="631"/>
                    <a:pt x="232" y="631"/>
                  </a:cubicBezTo>
                  <a:cubicBezTo>
                    <a:pt x="233" y="631"/>
                    <a:pt x="235" y="631"/>
                    <a:pt x="236" y="631"/>
                  </a:cubicBezTo>
                  <a:cubicBezTo>
                    <a:pt x="324" y="631"/>
                    <a:pt x="324" y="631"/>
                    <a:pt x="324" y="631"/>
                  </a:cubicBezTo>
                  <a:cubicBezTo>
                    <a:pt x="318" y="616"/>
                    <a:pt x="312" y="601"/>
                    <a:pt x="307" y="587"/>
                  </a:cubicBezTo>
                  <a:cubicBezTo>
                    <a:pt x="236" y="587"/>
                    <a:pt x="236" y="587"/>
                    <a:pt x="236" y="587"/>
                  </a:cubicBezTo>
                  <a:cubicBezTo>
                    <a:pt x="218" y="587"/>
                    <a:pt x="196" y="596"/>
                    <a:pt x="191" y="615"/>
                  </a:cubicBezTo>
                  <a:cubicBezTo>
                    <a:pt x="2" y="1377"/>
                    <a:pt x="2" y="1377"/>
                    <a:pt x="2" y="1377"/>
                  </a:cubicBezTo>
                  <a:cubicBezTo>
                    <a:pt x="0" y="1387"/>
                    <a:pt x="2" y="1397"/>
                    <a:pt x="8" y="1405"/>
                  </a:cubicBezTo>
                  <a:cubicBezTo>
                    <a:pt x="16" y="1415"/>
                    <a:pt x="30" y="1421"/>
                    <a:pt x="45" y="1421"/>
                  </a:cubicBezTo>
                  <a:cubicBezTo>
                    <a:pt x="2067" y="1421"/>
                    <a:pt x="2067" y="1421"/>
                    <a:pt x="2067" y="1421"/>
                  </a:cubicBezTo>
                  <a:cubicBezTo>
                    <a:pt x="2082" y="1421"/>
                    <a:pt x="2096" y="1415"/>
                    <a:pt x="2104" y="1405"/>
                  </a:cubicBezTo>
                  <a:cubicBezTo>
                    <a:pt x="2110" y="1397"/>
                    <a:pt x="2112" y="1387"/>
                    <a:pt x="2110" y="1377"/>
                  </a:cubicBezTo>
                  <a:close/>
                  <a:moveTo>
                    <a:pt x="1541" y="826"/>
                  </a:moveTo>
                  <a:cubicBezTo>
                    <a:pt x="1529" y="826"/>
                    <a:pt x="1519" y="819"/>
                    <a:pt x="1513" y="810"/>
                  </a:cubicBezTo>
                  <a:cubicBezTo>
                    <a:pt x="1487" y="765"/>
                    <a:pt x="1487" y="765"/>
                    <a:pt x="1487" y="765"/>
                  </a:cubicBezTo>
                  <a:cubicBezTo>
                    <a:pt x="1487" y="764"/>
                    <a:pt x="1435" y="675"/>
                    <a:pt x="1384" y="573"/>
                  </a:cubicBezTo>
                  <a:cubicBezTo>
                    <a:pt x="1310" y="425"/>
                    <a:pt x="1276" y="329"/>
                    <a:pt x="1276" y="270"/>
                  </a:cubicBezTo>
                  <a:cubicBezTo>
                    <a:pt x="1276" y="122"/>
                    <a:pt x="1395" y="0"/>
                    <a:pt x="1541" y="0"/>
                  </a:cubicBezTo>
                  <a:cubicBezTo>
                    <a:pt x="1686" y="0"/>
                    <a:pt x="1804" y="122"/>
                    <a:pt x="1804" y="270"/>
                  </a:cubicBezTo>
                  <a:cubicBezTo>
                    <a:pt x="1804" y="329"/>
                    <a:pt x="1770" y="425"/>
                    <a:pt x="1697" y="573"/>
                  </a:cubicBezTo>
                  <a:cubicBezTo>
                    <a:pt x="1647" y="675"/>
                    <a:pt x="1595" y="764"/>
                    <a:pt x="1594" y="765"/>
                  </a:cubicBezTo>
                  <a:cubicBezTo>
                    <a:pt x="1569" y="809"/>
                    <a:pt x="1569" y="809"/>
                    <a:pt x="1569" y="809"/>
                  </a:cubicBezTo>
                  <a:cubicBezTo>
                    <a:pt x="1563" y="819"/>
                    <a:pt x="1552" y="826"/>
                    <a:pt x="1541" y="826"/>
                  </a:cubicBezTo>
                  <a:cubicBezTo>
                    <a:pt x="1541" y="826"/>
                    <a:pt x="1541" y="826"/>
                    <a:pt x="1541" y="826"/>
                  </a:cubicBezTo>
                  <a:close/>
                  <a:moveTo>
                    <a:pt x="1541" y="44"/>
                  </a:moveTo>
                  <a:cubicBezTo>
                    <a:pt x="1419" y="44"/>
                    <a:pt x="1320" y="146"/>
                    <a:pt x="1320" y="270"/>
                  </a:cubicBezTo>
                  <a:cubicBezTo>
                    <a:pt x="1320" y="321"/>
                    <a:pt x="1354" y="416"/>
                    <a:pt x="1423" y="553"/>
                  </a:cubicBezTo>
                  <a:cubicBezTo>
                    <a:pt x="1474" y="655"/>
                    <a:pt x="1525" y="742"/>
                    <a:pt x="1525" y="743"/>
                  </a:cubicBezTo>
                  <a:cubicBezTo>
                    <a:pt x="1541" y="770"/>
                    <a:pt x="1541" y="770"/>
                    <a:pt x="1541" y="770"/>
                  </a:cubicBezTo>
                  <a:cubicBezTo>
                    <a:pt x="1556" y="743"/>
                    <a:pt x="1556" y="743"/>
                    <a:pt x="1556" y="743"/>
                  </a:cubicBezTo>
                  <a:cubicBezTo>
                    <a:pt x="1557" y="742"/>
                    <a:pt x="1607" y="655"/>
                    <a:pt x="1658" y="553"/>
                  </a:cubicBezTo>
                  <a:cubicBezTo>
                    <a:pt x="1726" y="416"/>
                    <a:pt x="1760" y="321"/>
                    <a:pt x="1760" y="270"/>
                  </a:cubicBezTo>
                  <a:cubicBezTo>
                    <a:pt x="1760" y="146"/>
                    <a:pt x="1662" y="44"/>
                    <a:pt x="1541" y="44"/>
                  </a:cubicBezTo>
                  <a:close/>
                  <a:moveTo>
                    <a:pt x="1548" y="908"/>
                  </a:moveTo>
                  <a:cubicBezTo>
                    <a:pt x="1195" y="908"/>
                    <a:pt x="1195" y="908"/>
                    <a:pt x="1195" y="908"/>
                  </a:cubicBezTo>
                  <a:cubicBezTo>
                    <a:pt x="1172" y="908"/>
                    <a:pt x="1154" y="889"/>
                    <a:pt x="1154" y="867"/>
                  </a:cubicBezTo>
                  <a:cubicBezTo>
                    <a:pt x="1154" y="844"/>
                    <a:pt x="1172" y="826"/>
                    <a:pt x="1195" y="826"/>
                  </a:cubicBezTo>
                  <a:cubicBezTo>
                    <a:pt x="1471" y="826"/>
                    <a:pt x="1471" y="826"/>
                    <a:pt x="1471" y="826"/>
                  </a:cubicBezTo>
                  <a:cubicBezTo>
                    <a:pt x="1449" y="787"/>
                    <a:pt x="1449" y="787"/>
                    <a:pt x="1449" y="787"/>
                  </a:cubicBezTo>
                  <a:cubicBezTo>
                    <a:pt x="1449" y="787"/>
                    <a:pt x="1448" y="785"/>
                    <a:pt x="1446" y="782"/>
                  </a:cubicBezTo>
                  <a:cubicBezTo>
                    <a:pt x="1195" y="782"/>
                    <a:pt x="1195" y="782"/>
                    <a:pt x="1195" y="782"/>
                  </a:cubicBezTo>
                  <a:cubicBezTo>
                    <a:pt x="1148" y="782"/>
                    <a:pt x="1110" y="820"/>
                    <a:pt x="1110" y="867"/>
                  </a:cubicBezTo>
                  <a:cubicBezTo>
                    <a:pt x="1110" y="914"/>
                    <a:pt x="1148" y="952"/>
                    <a:pt x="1195" y="952"/>
                  </a:cubicBezTo>
                  <a:cubicBezTo>
                    <a:pt x="1548" y="952"/>
                    <a:pt x="1548" y="952"/>
                    <a:pt x="1548" y="952"/>
                  </a:cubicBezTo>
                  <a:cubicBezTo>
                    <a:pt x="1609" y="952"/>
                    <a:pt x="1659" y="1002"/>
                    <a:pt x="1659" y="1063"/>
                  </a:cubicBezTo>
                  <a:cubicBezTo>
                    <a:pt x="1659" y="1124"/>
                    <a:pt x="1609" y="1174"/>
                    <a:pt x="1548" y="1174"/>
                  </a:cubicBezTo>
                  <a:cubicBezTo>
                    <a:pt x="793" y="1174"/>
                    <a:pt x="793" y="1174"/>
                    <a:pt x="793" y="1174"/>
                  </a:cubicBezTo>
                  <a:cubicBezTo>
                    <a:pt x="767" y="1218"/>
                    <a:pt x="767" y="1218"/>
                    <a:pt x="767" y="1218"/>
                  </a:cubicBezTo>
                  <a:cubicBezTo>
                    <a:pt x="1548" y="1218"/>
                    <a:pt x="1548" y="1218"/>
                    <a:pt x="1548" y="1218"/>
                  </a:cubicBezTo>
                  <a:cubicBezTo>
                    <a:pt x="1633" y="1218"/>
                    <a:pt x="1703" y="1148"/>
                    <a:pt x="1703" y="1063"/>
                  </a:cubicBezTo>
                  <a:cubicBezTo>
                    <a:pt x="1703" y="977"/>
                    <a:pt x="1633" y="908"/>
                    <a:pt x="1548" y="90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34" name="Group 33">
            <a:extLst>
              <a:ext uri="{FF2B5EF4-FFF2-40B4-BE49-F238E27FC236}">
                <a16:creationId xmlns:a16="http://schemas.microsoft.com/office/drawing/2014/main" id="{4E192ED3-2D02-46CD-AA5D-4A47B9951844}"/>
              </a:ext>
            </a:extLst>
          </p:cNvPr>
          <p:cNvGrpSpPr>
            <a:grpSpLocks noChangeAspect="1"/>
          </p:cNvGrpSpPr>
          <p:nvPr/>
        </p:nvGrpSpPr>
        <p:grpSpPr>
          <a:xfrm>
            <a:off x="3735725" y="3831947"/>
            <a:ext cx="685800" cy="685800"/>
            <a:chOff x="5273675" y="2606675"/>
            <a:chExt cx="1644650" cy="1644650"/>
          </a:xfrm>
        </p:grpSpPr>
        <p:sp>
          <p:nvSpPr>
            <p:cNvPr id="35" name="AutoShape 3">
              <a:extLst>
                <a:ext uri="{FF2B5EF4-FFF2-40B4-BE49-F238E27FC236}">
                  <a16:creationId xmlns:a16="http://schemas.microsoft.com/office/drawing/2014/main" id="{2F75FC26-F588-46C1-9FF7-0503A4F44D8D}"/>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36" name="Group 35">
              <a:extLst>
                <a:ext uri="{FF2B5EF4-FFF2-40B4-BE49-F238E27FC236}">
                  <a16:creationId xmlns:a16="http://schemas.microsoft.com/office/drawing/2014/main" id="{7BB0A212-D33D-47AD-B50E-B585950BBF15}"/>
                </a:ext>
              </a:extLst>
            </p:cNvPr>
            <p:cNvGrpSpPr/>
            <p:nvPr/>
          </p:nvGrpSpPr>
          <p:grpSpPr>
            <a:xfrm>
              <a:off x="5646738" y="2776538"/>
              <a:ext cx="898525" cy="1304925"/>
              <a:chOff x="5646738" y="2776538"/>
              <a:chExt cx="898525" cy="1304925"/>
            </a:xfrm>
          </p:grpSpPr>
          <p:sp>
            <p:nvSpPr>
              <p:cNvPr id="37" name="Freeform 5">
                <a:extLst>
                  <a:ext uri="{FF2B5EF4-FFF2-40B4-BE49-F238E27FC236}">
                    <a16:creationId xmlns:a16="http://schemas.microsoft.com/office/drawing/2014/main" id="{64D20109-B6D4-4C8D-AE7D-161B025943C9}"/>
                  </a:ext>
                </a:extLst>
              </p:cNvPr>
              <p:cNvSpPr>
                <a:spLocks/>
              </p:cNvSpPr>
              <p:nvPr/>
            </p:nvSpPr>
            <p:spPr bwMode="auto">
              <a:xfrm>
                <a:off x="5646738" y="2890838"/>
                <a:ext cx="898525" cy="1190625"/>
              </a:xfrm>
              <a:custGeom>
                <a:avLst/>
                <a:gdLst>
                  <a:gd name="T0" fmla="*/ 22 w 1258"/>
                  <a:gd name="T1" fmla="*/ 1670 h 1670"/>
                  <a:gd name="T2" fmla="*/ 1236 w 1258"/>
                  <a:gd name="T3" fmla="*/ 1670 h 1670"/>
                  <a:gd name="T4" fmla="*/ 1258 w 1258"/>
                  <a:gd name="T5" fmla="*/ 1648 h 1670"/>
                  <a:gd name="T6" fmla="*/ 1258 w 1258"/>
                  <a:gd name="T7" fmla="*/ 22 h 1670"/>
                  <a:gd name="T8" fmla="*/ 1236 w 1258"/>
                  <a:gd name="T9" fmla="*/ 0 h 1670"/>
                  <a:gd name="T10" fmla="*/ 876 w 1258"/>
                  <a:gd name="T11" fmla="*/ 0 h 1670"/>
                  <a:gd name="T12" fmla="*/ 876 w 1258"/>
                  <a:gd name="T13" fmla="*/ 44 h 1670"/>
                  <a:gd name="T14" fmla="*/ 1214 w 1258"/>
                  <a:gd name="T15" fmla="*/ 44 h 1670"/>
                  <a:gd name="T16" fmla="*/ 1214 w 1258"/>
                  <a:gd name="T17" fmla="*/ 1626 h 1670"/>
                  <a:gd name="T18" fmla="*/ 44 w 1258"/>
                  <a:gd name="T19" fmla="*/ 1626 h 1670"/>
                  <a:gd name="T20" fmla="*/ 44 w 1258"/>
                  <a:gd name="T21" fmla="*/ 44 h 1670"/>
                  <a:gd name="T22" fmla="*/ 382 w 1258"/>
                  <a:gd name="T23" fmla="*/ 44 h 1670"/>
                  <a:gd name="T24" fmla="*/ 382 w 1258"/>
                  <a:gd name="T25" fmla="*/ 0 h 1670"/>
                  <a:gd name="T26" fmla="*/ 22 w 1258"/>
                  <a:gd name="T27" fmla="*/ 0 h 1670"/>
                  <a:gd name="T28" fmla="*/ 0 w 1258"/>
                  <a:gd name="T29" fmla="*/ 22 h 1670"/>
                  <a:gd name="T30" fmla="*/ 0 w 1258"/>
                  <a:gd name="T31" fmla="*/ 1648 h 1670"/>
                  <a:gd name="T32" fmla="*/ 22 w 1258"/>
                  <a:gd name="T33" fmla="*/ 1670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8" h="1670">
                    <a:moveTo>
                      <a:pt x="22" y="1670"/>
                    </a:moveTo>
                    <a:cubicBezTo>
                      <a:pt x="1236" y="1670"/>
                      <a:pt x="1236" y="1670"/>
                      <a:pt x="1236" y="1670"/>
                    </a:cubicBezTo>
                    <a:cubicBezTo>
                      <a:pt x="1249" y="1670"/>
                      <a:pt x="1258" y="1661"/>
                      <a:pt x="1258" y="1648"/>
                    </a:cubicBezTo>
                    <a:cubicBezTo>
                      <a:pt x="1258" y="22"/>
                      <a:pt x="1258" y="22"/>
                      <a:pt x="1258" y="22"/>
                    </a:cubicBezTo>
                    <a:cubicBezTo>
                      <a:pt x="1258" y="10"/>
                      <a:pt x="1249" y="0"/>
                      <a:pt x="1236" y="0"/>
                    </a:cubicBezTo>
                    <a:cubicBezTo>
                      <a:pt x="876" y="0"/>
                      <a:pt x="876" y="0"/>
                      <a:pt x="876" y="0"/>
                    </a:cubicBezTo>
                    <a:cubicBezTo>
                      <a:pt x="876" y="44"/>
                      <a:pt x="876" y="44"/>
                      <a:pt x="876" y="44"/>
                    </a:cubicBezTo>
                    <a:cubicBezTo>
                      <a:pt x="1214" y="44"/>
                      <a:pt x="1214" y="44"/>
                      <a:pt x="1214" y="44"/>
                    </a:cubicBezTo>
                    <a:cubicBezTo>
                      <a:pt x="1214" y="1626"/>
                      <a:pt x="1214" y="1626"/>
                      <a:pt x="1214" y="1626"/>
                    </a:cubicBezTo>
                    <a:cubicBezTo>
                      <a:pt x="44" y="1626"/>
                      <a:pt x="44" y="1626"/>
                      <a:pt x="44" y="1626"/>
                    </a:cubicBezTo>
                    <a:cubicBezTo>
                      <a:pt x="44" y="44"/>
                      <a:pt x="44" y="44"/>
                      <a:pt x="44" y="44"/>
                    </a:cubicBezTo>
                    <a:cubicBezTo>
                      <a:pt x="382" y="44"/>
                      <a:pt x="382" y="44"/>
                      <a:pt x="382" y="44"/>
                    </a:cubicBezTo>
                    <a:cubicBezTo>
                      <a:pt x="382" y="0"/>
                      <a:pt x="382" y="0"/>
                      <a:pt x="382" y="0"/>
                    </a:cubicBezTo>
                    <a:cubicBezTo>
                      <a:pt x="22" y="0"/>
                      <a:pt x="22" y="0"/>
                      <a:pt x="22" y="0"/>
                    </a:cubicBezTo>
                    <a:cubicBezTo>
                      <a:pt x="9" y="0"/>
                      <a:pt x="0" y="10"/>
                      <a:pt x="0" y="22"/>
                    </a:cubicBezTo>
                    <a:cubicBezTo>
                      <a:pt x="0" y="1648"/>
                      <a:pt x="0" y="1648"/>
                      <a:pt x="0" y="1648"/>
                    </a:cubicBezTo>
                    <a:cubicBezTo>
                      <a:pt x="0" y="1661"/>
                      <a:pt x="9" y="1670"/>
                      <a:pt x="22" y="16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8" name="Freeform 29">
                <a:extLst>
                  <a:ext uri="{FF2B5EF4-FFF2-40B4-BE49-F238E27FC236}">
                    <a16:creationId xmlns:a16="http://schemas.microsoft.com/office/drawing/2014/main" id="{56F0E5F4-8539-4F4F-8259-D29FE509D643}"/>
                  </a:ext>
                </a:extLst>
              </p:cNvPr>
              <p:cNvSpPr>
                <a:spLocks/>
              </p:cNvSpPr>
              <p:nvPr/>
            </p:nvSpPr>
            <p:spPr bwMode="auto">
              <a:xfrm>
                <a:off x="5795963" y="2776538"/>
                <a:ext cx="600075" cy="1093787"/>
              </a:xfrm>
              <a:custGeom>
                <a:avLst/>
                <a:gdLst>
                  <a:gd name="connsiteX0" fmla="*/ 296727 w 600075"/>
                  <a:gd name="connsiteY0" fmla="*/ 1044575 h 1093787"/>
                  <a:gd name="connsiteX1" fmla="*/ 584335 w 600075"/>
                  <a:gd name="connsiteY1" fmla="*/ 1044575 h 1093787"/>
                  <a:gd name="connsiteX2" fmla="*/ 600075 w 600075"/>
                  <a:gd name="connsiteY2" fmla="*/ 1060450 h 1093787"/>
                  <a:gd name="connsiteX3" fmla="*/ 584335 w 600075"/>
                  <a:gd name="connsiteY3" fmla="*/ 1076325 h 1093787"/>
                  <a:gd name="connsiteX4" fmla="*/ 296727 w 600075"/>
                  <a:gd name="connsiteY4" fmla="*/ 1076325 h 1093787"/>
                  <a:gd name="connsiteX5" fmla="*/ 280987 w 600075"/>
                  <a:gd name="connsiteY5" fmla="*/ 1060450 h 1093787"/>
                  <a:gd name="connsiteX6" fmla="*/ 296727 w 600075"/>
                  <a:gd name="connsiteY6" fmla="*/ 1044575 h 1093787"/>
                  <a:gd name="connsiteX7" fmla="*/ 31750 w 600075"/>
                  <a:gd name="connsiteY7" fmla="*/ 971550 h 1093787"/>
                  <a:gd name="connsiteX8" fmla="*/ 31750 w 600075"/>
                  <a:gd name="connsiteY8" fmla="*/ 1062038 h 1093787"/>
                  <a:gd name="connsiteX9" fmla="*/ 122238 w 600075"/>
                  <a:gd name="connsiteY9" fmla="*/ 1062038 h 1093787"/>
                  <a:gd name="connsiteX10" fmla="*/ 122238 w 600075"/>
                  <a:gd name="connsiteY10" fmla="*/ 971550 h 1093787"/>
                  <a:gd name="connsiteX11" fmla="*/ 296727 w 600075"/>
                  <a:gd name="connsiteY11" fmla="*/ 958850 h 1093787"/>
                  <a:gd name="connsiteX12" fmla="*/ 584335 w 600075"/>
                  <a:gd name="connsiteY12" fmla="*/ 958850 h 1093787"/>
                  <a:gd name="connsiteX13" fmla="*/ 600075 w 600075"/>
                  <a:gd name="connsiteY13" fmla="*/ 974725 h 1093787"/>
                  <a:gd name="connsiteX14" fmla="*/ 584335 w 600075"/>
                  <a:gd name="connsiteY14" fmla="*/ 990600 h 1093787"/>
                  <a:gd name="connsiteX15" fmla="*/ 296727 w 600075"/>
                  <a:gd name="connsiteY15" fmla="*/ 990600 h 1093787"/>
                  <a:gd name="connsiteX16" fmla="*/ 280987 w 600075"/>
                  <a:gd name="connsiteY16" fmla="*/ 974725 h 1093787"/>
                  <a:gd name="connsiteX17" fmla="*/ 296727 w 600075"/>
                  <a:gd name="connsiteY17" fmla="*/ 958850 h 1093787"/>
                  <a:gd name="connsiteX18" fmla="*/ 15668 w 600075"/>
                  <a:gd name="connsiteY18" fmla="*/ 941387 h 1093787"/>
                  <a:gd name="connsiteX19" fmla="*/ 136733 w 600075"/>
                  <a:gd name="connsiteY19" fmla="*/ 941387 h 1093787"/>
                  <a:gd name="connsiteX20" fmla="*/ 152400 w 600075"/>
                  <a:gd name="connsiteY20" fmla="*/ 957054 h 1093787"/>
                  <a:gd name="connsiteX21" fmla="*/ 152400 w 600075"/>
                  <a:gd name="connsiteY21" fmla="*/ 1078120 h 1093787"/>
                  <a:gd name="connsiteX22" fmla="*/ 136733 w 600075"/>
                  <a:gd name="connsiteY22" fmla="*/ 1093787 h 1093787"/>
                  <a:gd name="connsiteX23" fmla="*/ 15668 w 600075"/>
                  <a:gd name="connsiteY23" fmla="*/ 1093787 h 1093787"/>
                  <a:gd name="connsiteX24" fmla="*/ 0 w 600075"/>
                  <a:gd name="connsiteY24" fmla="*/ 1078120 h 1093787"/>
                  <a:gd name="connsiteX25" fmla="*/ 0 w 600075"/>
                  <a:gd name="connsiteY25" fmla="*/ 957054 h 1093787"/>
                  <a:gd name="connsiteX26" fmla="*/ 15668 w 600075"/>
                  <a:gd name="connsiteY26" fmla="*/ 941387 h 1093787"/>
                  <a:gd name="connsiteX27" fmla="*/ 296727 w 600075"/>
                  <a:gd name="connsiteY27" fmla="*/ 766762 h 1093787"/>
                  <a:gd name="connsiteX28" fmla="*/ 584335 w 600075"/>
                  <a:gd name="connsiteY28" fmla="*/ 766762 h 1093787"/>
                  <a:gd name="connsiteX29" fmla="*/ 600075 w 600075"/>
                  <a:gd name="connsiteY29" fmla="*/ 782637 h 1093787"/>
                  <a:gd name="connsiteX30" fmla="*/ 584335 w 600075"/>
                  <a:gd name="connsiteY30" fmla="*/ 798512 h 1093787"/>
                  <a:gd name="connsiteX31" fmla="*/ 296727 w 600075"/>
                  <a:gd name="connsiteY31" fmla="*/ 798512 h 1093787"/>
                  <a:gd name="connsiteX32" fmla="*/ 280987 w 600075"/>
                  <a:gd name="connsiteY32" fmla="*/ 782637 h 1093787"/>
                  <a:gd name="connsiteX33" fmla="*/ 296727 w 600075"/>
                  <a:gd name="connsiteY33" fmla="*/ 766762 h 1093787"/>
                  <a:gd name="connsiteX34" fmla="*/ 31750 w 600075"/>
                  <a:gd name="connsiteY34" fmla="*/ 695325 h 1093787"/>
                  <a:gd name="connsiteX35" fmla="*/ 31750 w 600075"/>
                  <a:gd name="connsiteY35" fmla="*/ 785813 h 1093787"/>
                  <a:gd name="connsiteX36" fmla="*/ 122238 w 600075"/>
                  <a:gd name="connsiteY36" fmla="*/ 785813 h 1093787"/>
                  <a:gd name="connsiteX37" fmla="*/ 122238 w 600075"/>
                  <a:gd name="connsiteY37" fmla="*/ 695325 h 1093787"/>
                  <a:gd name="connsiteX38" fmla="*/ 296727 w 600075"/>
                  <a:gd name="connsiteY38" fmla="*/ 681037 h 1093787"/>
                  <a:gd name="connsiteX39" fmla="*/ 584335 w 600075"/>
                  <a:gd name="connsiteY39" fmla="*/ 681037 h 1093787"/>
                  <a:gd name="connsiteX40" fmla="*/ 600075 w 600075"/>
                  <a:gd name="connsiteY40" fmla="*/ 696912 h 1093787"/>
                  <a:gd name="connsiteX41" fmla="*/ 584335 w 600075"/>
                  <a:gd name="connsiteY41" fmla="*/ 712787 h 1093787"/>
                  <a:gd name="connsiteX42" fmla="*/ 296727 w 600075"/>
                  <a:gd name="connsiteY42" fmla="*/ 712787 h 1093787"/>
                  <a:gd name="connsiteX43" fmla="*/ 280987 w 600075"/>
                  <a:gd name="connsiteY43" fmla="*/ 696912 h 1093787"/>
                  <a:gd name="connsiteX44" fmla="*/ 296727 w 600075"/>
                  <a:gd name="connsiteY44" fmla="*/ 681037 h 1093787"/>
                  <a:gd name="connsiteX45" fmla="*/ 15668 w 600075"/>
                  <a:gd name="connsiteY45" fmla="*/ 663575 h 1093787"/>
                  <a:gd name="connsiteX46" fmla="*/ 136733 w 600075"/>
                  <a:gd name="connsiteY46" fmla="*/ 663575 h 1093787"/>
                  <a:gd name="connsiteX47" fmla="*/ 152400 w 600075"/>
                  <a:gd name="connsiteY47" fmla="*/ 679242 h 1093787"/>
                  <a:gd name="connsiteX48" fmla="*/ 152400 w 600075"/>
                  <a:gd name="connsiteY48" fmla="*/ 800308 h 1093787"/>
                  <a:gd name="connsiteX49" fmla="*/ 136733 w 600075"/>
                  <a:gd name="connsiteY49" fmla="*/ 815975 h 1093787"/>
                  <a:gd name="connsiteX50" fmla="*/ 15668 w 600075"/>
                  <a:gd name="connsiteY50" fmla="*/ 815975 h 1093787"/>
                  <a:gd name="connsiteX51" fmla="*/ 0 w 600075"/>
                  <a:gd name="connsiteY51" fmla="*/ 800308 h 1093787"/>
                  <a:gd name="connsiteX52" fmla="*/ 0 w 600075"/>
                  <a:gd name="connsiteY52" fmla="*/ 679242 h 1093787"/>
                  <a:gd name="connsiteX53" fmla="*/ 15668 w 600075"/>
                  <a:gd name="connsiteY53" fmla="*/ 663575 h 1093787"/>
                  <a:gd name="connsiteX54" fmla="*/ 296727 w 600075"/>
                  <a:gd name="connsiteY54" fmla="*/ 485775 h 1093787"/>
                  <a:gd name="connsiteX55" fmla="*/ 584335 w 600075"/>
                  <a:gd name="connsiteY55" fmla="*/ 485775 h 1093787"/>
                  <a:gd name="connsiteX56" fmla="*/ 600075 w 600075"/>
                  <a:gd name="connsiteY56" fmla="*/ 501650 h 1093787"/>
                  <a:gd name="connsiteX57" fmla="*/ 584335 w 600075"/>
                  <a:gd name="connsiteY57" fmla="*/ 517525 h 1093787"/>
                  <a:gd name="connsiteX58" fmla="*/ 296727 w 600075"/>
                  <a:gd name="connsiteY58" fmla="*/ 517525 h 1093787"/>
                  <a:gd name="connsiteX59" fmla="*/ 280987 w 600075"/>
                  <a:gd name="connsiteY59" fmla="*/ 501650 h 1093787"/>
                  <a:gd name="connsiteX60" fmla="*/ 296727 w 600075"/>
                  <a:gd name="connsiteY60" fmla="*/ 485775 h 1093787"/>
                  <a:gd name="connsiteX61" fmla="*/ 31750 w 600075"/>
                  <a:gd name="connsiteY61" fmla="*/ 412750 h 1093787"/>
                  <a:gd name="connsiteX62" fmla="*/ 31750 w 600075"/>
                  <a:gd name="connsiteY62" fmla="*/ 503238 h 1093787"/>
                  <a:gd name="connsiteX63" fmla="*/ 122238 w 600075"/>
                  <a:gd name="connsiteY63" fmla="*/ 503238 h 1093787"/>
                  <a:gd name="connsiteX64" fmla="*/ 122238 w 600075"/>
                  <a:gd name="connsiteY64" fmla="*/ 412750 h 1093787"/>
                  <a:gd name="connsiteX65" fmla="*/ 296727 w 600075"/>
                  <a:gd name="connsiteY65" fmla="*/ 400050 h 1093787"/>
                  <a:gd name="connsiteX66" fmla="*/ 584335 w 600075"/>
                  <a:gd name="connsiteY66" fmla="*/ 400050 h 1093787"/>
                  <a:gd name="connsiteX67" fmla="*/ 600075 w 600075"/>
                  <a:gd name="connsiteY67" fmla="*/ 415925 h 1093787"/>
                  <a:gd name="connsiteX68" fmla="*/ 584335 w 600075"/>
                  <a:gd name="connsiteY68" fmla="*/ 431800 h 1093787"/>
                  <a:gd name="connsiteX69" fmla="*/ 296727 w 600075"/>
                  <a:gd name="connsiteY69" fmla="*/ 431800 h 1093787"/>
                  <a:gd name="connsiteX70" fmla="*/ 280987 w 600075"/>
                  <a:gd name="connsiteY70" fmla="*/ 415925 h 1093787"/>
                  <a:gd name="connsiteX71" fmla="*/ 296727 w 600075"/>
                  <a:gd name="connsiteY71" fmla="*/ 400050 h 1093787"/>
                  <a:gd name="connsiteX72" fmla="*/ 15668 w 600075"/>
                  <a:gd name="connsiteY72" fmla="*/ 382587 h 1093787"/>
                  <a:gd name="connsiteX73" fmla="*/ 136733 w 600075"/>
                  <a:gd name="connsiteY73" fmla="*/ 382587 h 1093787"/>
                  <a:gd name="connsiteX74" fmla="*/ 152400 w 600075"/>
                  <a:gd name="connsiteY74" fmla="*/ 398182 h 1093787"/>
                  <a:gd name="connsiteX75" fmla="*/ 152400 w 600075"/>
                  <a:gd name="connsiteY75" fmla="*/ 519393 h 1093787"/>
                  <a:gd name="connsiteX76" fmla="*/ 136733 w 600075"/>
                  <a:gd name="connsiteY76" fmla="*/ 534987 h 1093787"/>
                  <a:gd name="connsiteX77" fmla="*/ 15668 w 600075"/>
                  <a:gd name="connsiteY77" fmla="*/ 534987 h 1093787"/>
                  <a:gd name="connsiteX78" fmla="*/ 0 w 600075"/>
                  <a:gd name="connsiteY78" fmla="*/ 519393 h 1093787"/>
                  <a:gd name="connsiteX79" fmla="*/ 0 w 600075"/>
                  <a:gd name="connsiteY79" fmla="*/ 398182 h 1093787"/>
                  <a:gd name="connsiteX80" fmla="*/ 15668 w 600075"/>
                  <a:gd name="connsiteY80" fmla="*/ 382587 h 1093787"/>
                  <a:gd name="connsiteX81" fmla="*/ 301266 w 600075"/>
                  <a:gd name="connsiteY81" fmla="*/ 31750 h 1093787"/>
                  <a:gd name="connsiteX82" fmla="*/ 279758 w 600075"/>
                  <a:gd name="connsiteY82" fmla="*/ 36027 h 1093787"/>
                  <a:gd name="connsiteX83" fmla="*/ 246062 w 600075"/>
                  <a:gd name="connsiteY83" fmla="*/ 66675 h 1093787"/>
                  <a:gd name="connsiteX84" fmla="*/ 357187 w 600075"/>
                  <a:gd name="connsiteY84" fmla="*/ 66675 h 1093787"/>
                  <a:gd name="connsiteX85" fmla="*/ 323491 w 600075"/>
                  <a:gd name="connsiteY85" fmla="*/ 36027 h 1093787"/>
                  <a:gd name="connsiteX86" fmla="*/ 301266 w 600075"/>
                  <a:gd name="connsiteY86" fmla="*/ 31750 h 1093787"/>
                  <a:gd name="connsiteX87" fmla="*/ 300832 w 600075"/>
                  <a:gd name="connsiteY87" fmla="*/ 0 h 1093787"/>
                  <a:gd name="connsiteX88" fmla="*/ 373818 w 600075"/>
                  <a:gd name="connsiteY88" fmla="*/ 35602 h 1093787"/>
                  <a:gd name="connsiteX89" fmla="*/ 390275 w 600075"/>
                  <a:gd name="connsiteY89" fmla="*/ 66220 h 1093787"/>
                  <a:gd name="connsiteX90" fmla="*/ 439648 w 600075"/>
                  <a:gd name="connsiteY90" fmla="*/ 66220 h 1093787"/>
                  <a:gd name="connsiteX91" fmla="*/ 446088 w 600075"/>
                  <a:gd name="connsiteY91" fmla="*/ 73340 h 1093787"/>
                  <a:gd name="connsiteX92" fmla="*/ 446088 w 600075"/>
                  <a:gd name="connsiteY92" fmla="*/ 113927 h 1093787"/>
                  <a:gd name="connsiteX93" fmla="*/ 446088 w 600075"/>
                  <a:gd name="connsiteY93" fmla="*/ 145256 h 1093787"/>
                  <a:gd name="connsiteX94" fmla="*/ 446088 w 600075"/>
                  <a:gd name="connsiteY94" fmla="*/ 178010 h 1093787"/>
                  <a:gd name="connsiteX95" fmla="*/ 431062 w 600075"/>
                  <a:gd name="connsiteY95" fmla="*/ 193675 h 1093787"/>
                  <a:gd name="connsiteX96" fmla="*/ 171317 w 600075"/>
                  <a:gd name="connsiteY96" fmla="*/ 193675 h 1093787"/>
                  <a:gd name="connsiteX97" fmla="*/ 155575 w 600075"/>
                  <a:gd name="connsiteY97" fmla="*/ 178010 h 1093787"/>
                  <a:gd name="connsiteX98" fmla="*/ 155575 w 600075"/>
                  <a:gd name="connsiteY98" fmla="*/ 145256 h 1093787"/>
                  <a:gd name="connsiteX99" fmla="*/ 155575 w 600075"/>
                  <a:gd name="connsiteY99" fmla="*/ 113927 h 1093787"/>
                  <a:gd name="connsiteX100" fmla="*/ 155575 w 600075"/>
                  <a:gd name="connsiteY100" fmla="*/ 73340 h 1093787"/>
                  <a:gd name="connsiteX101" fmla="*/ 162731 w 600075"/>
                  <a:gd name="connsiteY101" fmla="*/ 66220 h 1093787"/>
                  <a:gd name="connsiteX102" fmla="*/ 212104 w 600075"/>
                  <a:gd name="connsiteY102" fmla="*/ 66220 h 1093787"/>
                  <a:gd name="connsiteX103" fmla="*/ 227846 w 600075"/>
                  <a:gd name="connsiteY103" fmla="*/ 35602 h 1093787"/>
                  <a:gd name="connsiteX104" fmla="*/ 300832 w 600075"/>
                  <a:gd name="connsiteY104" fmla="*/ 0 h 109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600075" h="1093787">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31750" y="971550"/>
                    </a:moveTo>
                    <a:lnTo>
                      <a:pt x="31750" y="1062038"/>
                    </a:lnTo>
                    <a:lnTo>
                      <a:pt x="122238" y="1062038"/>
                    </a:lnTo>
                    <a:lnTo>
                      <a:pt x="122238" y="971550"/>
                    </a:ln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8" y="941387"/>
                    </a:moveTo>
                    <a:cubicBezTo>
                      <a:pt x="15668" y="941387"/>
                      <a:pt x="15668" y="941387"/>
                      <a:pt x="136733" y="941387"/>
                    </a:cubicBezTo>
                    <a:cubicBezTo>
                      <a:pt x="145991" y="941387"/>
                      <a:pt x="152400" y="948509"/>
                      <a:pt x="152400" y="957054"/>
                    </a:cubicBezTo>
                    <a:cubicBezTo>
                      <a:pt x="152400" y="957054"/>
                      <a:pt x="152400" y="957054"/>
                      <a:pt x="152400" y="1078120"/>
                    </a:cubicBezTo>
                    <a:cubicBezTo>
                      <a:pt x="152400" y="1086666"/>
                      <a:pt x="145991" y="1093787"/>
                      <a:pt x="136733" y="1093787"/>
                    </a:cubicBezTo>
                    <a:cubicBezTo>
                      <a:pt x="136733" y="1093787"/>
                      <a:pt x="136733" y="1093787"/>
                      <a:pt x="15668" y="1093787"/>
                    </a:cubicBezTo>
                    <a:cubicBezTo>
                      <a:pt x="7122" y="1093787"/>
                      <a:pt x="0" y="1086666"/>
                      <a:pt x="0" y="1078120"/>
                    </a:cubicBezTo>
                    <a:cubicBezTo>
                      <a:pt x="0" y="1078120"/>
                      <a:pt x="0" y="1078120"/>
                      <a:pt x="0" y="957054"/>
                    </a:cubicBezTo>
                    <a:cubicBezTo>
                      <a:pt x="0" y="948509"/>
                      <a:pt x="7122" y="941387"/>
                      <a:pt x="15668"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31750" y="695325"/>
                    </a:moveTo>
                    <a:lnTo>
                      <a:pt x="31750" y="785813"/>
                    </a:lnTo>
                    <a:lnTo>
                      <a:pt x="122238" y="785813"/>
                    </a:lnTo>
                    <a:lnTo>
                      <a:pt x="122238" y="695325"/>
                    </a:ln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8" y="663575"/>
                    </a:moveTo>
                    <a:cubicBezTo>
                      <a:pt x="15668" y="663575"/>
                      <a:pt x="15668" y="663575"/>
                      <a:pt x="136733" y="663575"/>
                    </a:cubicBezTo>
                    <a:cubicBezTo>
                      <a:pt x="145991" y="663575"/>
                      <a:pt x="152400" y="670697"/>
                      <a:pt x="152400" y="679242"/>
                    </a:cubicBezTo>
                    <a:cubicBezTo>
                      <a:pt x="152400" y="679242"/>
                      <a:pt x="152400" y="679242"/>
                      <a:pt x="152400" y="800308"/>
                    </a:cubicBezTo>
                    <a:cubicBezTo>
                      <a:pt x="152400" y="808854"/>
                      <a:pt x="145991" y="815975"/>
                      <a:pt x="136733" y="815975"/>
                    </a:cubicBezTo>
                    <a:cubicBezTo>
                      <a:pt x="136733" y="815975"/>
                      <a:pt x="136733" y="815975"/>
                      <a:pt x="15668" y="815975"/>
                    </a:cubicBezTo>
                    <a:cubicBezTo>
                      <a:pt x="7122" y="815975"/>
                      <a:pt x="0" y="808854"/>
                      <a:pt x="0" y="800308"/>
                    </a:cubicBezTo>
                    <a:cubicBezTo>
                      <a:pt x="0" y="800308"/>
                      <a:pt x="0" y="800308"/>
                      <a:pt x="0" y="679242"/>
                    </a:cubicBezTo>
                    <a:cubicBezTo>
                      <a:pt x="0" y="670697"/>
                      <a:pt x="7122" y="663575"/>
                      <a:pt x="15668"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31750" y="412750"/>
                    </a:moveTo>
                    <a:lnTo>
                      <a:pt x="31750" y="503238"/>
                    </a:lnTo>
                    <a:lnTo>
                      <a:pt x="122238" y="503238"/>
                    </a:lnTo>
                    <a:lnTo>
                      <a:pt x="122238" y="412750"/>
                    </a:ln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8" y="382587"/>
                    </a:moveTo>
                    <a:cubicBezTo>
                      <a:pt x="15668" y="382587"/>
                      <a:pt x="15668" y="382587"/>
                      <a:pt x="136733" y="382587"/>
                    </a:cubicBezTo>
                    <a:cubicBezTo>
                      <a:pt x="145991" y="382587"/>
                      <a:pt x="152400" y="389675"/>
                      <a:pt x="152400" y="398182"/>
                    </a:cubicBezTo>
                    <a:cubicBezTo>
                      <a:pt x="152400" y="398182"/>
                      <a:pt x="152400" y="398182"/>
                      <a:pt x="152400" y="519393"/>
                    </a:cubicBezTo>
                    <a:cubicBezTo>
                      <a:pt x="152400" y="527899"/>
                      <a:pt x="145991" y="534987"/>
                      <a:pt x="136733" y="534987"/>
                    </a:cubicBezTo>
                    <a:cubicBezTo>
                      <a:pt x="136733" y="534987"/>
                      <a:pt x="136733" y="534987"/>
                      <a:pt x="15668" y="534987"/>
                    </a:cubicBezTo>
                    <a:cubicBezTo>
                      <a:pt x="7122" y="534987"/>
                      <a:pt x="0" y="527899"/>
                      <a:pt x="0" y="519393"/>
                    </a:cubicBezTo>
                    <a:cubicBezTo>
                      <a:pt x="0" y="519393"/>
                      <a:pt x="0" y="519393"/>
                      <a:pt x="0" y="398182"/>
                    </a:cubicBezTo>
                    <a:cubicBezTo>
                      <a:pt x="0" y="389675"/>
                      <a:pt x="7122" y="382587"/>
                      <a:pt x="15668"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grpSp>
      </p:grpSp>
      <p:grpSp>
        <p:nvGrpSpPr>
          <p:cNvPr id="39" name="Group 38">
            <a:extLst>
              <a:ext uri="{FF2B5EF4-FFF2-40B4-BE49-F238E27FC236}">
                <a16:creationId xmlns:a16="http://schemas.microsoft.com/office/drawing/2014/main" id="{3711E2AE-5AE6-4C96-BB9C-3960216760F0}"/>
              </a:ext>
            </a:extLst>
          </p:cNvPr>
          <p:cNvGrpSpPr/>
          <p:nvPr/>
        </p:nvGrpSpPr>
        <p:grpSpPr>
          <a:xfrm>
            <a:off x="8711574" y="58689"/>
            <a:ext cx="342900" cy="342900"/>
            <a:chOff x="1506232" y="2065204"/>
            <a:chExt cx="1640659" cy="1640658"/>
          </a:xfrm>
        </p:grpSpPr>
        <p:sp>
          <p:nvSpPr>
            <p:cNvPr id="40" name="Oval 39">
              <a:extLst>
                <a:ext uri="{FF2B5EF4-FFF2-40B4-BE49-F238E27FC236}">
                  <a16:creationId xmlns:a16="http://schemas.microsoft.com/office/drawing/2014/main" id="{B157CDD4-66BC-45F2-B595-F49CF81F8047}"/>
                </a:ext>
              </a:extLst>
            </p:cNvPr>
            <p:cNvSpPr>
              <a:spLocks noChangeAspect="1"/>
            </p:cNvSpPr>
            <p:nvPr/>
          </p:nvSpPr>
          <p:spPr>
            <a:xfrm>
              <a:off x="1506232" y="2065204"/>
              <a:ext cx="1640659" cy="1640658"/>
            </a:xfrm>
            <a:prstGeom prst="ellipse">
              <a:avLst/>
            </a:prstGeom>
            <a:solidFill>
              <a:srgbClr val="FFFFFF"/>
            </a:solidFill>
            <a:ln w="38100" cap="rnd">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lstStyle/>
            <a:p>
              <a:pPr algn="ctr"/>
              <a:endParaRPr lang="en-US" sz="900">
                <a:solidFill>
                  <a:schemeClr val="tx1"/>
                </a:solidFill>
              </a:endParaRPr>
            </a:p>
          </p:txBody>
        </p:sp>
        <p:grpSp>
          <p:nvGrpSpPr>
            <p:cNvPr id="41" name="Group 40">
              <a:extLst>
                <a:ext uri="{FF2B5EF4-FFF2-40B4-BE49-F238E27FC236}">
                  <a16:creationId xmlns:a16="http://schemas.microsoft.com/office/drawing/2014/main" id="{2C7D8559-9BEB-41DE-B83D-0F780E5D52E4}"/>
                </a:ext>
              </a:extLst>
            </p:cNvPr>
            <p:cNvGrpSpPr>
              <a:grpSpLocks noChangeAspect="1"/>
            </p:cNvGrpSpPr>
            <p:nvPr/>
          </p:nvGrpSpPr>
          <p:grpSpPr>
            <a:xfrm>
              <a:off x="1717812" y="2233257"/>
              <a:ext cx="1217498" cy="1217498"/>
              <a:chOff x="5273675" y="2606675"/>
              <a:chExt cx="1644650" cy="1644650"/>
            </a:xfrm>
          </p:grpSpPr>
          <p:sp>
            <p:nvSpPr>
              <p:cNvPr id="42" name="AutoShape 3">
                <a:extLst>
                  <a:ext uri="{FF2B5EF4-FFF2-40B4-BE49-F238E27FC236}">
                    <a16:creationId xmlns:a16="http://schemas.microsoft.com/office/drawing/2014/main" id="{506238AB-C930-41B4-BE0C-04017B736462}"/>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43" name="Group 42">
                <a:extLst>
                  <a:ext uri="{FF2B5EF4-FFF2-40B4-BE49-F238E27FC236}">
                    <a16:creationId xmlns:a16="http://schemas.microsoft.com/office/drawing/2014/main" id="{317DB11B-4DD7-4901-B663-1288C03353F9}"/>
                  </a:ext>
                </a:extLst>
              </p:cNvPr>
              <p:cNvGrpSpPr/>
              <p:nvPr/>
            </p:nvGrpSpPr>
            <p:grpSpPr>
              <a:xfrm>
                <a:off x="5646738" y="2776538"/>
                <a:ext cx="898525" cy="1304925"/>
                <a:chOff x="5646738" y="2776538"/>
                <a:chExt cx="898525" cy="1304925"/>
              </a:xfrm>
            </p:grpSpPr>
            <p:sp>
              <p:nvSpPr>
                <p:cNvPr id="44" name="Freeform 27">
                  <a:extLst>
                    <a:ext uri="{FF2B5EF4-FFF2-40B4-BE49-F238E27FC236}">
                      <a16:creationId xmlns:a16="http://schemas.microsoft.com/office/drawing/2014/main" id="{0A3FAD28-7A95-42AC-B4BB-BCAA0B3EC986}"/>
                    </a:ext>
                  </a:extLst>
                </p:cNvPr>
                <p:cNvSpPr>
                  <a:spLocks/>
                </p:cNvSpPr>
                <p:nvPr/>
              </p:nvSpPr>
              <p:spPr bwMode="auto">
                <a:xfrm>
                  <a:off x="5646738" y="2890838"/>
                  <a:ext cx="898525" cy="1190625"/>
                </a:xfrm>
                <a:custGeom>
                  <a:avLst/>
                  <a:gdLst>
                    <a:gd name="connsiteX0" fmla="*/ 311196 w 898525"/>
                    <a:gd name="connsiteY0" fmla="*/ 816042 h 1190625"/>
                    <a:gd name="connsiteX1" fmla="*/ 333306 w 898525"/>
                    <a:gd name="connsiteY1" fmla="*/ 816042 h 1190625"/>
                    <a:gd name="connsiteX2" fmla="*/ 333306 w 898525"/>
                    <a:gd name="connsiteY2" fmla="*/ 838143 h 1190625"/>
                    <a:gd name="connsiteX3" fmla="*/ 302637 w 898525"/>
                    <a:gd name="connsiteY3" fmla="*/ 868800 h 1190625"/>
                    <a:gd name="connsiteX4" fmla="*/ 271255 w 898525"/>
                    <a:gd name="connsiteY4" fmla="*/ 900170 h 1190625"/>
                    <a:gd name="connsiteX5" fmla="*/ 247006 w 898525"/>
                    <a:gd name="connsiteY5" fmla="*/ 924410 h 1190625"/>
                    <a:gd name="connsiteX6" fmla="*/ 236307 w 898525"/>
                    <a:gd name="connsiteY6" fmla="*/ 928688 h 1190625"/>
                    <a:gd name="connsiteX7" fmla="*/ 224896 w 898525"/>
                    <a:gd name="connsiteY7" fmla="*/ 924410 h 1190625"/>
                    <a:gd name="connsiteX8" fmla="*/ 197793 w 898525"/>
                    <a:gd name="connsiteY8" fmla="*/ 896605 h 1190625"/>
                    <a:gd name="connsiteX9" fmla="*/ 197793 w 898525"/>
                    <a:gd name="connsiteY9" fmla="*/ 874504 h 1190625"/>
                    <a:gd name="connsiteX10" fmla="*/ 219903 w 898525"/>
                    <a:gd name="connsiteY10" fmla="*/ 874504 h 1190625"/>
                    <a:gd name="connsiteX11" fmla="*/ 236307 w 898525"/>
                    <a:gd name="connsiteY11" fmla="*/ 890902 h 1190625"/>
                    <a:gd name="connsiteX12" fmla="*/ 269829 w 898525"/>
                    <a:gd name="connsiteY12" fmla="*/ 857393 h 1190625"/>
                    <a:gd name="connsiteX13" fmla="*/ 297645 w 898525"/>
                    <a:gd name="connsiteY13" fmla="*/ 829588 h 1190625"/>
                    <a:gd name="connsiteX14" fmla="*/ 311196 w 898525"/>
                    <a:gd name="connsiteY14" fmla="*/ 816042 h 1190625"/>
                    <a:gd name="connsiteX15" fmla="*/ 311196 w 898525"/>
                    <a:gd name="connsiteY15" fmla="*/ 539104 h 1190625"/>
                    <a:gd name="connsiteX16" fmla="*/ 333306 w 898525"/>
                    <a:gd name="connsiteY16" fmla="*/ 539104 h 1190625"/>
                    <a:gd name="connsiteX17" fmla="*/ 333306 w 898525"/>
                    <a:gd name="connsiteY17" fmla="*/ 561918 h 1190625"/>
                    <a:gd name="connsiteX18" fmla="*/ 302637 w 898525"/>
                    <a:gd name="connsiteY18" fmla="*/ 592575 h 1190625"/>
                    <a:gd name="connsiteX19" fmla="*/ 271255 w 898525"/>
                    <a:gd name="connsiteY19" fmla="*/ 623945 h 1190625"/>
                    <a:gd name="connsiteX20" fmla="*/ 247006 w 898525"/>
                    <a:gd name="connsiteY20" fmla="*/ 647472 h 1190625"/>
                    <a:gd name="connsiteX21" fmla="*/ 236307 w 898525"/>
                    <a:gd name="connsiteY21" fmla="*/ 652463 h 1190625"/>
                    <a:gd name="connsiteX22" fmla="*/ 224896 w 898525"/>
                    <a:gd name="connsiteY22" fmla="*/ 647472 h 1190625"/>
                    <a:gd name="connsiteX23" fmla="*/ 197793 w 898525"/>
                    <a:gd name="connsiteY23" fmla="*/ 620380 h 1190625"/>
                    <a:gd name="connsiteX24" fmla="*/ 197793 w 898525"/>
                    <a:gd name="connsiteY24" fmla="*/ 598279 h 1190625"/>
                    <a:gd name="connsiteX25" fmla="*/ 219903 w 898525"/>
                    <a:gd name="connsiteY25" fmla="*/ 598279 h 1190625"/>
                    <a:gd name="connsiteX26" fmla="*/ 236307 w 898525"/>
                    <a:gd name="connsiteY26" fmla="*/ 614677 h 1190625"/>
                    <a:gd name="connsiteX27" fmla="*/ 269829 w 898525"/>
                    <a:gd name="connsiteY27" fmla="*/ 581168 h 1190625"/>
                    <a:gd name="connsiteX28" fmla="*/ 297645 w 898525"/>
                    <a:gd name="connsiteY28" fmla="*/ 553363 h 1190625"/>
                    <a:gd name="connsiteX29" fmla="*/ 311196 w 898525"/>
                    <a:gd name="connsiteY29" fmla="*/ 539104 h 1190625"/>
                    <a:gd name="connsiteX30" fmla="*/ 311196 w 898525"/>
                    <a:gd name="connsiteY30" fmla="*/ 257242 h 1190625"/>
                    <a:gd name="connsiteX31" fmla="*/ 333306 w 898525"/>
                    <a:gd name="connsiteY31" fmla="*/ 257242 h 1190625"/>
                    <a:gd name="connsiteX32" fmla="*/ 333306 w 898525"/>
                    <a:gd name="connsiteY32" fmla="*/ 279343 h 1190625"/>
                    <a:gd name="connsiteX33" fmla="*/ 302637 w 898525"/>
                    <a:gd name="connsiteY33" fmla="*/ 310000 h 1190625"/>
                    <a:gd name="connsiteX34" fmla="*/ 271255 w 898525"/>
                    <a:gd name="connsiteY34" fmla="*/ 341370 h 1190625"/>
                    <a:gd name="connsiteX35" fmla="*/ 247006 w 898525"/>
                    <a:gd name="connsiteY35" fmla="*/ 365610 h 1190625"/>
                    <a:gd name="connsiteX36" fmla="*/ 236307 w 898525"/>
                    <a:gd name="connsiteY36" fmla="*/ 369888 h 1190625"/>
                    <a:gd name="connsiteX37" fmla="*/ 224896 w 898525"/>
                    <a:gd name="connsiteY37" fmla="*/ 365610 h 1190625"/>
                    <a:gd name="connsiteX38" fmla="*/ 197793 w 898525"/>
                    <a:gd name="connsiteY38" fmla="*/ 338518 h 1190625"/>
                    <a:gd name="connsiteX39" fmla="*/ 197793 w 898525"/>
                    <a:gd name="connsiteY39" fmla="*/ 316417 h 1190625"/>
                    <a:gd name="connsiteX40" fmla="*/ 219903 w 898525"/>
                    <a:gd name="connsiteY40" fmla="*/ 316417 h 1190625"/>
                    <a:gd name="connsiteX41" fmla="*/ 236307 w 898525"/>
                    <a:gd name="connsiteY41" fmla="*/ 332102 h 1190625"/>
                    <a:gd name="connsiteX42" fmla="*/ 269829 w 898525"/>
                    <a:gd name="connsiteY42" fmla="*/ 298593 h 1190625"/>
                    <a:gd name="connsiteX43" fmla="*/ 297645 w 898525"/>
                    <a:gd name="connsiteY43" fmla="*/ 271501 h 1190625"/>
                    <a:gd name="connsiteX44" fmla="*/ 311196 w 898525"/>
                    <a:gd name="connsiteY44" fmla="*/ 257242 h 1190625"/>
                    <a:gd name="connsiteX45" fmla="*/ 15714 w 898525"/>
                    <a:gd name="connsiteY45" fmla="*/ 0 h 1190625"/>
                    <a:gd name="connsiteX46" fmla="*/ 272843 w 898525"/>
                    <a:gd name="connsiteY46" fmla="*/ 0 h 1190625"/>
                    <a:gd name="connsiteX47" fmla="*/ 272843 w 898525"/>
                    <a:gd name="connsiteY47" fmla="*/ 31370 h 1190625"/>
                    <a:gd name="connsiteX48" fmla="*/ 31427 w 898525"/>
                    <a:gd name="connsiteY48" fmla="*/ 31370 h 1190625"/>
                    <a:gd name="connsiteX49" fmla="*/ 31427 w 898525"/>
                    <a:gd name="connsiteY49" fmla="*/ 1159255 h 1190625"/>
                    <a:gd name="connsiteX50" fmla="*/ 867098 w 898525"/>
                    <a:gd name="connsiteY50" fmla="*/ 1159255 h 1190625"/>
                    <a:gd name="connsiteX51" fmla="*/ 867098 w 898525"/>
                    <a:gd name="connsiteY51" fmla="*/ 31370 h 1190625"/>
                    <a:gd name="connsiteX52" fmla="*/ 625682 w 898525"/>
                    <a:gd name="connsiteY52" fmla="*/ 31370 h 1190625"/>
                    <a:gd name="connsiteX53" fmla="*/ 625682 w 898525"/>
                    <a:gd name="connsiteY53" fmla="*/ 0 h 1190625"/>
                    <a:gd name="connsiteX54" fmla="*/ 882812 w 898525"/>
                    <a:gd name="connsiteY54" fmla="*/ 0 h 1190625"/>
                    <a:gd name="connsiteX55" fmla="*/ 898525 w 898525"/>
                    <a:gd name="connsiteY55" fmla="*/ 15685 h 1190625"/>
                    <a:gd name="connsiteX56" fmla="*/ 898525 w 898525"/>
                    <a:gd name="connsiteY56" fmla="*/ 1174940 h 1190625"/>
                    <a:gd name="connsiteX57" fmla="*/ 882812 w 898525"/>
                    <a:gd name="connsiteY57" fmla="*/ 1190625 h 1190625"/>
                    <a:gd name="connsiteX58" fmla="*/ 15714 w 898525"/>
                    <a:gd name="connsiteY58" fmla="*/ 1190625 h 1190625"/>
                    <a:gd name="connsiteX59" fmla="*/ 0 w 898525"/>
                    <a:gd name="connsiteY59" fmla="*/ 1174940 h 1190625"/>
                    <a:gd name="connsiteX60" fmla="*/ 0 w 898525"/>
                    <a:gd name="connsiteY60" fmla="*/ 15685 h 1190625"/>
                    <a:gd name="connsiteX61" fmla="*/ 15714 w 898525"/>
                    <a:gd name="connsiteY61" fmla="*/ 0 h 119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98525" h="1190625">
                      <a:moveTo>
                        <a:pt x="311196" y="816042"/>
                      </a:moveTo>
                      <a:cubicBezTo>
                        <a:pt x="317615" y="809625"/>
                        <a:pt x="327600" y="809625"/>
                        <a:pt x="333306" y="816042"/>
                      </a:cubicBezTo>
                      <a:cubicBezTo>
                        <a:pt x="339725" y="821745"/>
                        <a:pt x="339725" y="831727"/>
                        <a:pt x="333306" y="838143"/>
                      </a:cubicBezTo>
                      <a:cubicBezTo>
                        <a:pt x="333306" y="838143"/>
                        <a:pt x="333306" y="838143"/>
                        <a:pt x="302637" y="868800"/>
                      </a:cubicBezTo>
                      <a:cubicBezTo>
                        <a:pt x="302637" y="868800"/>
                        <a:pt x="302637" y="868800"/>
                        <a:pt x="271255" y="900170"/>
                      </a:cubicBezTo>
                      <a:cubicBezTo>
                        <a:pt x="271255" y="900170"/>
                        <a:pt x="271255" y="900170"/>
                        <a:pt x="247006" y="924410"/>
                      </a:cubicBezTo>
                      <a:cubicBezTo>
                        <a:pt x="244153" y="927262"/>
                        <a:pt x="240587" y="928688"/>
                        <a:pt x="236307" y="928688"/>
                      </a:cubicBezTo>
                      <a:cubicBezTo>
                        <a:pt x="232028" y="928688"/>
                        <a:pt x="228462" y="927262"/>
                        <a:pt x="224896" y="924410"/>
                      </a:cubicBezTo>
                      <a:cubicBezTo>
                        <a:pt x="224896" y="924410"/>
                        <a:pt x="224896" y="924410"/>
                        <a:pt x="197793" y="896605"/>
                      </a:cubicBezTo>
                      <a:cubicBezTo>
                        <a:pt x="192087" y="890902"/>
                        <a:pt x="192087" y="880920"/>
                        <a:pt x="197793" y="874504"/>
                      </a:cubicBezTo>
                      <a:cubicBezTo>
                        <a:pt x="204212" y="868800"/>
                        <a:pt x="214197" y="868800"/>
                        <a:pt x="219903" y="874504"/>
                      </a:cubicBezTo>
                      <a:cubicBezTo>
                        <a:pt x="219903" y="874504"/>
                        <a:pt x="219903" y="874504"/>
                        <a:pt x="236307" y="890902"/>
                      </a:cubicBezTo>
                      <a:cubicBezTo>
                        <a:pt x="236307" y="890902"/>
                        <a:pt x="236307" y="890902"/>
                        <a:pt x="269829" y="857393"/>
                      </a:cubicBezTo>
                      <a:cubicBezTo>
                        <a:pt x="269829" y="857393"/>
                        <a:pt x="269829" y="857393"/>
                        <a:pt x="297645" y="829588"/>
                      </a:cubicBezTo>
                      <a:cubicBezTo>
                        <a:pt x="297645" y="829588"/>
                        <a:pt x="297645" y="829588"/>
                        <a:pt x="311196" y="816042"/>
                      </a:cubicBezTo>
                      <a:close/>
                      <a:moveTo>
                        <a:pt x="311196" y="539104"/>
                      </a:moveTo>
                      <a:cubicBezTo>
                        <a:pt x="317615" y="533400"/>
                        <a:pt x="327600" y="533400"/>
                        <a:pt x="333306" y="539104"/>
                      </a:cubicBezTo>
                      <a:cubicBezTo>
                        <a:pt x="339725" y="545520"/>
                        <a:pt x="339725" y="555502"/>
                        <a:pt x="333306" y="561918"/>
                      </a:cubicBezTo>
                      <a:cubicBezTo>
                        <a:pt x="333306" y="561918"/>
                        <a:pt x="333306" y="561918"/>
                        <a:pt x="302637" y="592575"/>
                      </a:cubicBezTo>
                      <a:cubicBezTo>
                        <a:pt x="302637" y="592575"/>
                        <a:pt x="302637" y="592575"/>
                        <a:pt x="271255" y="623945"/>
                      </a:cubicBezTo>
                      <a:cubicBezTo>
                        <a:pt x="271255" y="623945"/>
                        <a:pt x="271255" y="623945"/>
                        <a:pt x="247006" y="647472"/>
                      </a:cubicBezTo>
                      <a:cubicBezTo>
                        <a:pt x="244153" y="651037"/>
                        <a:pt x="240587" y="652463"/>
                        <a:pt x="236307" y="652463"/>
                      </a:cubicBezTo>
                      <a:cubicBezTo>
                        <a:pt x="232028" y="652463"/>
                        <a:pt x="228462" y="651037"/>
                        <a:pt x="224896" y="647472"/>
                      </a:cubicBezTo>
                      <a:cubicBezTo>
                        <a:pt x="224896" y="647472"/>
                        <a:pt x="224896" y="647472"/>
                        <a:pt x="197793" y="620380"/>
                      </a:cubicBezTo>
                      <a:cubicBezTo>
                        <a:pt x="192087" y="614677"/>
                        <a:pt x="192087" y="604695"/>
                        <a:pt x="197793" y="598279"/>
                      </a:cubicBezTo>
                      <a:cubicBezTo>
                        <a:pt x="204212" y="592575"/>
                        <a:pt x="214197" y="592575"/>
                        <a:pt x="219903" y="598279"/>
                      </a:cubicBezTo>
                      <a:cubicBezTo>
                        <a:pt x="219903" y="598279"/>
                        <a:pt x="219903" y="598279"/>
                        <a:pt x="236307" y="614677"/>
                      </a:cubicBezTo>
                      <a:cubicBezTo>
                        <a:pt x="236307" y="614677"/>
                        <a:pt x="236307" y="614677"/>
                        <a:pt x="269829" y="581168"/>
                      </a:cubicBezTo>
                      <a:cubicBezTo>
                        <a:pt x="269829" y="581168"/>
                        <a:pt x="269829" y="581168"/>
                        <a:pt x="297645" y="553363"/>
                      </a:cubicBezTo>
                      <a:cubicBezTo>
                        <a:pt x="297645" y="553363"/>
                        <a:pt x="297645" y="553363"/>
                        <a:pt x="311196" y="539104"/>
                      </a:cubicBezTo>
                      <a:close/>
                      <a:moveTo>
                        <a:pt x="311196" y="257242"/>
                      </a:moveTo>
                      <a:cubicBezTo>
                        <a:pt x="317615" y="250825"/>
                        <a:pt x="327600" y="250825"/>
                        <a:pt x="333306" y="257242"/>
                      </a:cubicBezTo>
                      <a:cubicBezTo>
                        <a:pt x="339725" y="263658"/>
                        <a:pt x="339725" y="272927"/>
                        <a:pt x="333306" y="279343"/>
                      </a:cubicBezTo>
                      <a:cubicBezTo>
                        <a:pt x="333306" y="279343"/>
                        <a:pt x="333306" y="279343"/>
                        <a:pt x="302637" y="310000"/>
                      </a:cubicBezTo>
                      <a:cubicBezTo>
                        <a:pt x="302637" y="310000"/>
                        <a:pt x="302637" y="310000"/>
                        <a:pt x="271255" y="341370"/>
                      </a:cubicBezTo>
                      <a:cubicBezTo>
                        <a:pt x="271255" y="341370"/>
                        <a:pt x="271255" y="341370"/>
                        <a:pt x="247006" y="365610"/>
                      </a:cubicBezTo>
                      <a:cubicBezTo>
                        <a:pt x="244153" y="368462"/>
                        <a:pt x="240587" y="369888"/>
                        <a:pt x="236307" y="369888"/>
                      </a:cubicBezTo>
                      <a:cubicBezTo>
                        <a:pt x="232028" y="369888"/>
                        <a:pt x="228462" y="368462"/>
                        <a:pt x="224896" y="365610"/>
                      </a:cubicBezTo>
                      <a:cubicBezTo>
                        <a:pt x="224896" y="365610"/>
                        <a:pt x="224896" y="365610"/>
                        <a:pt x="197793" y="338518"/>
                      </a:cubicBezTo>
                      <a:cubicBezTo>
                        <a:pt x="192087" y="332102"/>
                        <a:pt x="192087" y="322120"/>
                        <a:pt x="197793" y="316417"/>
                      </a:cubicBezTo>
                      <a:cubicBezTo>
                        <a:pt x="204212" y="310000"/>
                        <a:pt x="214197" y="310000"/>
                        <a:pt x="219903" y="316417"/>
                      </a:cubicBezTo>
                      <a:cubicBezTo>
                        <a:pt x="219903" y="316417"/>
                        <a:pt x="219903" y="316417"/>
                        <a:pt x="236307" y="332102"/>
                      </a:cubicBezTo>
                      <a:cubicBezTo>
                        <a:pt x="236307" y="332102"/>
                        <a:pt x="236307" y="332102"/>
                        <a:pt x="269829" y="298593"/>
                      </a:cubicBezTo>
                      <a:cubicBezTo>
                        <a:pt x="269829" y="298593"/>
                        <a:pt x="269829" y="298593"/>
                        <a:pt x="297645" y="271501"/>
                      </a:cubicBezTo>
                      <a:cubicBezTo>
                        <a:pt x="297645" y="271501"/>
                        <a:pt x="297645" y="271501"/>
                        <a:pt x="311196" y="257242"/>
                      </a:cubicBezTo>
                      <a:close/>
                      <a:moveTo>
                        <a:pt x="15714" y="0"/>
                      </a:moveTo>
                      <a:cubicBezTo>
                        <a:pt x="15714" y="0"/>
                        <a:pt x="15714" y="0"/>
                        <a:pt x="272843" y="0"/>
                      </a:cubicBezTo>
                      <a:cubicBezTo>
                        <a:pt x="272843" y="0"/>
                        <a:pt x="272843" y="0"/>
                        <a:pt x="272843" y="31370"/>
                      </a:cubicBezTo>
                      <a:cubicBezTo>
                        <a:pt x="272843" y="31370"/>
                        <a:pt x="272843" y="31370"/>
                        <a:pt x="31427" y="31370"/>
                      </a:cubicBezTo>
                      <a:cubicBezTo>
                        <a:pt x="31427" y="31370"/>
                        <a:pt x="31427" y="31370"/>
                        <a:pt x="31427" y="1159255"/>
                      </a:cubicBezTo>
                      <a:cubicBezTo>
                        <a:pt x="31427" y="1159255"/>
                        <a:pt x="31427" y="1159255"/>
                        <a:pt x="867098" y="1159255"/>
                      </a:cubicBezTo>
                      <a:cubicBezTo>
                        <a:pt x="867098" y="1159255"/>
                        <a:pt x="867098" y="1159255"/>
                        <a:pt x="867098" y="31370"/>
                      </a:cubicBezTo>
                      <a:cubicBezTo>
                        <a:pt x="867098" y="31370"/>
                        <a:pt x="867098" y="31370"/>
                        <a:pt x="625682" y="31370"/>
                      </a:cubicBezTo>
                      <a:cubicBezTo>
                        <a:pt x="625682" y="31370"/>
                        <a:pt x="625682" y="31370"/>
                        <a:pt x="625682" y="0"/>
                      </a:cubicBezTo>
                      <a:cubicBezTo>
                        <a:pt x="625682" y="0"/>
                        <a:pt x="625682" y="0"/>
                        <a:pt x="882812" y="0"/>
                      </a:cubicBezTo>
                      <a:cubicBezTo>
                        <a:pt x="892097" y="0"/>
                        <a:pt x="898525" y="7130"/>
                        <a:pt x="898525" y="15685"/>
                      </a:cubicBezTo>
                      <a:cubicBezTo>
                        <a:pt x="898525" y="15685"/>
                        <a:pt x="898525" y="15685"/>
                        <a:pt x="898525" y="1174940"/>
                      </a:cubicBezTo>
                      <a:cubicBezTo>
                        <a:pt x="898525" y="1184209"/>
                        <a:pt x="892097" y="1190625"/>
                        <a:pt x="882812" y="1190625"/>
                      </a:cubicBezTo>
                      <a:cubicBezTo>
                        <a:pt x="882812" y="1190625"/>
                        <a:pt x="882812" y="1190625"/>
                        <a:pt x="15714" y="1190625"/>
                      </a:cubicBezTo>
                      <a:cubicBezTo>
                        <a:pt x="6428" y="1190625"/>
                        <a:pt x="0" y="1184209"/>
                        <a:pt x="0" y="1174940"/>
                      </a:cubicBezTo>
                      <a:cubicBezTo>
                        <a:pt x="0" y="1174940"/>
                        <a:pt x="0" y="1174940"/>
                        <a:pt x="0" y="15685"/>
                      </a:cubicBezTo>
                      <a:cubicBezTo>
                        <a:pt x="0" y="7130"/>
                        <a:pt x="6428" y="0"/>
                        <a:pt x="1571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sp>
              <p:nvSpPr>
                <p:cNvPr id="45" name="Freeform 26">
                  <a:extLst>
                    <a:ext uri="{FF2B5EF4-FFF2-40B4-BE49-F238E27FC236}">
                      <a16:creationId xmlns:a16="http://schemas.microsoft.com/office/drawing/2014/main" id="{562A4AC8-8432-4771-ADBC-0C338D69F542}"/>
                    </a:ext>
                  </a:extLst>
                </p:cNvPr>
                <p:cNvSpPr>
                  <a:spLocks/>
                </p:cNvSpPr>
                <p:nvPr/>
              </p:nvSpPr>
              <p:spPr bwMode="auto">
                <a:xfrm>
                  <a:off x="5795963" y="2776538"/>
                  <a:ext cx="600075" cy="1093787"/>
                </a:xfrm>
                <a:custGeom>
                  <a:avLst/>
                  <a:gdLst>
                    <a:gd name="connsiteX0" fmla="*/ 296727 w 600075"/>
                    <a:gd name="connsiteY0" fmla="*/ 1044575 h 1093787"/>
                    <a:gd name="connsiteX1" fmla="*/ 584335 w 600075"/>
                    <a:gd name="connsiteY1" fmla="*/ 1044575 h 1093787"/>
                    <a:gd name="connsiteX2" fmla="*/ 600075 w 600075"/>
                    <a:gd name="connsiteY2" fmla="*/ 1060450 h 1093787"/>
                    <a:gd name="connsiteX3" fmla="*/ 584335 w 600075"/>
                    <a:gd name="connsiteY3" fmla="*/ 1076325 h 1093787"/>
                    <a:gd name="connsiteX4" fmla="*/ 296727 w 600075"/>
                    <a:gd name="connsiteY4" fmla="*/ 1076325 h 1093787"/>
                    <a:gd name="connsiteX5" fmla="*/ 280987 w 600075"/>
                    <a:gd name="connsiteY5" fmla="*/ 1060450 h 1093787"/>
                    <a:gd name="connsiteX6" fmla="*/ 296727 w 600075"/>
                    <a:gd name="connsiteY6" fmla="*/ 1044575 h 1093787"/>
                    <a:gd name="connsiteX7" fmla="*/ 296727 w 600075"/>
                    <a:gd name="connsiteY7" fmla="*/ 958850 h 1093787"/>
                    <a:gd name="connsiteX8" fmla="*/ 584335 w 600075"/>
                    <a:gd name="connsiteY8" fmla="*/ 958850 h 1093787"/>
                    <a:gd name="connsiteX9" fmla="*/ 600075 w 600075"/>
                    <a:gd name="connsiteY9" fmla="*/ 974725 h 1093787"/>
                    <a:gd name="connsiteX10" fmla="*/ 584335 w 600075"/>
                    <a:gd name="connsiteY10" fmla="*/ 990600 h 1093787"/>
                    <a:gd name="connsiteX11" fmla="*/ 296727 w 600075"/>
                    <a:gd name="connsiteY11" fmla="*/ 990600 h 1093787"/>
                    <a:gd name="connsiteX12" fmla="*/ 280987 w 600075"/>
                    <a:gd name="connsiteY12" fmla="*/ 974725 h 1093787"/>
                    <a:gd name="connsiteX13" fmla="*/ 296727 w 600075"/>
                    <a:gd name="connsiteY13" fmla="*/ 958850 h 1093787"/>
                    <a:gd name="connsiteX14" fmla="*/ 15667 w 600075"/>
                    <a:gd name="connsiteY14" fmla="*/ 941387 h 1093787"/>
                    <a:gd name="connsiteX15" fmla="*/ 107534 w 600075"/>
                    <a:gd name="connsiteY15" fmla="*/ 941387 h 1093787"/>
                    <a:gd name="connsiteX16" fmla="*/ 76200 w 600075"/>
                    <a:gd name="connsiteY16" fmla="*/ 972722 h 1093787"/>
                    <a:gd name="connsiteX17" fmla="*/ 31334 w 600075"/>
                    <a:gd name="connsiteY17" fmla="*/ 972722 h 1093787"/>
                    <a:gd name="connsiteX18" fmla="*/ 31334 w 600075"/>
                    <a:gd name="connsiteY18" fmla="*/ 1062453 h 1093787"/>
                    <a:gd name="connsiteX19" fmla="*/ 121065 w 600075"/>
                    <a:gd name="connsiteY19" fmla="*/ 1062453 h 1093787"/>
                    <a:gd name="connsiteX20" fmla="*/ 121065 w 600075"/>
                    <a:gd name="connsiteY20" fmla="*/ 1058892 h 1093787"/>
                    <a:gd name="connsiteX21" fmla="*/ 152400 w 600075"/>
                    <a:gd name="connsiteY21" fmla="*/ 1027557 h 1093787"/>
                    <a:gd name="connsiteX22" fmla="*/ 152400 w 600075"/>
                    <a:gd name="connsiteY22" fmla="*/ 1078120 h 1093787"/>
                    <a:gd name="connsiteX23" fmla="*/ 136732 w 600075"/>
                    <a:gd name="connsiteY23" fmla="*/ 1093787 h 1093787"/>
                    <a:gd name="connsiteX24" fmla="*/ 15667 w 600075"/>
                    <a:gd name="connsiteY24" fmla="*/ 1093787 h 1093787"/>
                    <a:gd name="connsiteX25" fmla="*/ 0 w 600075"/>
                    <a:gd name="connsiteY25" fmla="*/ 1078120 h 1093787"/>
                    <a:gd name="connsiteX26" fmla="*/ 0 w 600075"/>
                    <a:gd name="connsiteY26" fmla="*/ 957054 h 1093787"/>
                    <a:gd name="connsiteX27" fmla="*/ 15667 w 600075"/>
                    <a:gd name="connsiteY27" fmla="*/ 941387 h 1093787"/>
                    <a:gd name="connsiteX28" fmla="*/ 296727 w 600075"/>
                    <a:gd name="connsiteY28" fmla="*/ 766762 h 1093787"/>
                    <a:gd name="connsiteX29" fmla="*/ 584335 w 600075"/>
                    <a:gd name="connsiteY29" fmla="*/ 766762 h 1093787"/>
                    <a:gd name="connsiteX30" fmla="*/ 600075 w 600075"/>
                    <a:gd name="connsiteY30" fmla="*/ 782637 h 1093787"/>
                    <a:gd name="connsiteX31" fmla="*/ 584335 w 600075"/>
                    <a:gd name="connsiteY31" fmla="*/ 798512 h 1093787"/>
                    <a:gd name="connsiteX32" fmla="*/ 296727 w 600075"/>
                    <a:gd name="connsiteY32" fmla="*/ 798512 h 1093787"/>
                    <a:gd name="connsiteX33" fmla="*/ 280987 w 600075"/>
                    <a:gd name="connsiteY33" fmla="*/ 782637 h 1093787"/>
                    <a:gd name="connsiteX34" fmla="*/ 296727 w 600075"/>
                    <a:gd name="connsiteY34" fmla="*/ 766762 h 1093787"/>
                    <a:gd name="connsiteX35" fmla="*/ 296727 w 600075"/>
                    <a:gd name="connsiteY35" fmla="*/ 681037 h 1093787"/>
                    <a:gd name="connsiteX36" fmla="*/ 584335 w 600075"/>
                    <a:gd name="connsiteY36" fmla="*/ 681037 h 1093787"/>
                    <a:gd name="connsiteX37" fmla="*/ 600075 w 600075"/>
                    <a:gd name="connsiteY37" fmla="*/ 696912 h 1093787"/>
                    <a:gd name="connsiteX38" fmla="*/ 584335 w 600075"/>
                    <a:gd name="connsiteY38" fmla="*/ 712787 h 1093787"/>
                    <a:gd name="connsiteX39" fmla="*/ 296727 w 600075"/>
                    <a:gd name="connsiteY39" fmla="*/ 712787 h 1093787"/>
                    <a:gd name="connsiteX40" fmla="*/ 280987 w 600075"/>
                    <a:gd name="connsiteY40" fmla="*/ 696912 h 1093787"/>
                    <a:gd name="connsiteX41" fmla="*/ 296727 w 600075"/>
                    <a:gd name="connsiteY41" fmla="*/ 681037 h 1093787"/>
                    <a:gd name="connsiteX42" fmla="*/ 15667 w 600075"/>
                    <a:gd name="connsiteY42" fmla="*/ 663575 h 1093787"/>
                    <a:gd name="connsiteX43" fmla="*/ 107534 w 600075"/>
                    <a:gd name="connsiteY43" fmla="*/ 663575 h 1093787"/>
                    <a:gd name="connsiteX44" fmla="*/ 76200 w 600075"/>
                    <a:gd name="connsiteY44" fmla="*/ 694910 h 1093787"/>
                    <a:gd name="connsiteX45" fmla="*/ 31334 w 600075"/>
                    <a:gd name="connsiteY45" fmla="*/ 694910 h 1093787"/>
                    <a:gd name="connsiteX46" fmla="*/ 31334 w 600075"/>
                    <a:gd name="connsiteY46" fmla="*/ 784641 h 1093787"/>
                    <a:gd name="connsiteX47" fmla="*/ 121065 w 600075"/>
                    <a:gd name="connsiteY47" fmla="*/ 784641 h 1093787"/>
                    <a:gd name="connsiteX48" fmla="*/ 121065 w 600075"/>
                    <a:gd name="connsiteY48" fmla="*/ 781080 h 1093787"/>
                    <a:gd name="connsiteX49" fmla="*/ 152400 w 600075"/>
                    <a:gd name="connsiteY49" fmla="*/ 749745 h 1093787"/>
                    <a:gd name="connsiteX50" fmla="*/ 152400 w 600075"/>
                    <a:gd name="connsiteY50" fmla="*/ 800308 h 1093787"/>
                    <a:gd name="connsiteX51" fmla="*/ 136732 w 600075"/>
                    <a:gd name="connsiteY51" fmla="*/ 815975 h 1093787"/>
                    <a:gd name="connsiteX52" fmla="*/ 15667 w 600075"/>
                    <a:gd name="connsiteY52" fmla="*/ 815975 h 1093787"/>
                    <a:gd name="connsiteX53" fmla="*/ 0 w 600075"/>
                    <a:gd name="connsiteY53" fmla="*/ 800308 h 1093787"/>
                    <a:gd name="connsiteX54" fmla="*/ 0 w 600075"/>
                    <a:gd name="connsiteY54" fmla="*/ 679242 h 1093787"/>
                    <a:gd name="connsiteX55" fmla="*/ 15667 w 600075"/>
                    <a:gd name="connsiteY55" fmla="*/ 663575 h 1093787"/>
                    <a:gd name="connsiteX56" fmla="*/ 296727 w 600075"/>
                    <a:gd name="connsiteY56" fmla="*/ 485775 h 1093787"/>
                    <a:gd name="connsiteX57" fmla="*/ 584335 w 600075"/>
                    <a:gd name="connsiteY57" fmla="*/ 485775 h 1093787"/>
                    <a:gd name="connsiteX58" fmla="*/ 600075 w 600075"/>
                    <a:gd name="connsiteY58" fmla="*/ 501650 h 1093787"/>
                    <a:gd name="connsiteX59" fmla="*/ 584335 w 600075"/>
                    <a:gd name="connsiteY59" fmla="*/ 517525 h 1093787"/>
                    <a:gd name="connsiteX60" fmla="*/ 296727 w 600075"/>
                    <a:gd name="connsiteY60" fmla="*/ 517525 h 1093787"/>
                    <a:gd name="connsiteX61" fmla="*/ 280987 w 600075"/>
                    <a:gd name="connsiteY61" fmla="*/ 501650 h 1093787"/>
                    <a:gd name="connsiteX62" fmla="*/ 296727 w 600075"/>
                    <a:gd name="connsiteY62" fmla="*/ 485775 h 1093787"/>
                    <a:gd name="connsiteX63" fmla="*/ 296727 w 600075"/>
                    <a:gd name="connsiteY63" fmla="*/ 400050 h 1093787"/>
                    <a:gd name="connsiteX64" fmla="*/ 584335 w 600075"/>
                    <a:gd name="connsiteY64" fmla="*/ 400050 h 1093787"/>
                    <a:gd name="connsiteX65" fmla="*/ 600075 w 600075"/>
                    <a:gd name="connsiteY65" fmla="*/ 415925 h 1093787"/>
                    <a:gd name="connsiteX66" fmla="*/ 584335 w 600075"/>
                    <a:gd name="connsiteY66" fmla="*/ 431800 h 1093787"/>
                    <a:gd name="connsiteX67" fmla="*/ 296727 w 600075"/>
                    <a:gd name="connsiteY67" fmla="*/ 431800 h 1093787"/>
                    <a:gd name="connsiteX68" fmla="*/ 280987 w 600075"/>
                    <a:gd name="connsiteY68" fmla="*/ 415925 h 1093787"/>
                    <a:gd name="connsiteX69" fmla="*/ 296727 w 600075"/>
                    <a:gd name="connsiteY69" fmla="*/ 400050 h 1093787"/>
                    <a:gd name="connsiteX70" fmla="*/ 15667 w 600075"/>
                    <a:gd name="connsiteY70" fmla="*/ 382587 h 1093787"/>
                    <a:gd name="connsiteX71" fmla="*/ 107534 w 600075"/>
                    <a:gd name="connsiteY71" fmla="*/ 382587 h 1093787"/>
                    <a:gd name="connsiteX72" fmla="*/ 76200 w 600075"/>
                    <a:gd name="connsiteY72" fmla="*/ 413776 h 1093787"/>
                    <a:gd name="connsiteX73" fmla="*/ 31334 w 600075"/>
                    <a:gd name="connsiteY73" fmla="*/ 413776 h 1093787"/>
                    <a:gd name="connsiteX74" fmla="*/ 31334 w 600075"/>
                    <a:gd name="connsiteY74" fmla="*/ 503798 h 1093787"/>
                    <a:gd name="connsiteX75" fmla="*/ 121065 w 600075"/>
                    <a:gd name="connsiteY75" fmla="*/ 503798 h 1093787"/>
                    <a:gd name="connsiteX76" fmla="*/ 121065 w 600075"/>
                    <a:gd name="connsiteY76" fmla="*/ 499545 h 1093787"/>
                    <a:gd name="connsiteX77" fmla="*/ 152400 w 600075"/>
                    <a:gd name="connsiteY77" fmla="*/ 468356 h 1093787"/>
                    <a:gd name="connsiteX78" fmla="*/ 152400 w 600075"/>
                    <a:gd name="connsiteY78" fmla="*/ 519393 h 1093787"/>
                    <a:gd name="connsiteX79" fmla="*/ 136732 w 600075"/>
                    <a:gd name="connsiteY79" fmla="*/ 534987 h 1093787"/>
                    <a:gd name="connsiteX80" fmla="*/ 15667 w 600075"/>
                    <a:gd name="connsiteY80" fmla="*/ 534987 h 1093787"/>
                    <a:gd name="connsiteX81" fmla="*/ 0 w 600075"/>
                    <a:gd name="connsiteY81" fmla="*/ 519393 h 1093787"/>
                    <a:gd name="connsiteX82" fmla="*/ 0 w 600075"/>
                    <a:gd name="connsiteY82" fmla="*/ 398182 h 1093787"/>
                    <a:gd name="connsiteX83" fmla="*/ 15667 w 600075"/>
                    <a:gd name="connsiteY83" fmla="*/ 382587 h 1093787"/>
                    <a:gd name="connsiteX84" fmla="*/ 301266 w 600075"/>
                    <a:gd name="connsiteY84" fmla="*/ 31750 h 1093787"/>
                    <a:gd name="connsiteX85" fmla="*/ 279758 w 600075"/>
                    <a:gd name="connsiteY85" fmla="*/ 36027 h 1093787"/>
                    <a:gd name="connsiteX86" fmla="*/ 246062 w 600075"/>
                    <a:gd name="connsiteY86" fmla="*/ 66675 h 1093787"/>
                    <a:gd name="connsiteX87" fmla="*/ 357187 w 600075"/>
                    <a:gd name="connsiteY87" fmla="*/ 66675 h 1093787"/>
                    <a:gd name="connsiteX88" fmla="*/ 323491 w 600075"/>
                    <a:gd name="connsiteY88" fmla="*/ 36027 h 1093787"/>
                    <a:gd name="connsiteX89" fmla="*/ 301266 w 600075"/>
                    <a:gd name="connsiteY89" fmla="*/ 31750 h 1093787"/>
                    <a:gd name="connsiteX90" fmla="*/ 300832 w 600075"/>
                    <a:gd name="connsiteY90" fmla="*/ 0 h 1093787"/>
                    <a:gd name="connsiteX91" fmla="*/ 373818 w 600075"/>
                    <a:gd name="connsiteY91" fmla="*/ 35602 h 1093787"/>
                    <a:gd name="connsiteX92" fmla="*/ 390275 w 600075"/>
                    <a:gd name="connsiteY92" fmla="*/ 66220 h 1093787"/>
                    <a:gd name="connsiteX93" fmla="*/ 439648 w 600075"/>
                    <a:gd name="connsiteY93" fmla="*/ 66220 h 1093787"/>
                    <a:gd name="connsiteX94" fmla="*/ 446088 w 600075"/>
                    <a:gd name="connsiteY94" fmla="*/ 73340 h 1093787"/>
                    <a:gd name="connsiteX95" fmla="*/ 446088 w 600075"/>
                    <a:gd name="connsiteY95" fmla="*/ 113927 h 1093787"/>
                    <a:gd name="connsiteX96" fmla="*/ 446088 w 600075"/>
                    <a:gd name="connsiteY96" fmla="*/ 145256 h 1093787"/>
                    <a:gd name="connsiteX97" fmla="*/ 446088 w 600075"/>
                    <a:gd name="connsiteY97" fmla="*/ 178010 h 1093787"/>
                    <a:gd name="connsiteX98" fmla="*/ 431062 w 600075"/>
                    <a:gd name="connsiteY98" fmla="*/ 193675 h 1093787"/>
                    <a:gd name="connsiteX99" fmla="*/ 171317 w 600075"/>
                    <a:gd name="connsiteY99" fmla="*/ 193675 h 1093787"/>
                    <a:gd name="connsiteX100" fmla="*/ 155575 w 600075"/>
                    <a:gd name="connsiteY100" fmla="*/ 178010 h 1093787"/>
                    <a:gd name="connsiteX101" fmla="*/ 155575 w 600075"/>
                    <a:gd name="connsiteY101" fmla="*/ 145256 h 1093787"/>
                    <a:gd name="connsiteX102" fmla="*/ 155575 w 600075"/>
                    <a:gd name="connsiteY102" fmla="*/ 113927 h 1093787"/>
                    <a:gd name="connsiteX103" fmla="*/ 155575 w 600075"/>
                    <a:gd name="connsiteY103" fmla="*/ 73340 h 1093787"/>
                    <a:gd name="connsiteX104" fmla="*/ 162731 w 600075"/>
                    <a:gd name="connsiteY104" fmla="*/ 66220 h 1093787"/>
                    <a:gd name="connsiteX105" fmla="*/ 212104 w 600075"/>
                    <a:gd name="connsiteY105" fmla="*/ 66220 h 1093787"/>
                    <a:gd name="connsiteX106" fmla="*/ 227846 w 600075"/>
                    <a:gd name="connsiteY106" fmla="*/ 35602 h 1093787"/>
                    <a:gd name="connsiteX107" fmla="*/ 300832 w 600075"/>
                    <a:gd name="connsiteY107" fmla="*/ 0 h 109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600075" h="1093787">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7" y="941387"/>
                      </a:moveTo>
                      <a:cubicBezTo>
                        <a:pt x="15667" y="941387"/>
                        <a:pt x="15667" y="941387"/>
                        <a:pt x="107534" y="941387"/>
                      </a:cubicBezTo>
                      <a:cubicBezTo>
                        <a:pt x="107534" y="941387"/>
                        <a:pt x="107534" y="941387"/>
                        <a:pt x="76200" y="972722"/>
                      </a:cubicBezTo>
                      <a:cubicBezTo>
                        <a:pt x="76200" y="972722"/>
                        <a:pt x="76200" y="972722"/>
                        <a:pt x="31334" y="972722"/>
                      </a:cubicBezTo>
                      <a:cubicBezTo>
                        <a:pt x="31334" y="972722"/>
                        <a:pt x="31334" y="972722"/>
                        <a:pt x="31334" y="1062453"/>
                      </a:cubicBezTo>
                      <a:cubicBezTo>
                        <a:pt x="31334" y="1062453"/>
                        <a:pt x="31334" y="1062453"/>
                        <a:pt x="121065" y="1062453"/>
                      </a:cubicBezTo>
                      <a:cubicBezTo>
                        <a:pt x="121065" y="1062453"/>
                        <a:pt x="121065" y="1062453"/>
                        <a:pt x="121065" y="1058892"/>
                      </a:cubicBezTo>
                      <a:cubicBezTo>
                        <a:pt x="121065" y="1058892"/>
                        <a:pt x="121065" y="1058892"/>
                        <a:pt x="152400" y="1027557"/>
                      </a:cubicBezTo>
                      <a:cubicBezTo>
                        <a:pt x="152400" y="1027557"/>
                        <a:pt x="152400" y="1027557"/>
                        <a:pt x="152400" y="1078120"/>
                      </a:cubicBezTo>
                      <a:cubicBezTo>
                        <a:pt x="152400" y="1086666"/>
                        <a:pt x="145990" y="1093787"/>
                        <a:pt x="136732" y="1093787"/>
                      </a:cubicBezTo>
                      <a:lnTo>
                        <a:pt x="15667" y="1093787"/>
                      </a:lnTo>
                      <a:cubicBezTo>
                        <a:pt x="7121" y="1093787"/>
                        <a:pt x="0" y="1086666"/>
                        <a:pt x="0" y="1078120"/>
                      </a:cubicBezTo>
                      <a:cubicBezTo>
                        <a:pt x="0" y="1078120"/>
                        <a:pt x="0" y="1078120"/>
                        <a:pt x="0" y="957054"/>
                      </a:cubicBezTo>
                      <a:cubicBezTo>
                        <a:pt x="0" y="948509"/>
                        <a:pt x="7121" y="941387"/>
                        <a:pt x="15667"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7" y="663575"/>
                      </a:moveTo>
                      <a:cubicBezTo>
                        <a:pt x="15667" y="663575"/>
                        <a:pt x="15667" y="663575"/>
                        <a:pt x="107534" y="663575"/>
                      </a:cubicBezTo>
                      <a:cubicBezTo>
                        <a:pt x="107534" y="663575"/>
                        <a:pt x="107534" y="663575"/>
                        <a:pt x="76200" y="694910"/>
                      </a:cubicBezTo>
                      <a:cubicBezTo>
                        <a:pt x="76200" y="694910"/>
                        <a:pt x="76200" y="694910"/>
                        <a:pt x="31334" y="694910"/>
                      </a:cubicBezTo>
                      <a:cubicBezTo>
                        <a:pt x="31334" y="694910"/>
                        <a:pt x="31334" y="694910"/>
                        <a:pt x="31334" y="784641"/>
                      </a:cubicBezTo>
                      <a:cubicBezTo>
                        <a:pt x="31334" y="784641"/>
                        <a:pt x="31334" y="784641"/>
                        <a:pt x="121065" y="784641"/>
                      </a:cubicBezTo>
                      <a:cubicBezTo>
                        <a:pt x="121065" y="784641"/>
                        <a:pt x="121065" y="784641"/>
                        <a:pt x="121065" y="781080"/>
                      </a:cubicBezTo>
                      <a:cubicBezTo>
                        <a:pt x="121065" y="781080"/>
                        <a:pt x="121065" y="781080"/>
                        <a:pt x="152400" y="749745"/>
                      </a:cubicBezTo>
                      <a:cubicBezTo>
                        <a:pt x="152400" y="749745"/>
                        <a:pt x="152400" y="749745"/>
                        <a:pt x="152400" y="800308"/>
                      </a:cubicBezTo>
                      <a:cubicBezTo>
                        <a:pt x="152400" y="808854"/>
                        <a:pt x="145990" y="815975"/>
                        <a:pt x="136732" y="815975"/>
                      </a:cubicBezTo>
                      <a:cubicBezTo>
                        <a:pt x="136732" y="815975"/>
                        <a:pt x="136732" y="815975"/>
                        <a:pt x="15667" y="815975"/>
                      </a:cubicBezTo>
                      <a:cubicBezTo>
                        <a:pt x="7121" y="815975"/>
                        <a:pt x="0" y="808854"/>
                        <a:pt x="0" y="800308"/>
                      </a:cubicBezTo>
                      <a:lnTo>
                        <a:pt x="0" y="679242"/>
                      </a:lnTo>
                      <a:cubicBezTo>
                        <a:pt x="0" y="670697"/>
                        <a:pt x="7121" y="663575"/>
                        <a:pt x="15667"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7" y="382587"/>
                      </a:moveTo>
                      <a:cubicBezTo>
                        <a:pt x="15667" y="382587"/>
                        <a:pt x="15667" y="382587"/>
                        <a:pt x="107534" y="382587"/>
                      </a:cubicBezTo>
                      <a:cubicBezTo>
                        <a:pt x="107534" y="382587"/>
                        <a:pt x="107534" y="382587"/>
                        <a:pt x="76200" y="413776"/>
                      </a:cubicBezTo>
                      <a:lnTo>
                        <a:pt x="31334" y="413776"/>
                      </a:lnTo>
                      <a:cubicBezTo>
                        <a:pt x="31334" y="413776"/>
                        <a:pt x="31334" y="413776"/>
                        <a:pt x="31334" y="503798"/>
                      </a:cubicBezTo>
                      <a:cubicBezTo>
                        <a:pt x="31334" y="503798"/>
                        <a:pt x="31334" y="503798"/>
                        <a:pt x="121065" y="503798"/>
                      </a:cubicBezTo>
                      <a:cubicBezTo>
                        <a:pt x="121065" y="503798"/>
                        <a:pt x="121065" y="503798"/>
                        <a:pt x="121065" y="499545"/>
                      </a:cubicBezTo>
                      <a:cubicBezTo>
                        <a:pt x="121065" y="499545"/>
                        <a:pt x="121065" y="499545"/>
                        <a:pt x="152400" y="468356"/>
                      </a:cubicBezTo>
                      <a:cubicBezTo>
                        <a:pt x="152400" y="468356"/>
                        <a:pt x="152400" y="468356"/>
                        <a:pt x="152400" y="519393"/>
                      </a:cubicBezTo>
                      <a:cubicBezTo>
                        <a:pt x="152400" y="527899"/>
                        <a:pt x="145990" y="534987"/>
                        <a:pt x="136732" y="534987"/>
                      </a:cubicBezTo>
                      <a:cubicBezTo>
                        <a:pt x="136732" y="534987"/>
                        <a:pt x="136732" y="534987"/>
                        <a:pt x="15667" y="534987"/>
                      </a:cubicBezTo>
                      <a:cubicBezTo>
                        <a:pt x="7121" y="534987"/>
                        <a:pt x="0" y="527899"/>
                        <a:pt x="0" y="519393"/>
                      </a:cubicBezTo>
                      <a:cubicBezTo>
                        <a:pt x="0" y="519393"/>
                        <a:pt x="0" y="519393"/>
                        <a:pt x="0" y="398182"/>
                      </a:cubicBezTo>
                      <a:cubicBezTo>
                        <a:pt x="0" y="389675"/>
                        <a:pt x="7121" y="382587"/>
                        <a:pt x="15667"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grpSp>
        </p:grpSp>
      </p:grpSp>
    </p:spTree>
    <p:extLst>
      <p:ext uri="{BB962C8B-B14F-4D97-AF65-F5344CB8AC3E}">
        <p14:creationId xmlns:p14="http://schemas.microsoft.com/office/powerpoint/2010/main" val="23825735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C9C5842-BD6C-43C6-A5CF-AE0B5E767E89}"/>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Object 1" hidden="1">
                        <a:extLst>
                          <a:ext uri="{FF2B5EF4-FFF2-40B4-BE49-F238E27FC236}">
                            <a16:creationId xmlns:a16="http://schemas.microsoft.com/office/drawing/2014/main" id="{EC9C5842-BD6C-43C6-A5CF-AE0B5E767E89}"/>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84" name="Shape 84"/>
          <p:cNvSpPr>
            <a:spLocks noGrp="1"/>
          </p:cNvSpPr>
          <p:nvPr>
            <p:ph type="title"/>
          </p:nvPr>
        </p:nvSpPr>
        <p:spPr>
          <a:xfrm>
            <a:off x="472500" y="467101"/>
            <a:ext cx="8199900" cy="332399"/>
          </a:xfrm>
          <a:prstGeom prst="rect">
            <a:avLst/>
          </a:prstGeom>
        </p:spPr>
        <p:txBody>
          <a:bodyPr vert="horz"/>
          <a:lstStyle/>
          <a:p>
            <a:r>
              <a:rPr lang="en-US" sz="2400"/>
              <a:t>To be effective, automated unit tests need to follow FIRST:</a:t>
            </a:r>
          </a:p>
        </p:txBody>
      </p:sp>
      <p:pic>
        <p:nvPicPr>
          <p:cNvPr id="4" name="Graphic 3" descr="Badge 1 with solid fill">
            <a:extLst>
              <a:ext uri="{FF2B5EF4-FFF2-40B4-BE49-F238E27FC236}">
                <a16:creationId xmlns:a16="http://schemas.microsoft.com/office/drawing/2014/main" id="{A485DA04-38D1-29A6-3200-F8BF4109E2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00900" y="3026862"/>
            <a:ext cx="685800" cy="250923"/>
          </a:xfrm>
          <a:prstGeom prst="rect">
            <a:avLst/>
          </a:prstGeom>
        </p:spPr>
      </p:pic>
      <p:sp>
        <p:nvSpPr>
          <p:cNvPr id="6" name="ee4pContent1">
            <a:extLst>
              <a:ext uri="{FF2B5EF4-FFF2-40B4-BE49-F238E27FC236}">
                <a16:creationId xmlns:a16="http://schemas.microsoft.com/office/drawing/2014/main" id="{D616DD3A-2485-4395-846F-D4B25B417958}"/>
              </a:ext>
            </a:extLst>
          </p:cNvPr>
          <p:cNvSpPr txBox="1"/>
          <p:nvPr/>
        </p:nvSpPr>
        <p:spPr>
          <a:xfrm>
            <a:off x="464180" y="3014713"/>
            <a:ext cx="1460754" cy="799201"/>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marL="0" lvl="1" indent="0" algn="ctr" defTabSz="685800">
              <a:lnSpc>
                <a:spcPct val="90000"/>
              </a:lnSpc>
              <a:spcAft>
                <a:spcPts val="225"/>
              </a:spcAft>
              <a:buClr>
                <a:srgbClr val="575757"/>
              </a:buClr>
              <a:buNone/>
              <a:defRPr sz="1800"/>
            </a:pPr>
            <a:r>
              <a:rPr lang="en-US" sz="1200" kern="1200">
                <a:solidFill>
                  <a:srgbClr val="575757"/>
                </a:solidFill>
                <a:latin typeface="+mj-lt"/>
                <a:ea typeface="+mn-ea"/>
                <a:cs typeface="+mn-cs"/>
              </a:rPr>
              <a:t>or they won’t be executed</a:t>
            </a:r>
          </a:p>
          <a:p>
            <a:pPr algn="ctr">
              <a:buNone/>
            </a:pPr>
            <a:endParaRPr lang="en-US" sz="1200">
              <a:latin typeface="+mj-lt"/>
            </a:endParaRPr>
          </a:p>
        </p:txBody>
      </p:sp>
      <p:sp>
        <p:nvSpPr>
          <p:cNvPr id="7" name="ee4pContent2">
            <a:extLst>
              <a:ext uri="{FF2B5EF4-FFF2-40B4-BE49-F238E27FC236}">
                <a16:creationId xmlns:a16="http://schemas.microsoft.com/office/drawing/2014/main" id="{8E6AAB66-1849-4812-B595-A8398B507905}"/>
              </a:ext>
            </a:extLst>
          </p:cNvPr>
          <p:cNvSpPr txBox="1"/>
          <p:nvPr/>
        </p:nvSpPr>
        <p:spPr>
          <a:xfrm>
            <a:off x="2148966" y="3014713"/>
            <a:ext cx="1460754" cy="799201"/>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marL="0" lvl="1" indent="0" algn="ctr" defTabSz="685800">
              <a:lnSpc>
                <a:spcPct val="90000"/>
              </a:lnSpc>
              <a:spcAft>
                <a:spcPts val="225"/>
              </a:spcAft>
              <a:buClr>
                <a:srgbClr val="575757"/>
              </a:buClr>
              <a:buNone/>
              <a:defRPr sz="1800"/>
            </a:pPr>
            <a:r>
              <a:rPr lang="en-US" sz="1200" kern="1200">
                <a:solidFill>
                  <a:srgbClr val="575757"/>
                </a:solidFill>
                <a:latin typeface="+mj-lt"/>
                <a:ea typeface="+mn-ea"/>
                <a:cs typeface="+mn-cs"/>
              </a:rPr>
              <a:t>i.e., minimal dependencies between tests (keeps them simpler)</a:t>
            </a:r>
          </a:p>
          <a:p>
            <a:pPr algn="ctr">
              <a:buNone/>
            </a:pPr>
            <a:endParaRPr lang="en-US" sz="1200">
              <a:latin typeface="+mj-lt"/>
            </a:endParaRPr>
          </a:p>
        </p:txBody>
      </p:sp>
      <p:sp>
        <p:nvSpPr>
          <p:cNvPr id="8" name="ee4pContent3">
            <a:extLst>
              <a:ext uri="{FF2B5EF4-FFF2-40B4-BE49-F238E27FC236}">
                <a16:creationId xmlns:a16="http://schemas.microsoft.com/office/drawing/2014/main" id="{E156E01C-6976-448B-8BF3-65DD776FCEC3}"/>
              </a:ext>
            </a:extLst>
          </p:cNvPr>
          <p:cNvSpPr txBox="1"/>
          <p:nvPr/>
        </p:nvSpPr>
        <p:spPr>
          <a:xfrm>
            <a:off x="3833753" y="3014713"/>
            <a:ext cx="1460754" cy="799201"/>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marL="0" lvl="1" indent="0" algn="ctr" defTabSz="685800">
              <a:lnSpc>
                <a:spcPct val="90000"/>
              </a:lnSpc>
              <a:spcAft>
                <a:spcPts val="225"/>
              </a:spcAft>
              <a:buClr>
                <a:srgbClr val="575757"/>
              </a:buClr>
              <a:buNone/>
              <a:defRPr sz="1800"/>
            </a:pPr>
            <a:r>
              <a:rPr lang="en-US" sz="1200" kern="1200">
                <a:solidFill>
                  <a:srgbClr val="575757"/>
                </a:solidFill>
                <a:latin typeface="+mj-lt"/>
                <a:ea typeface="+mn-ea"/>
                <a:cs typeface="+mn-cs"/>
              </a:rPr>
              <a:t>i.e., every run against unchanged code should operate the same</a:t>
            </a:r>
          </a:p>
        </p:txBody>
      </p:sp>
      <p:sp>
        <p:nvSpPr>
          <p:cNvPr id="9" name="ee4pContent4">
            <a:extLst>
              <a:ext uri="{FF2B5EF4-FFF2-40B4-BE49-F238E27FC236}">
                <a16:creationId xmlns:a16="http://schemas.microsoft.com/office/drawing/2014/main" id="{2C485B2B-A6DB-48F6-849C-8521AC295424}"/>
              </a:ext>
            </a:extLst>
          </p:cNvPr>
          <p:cNvSpPr txBox="1"/>
          <p:nvPr/>
        </p:nvSpPr>
        <p:spPr>
          <a:xfrm>
            <a:off x="5518539" y="3014713"/>
            <a:ext cx="1460754" cy="799201"/>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algn="ctr"/>
            <a:r>
              <a:rPr lang="en-US" sz="1200">
                <a:latin typeface="+mj-lt"/>
              </a:rPr>
              <a:t>i.e., Boolean output (pass or fail)</a:t>
            </a:r>
          </a:p>
        </p:txBody>
      </p:sp>
      <p:sp>
        <p:nvSpPr>
          <p:cNvPr id="10" name="ee4pContent5">
            <a:extLst>
              <a:ext uri="{FF2B5EF4-FFF2-40B4-BE49-F238E27FC236}">
                <a16:creationId xmlns:a16="http://schemas.microsoft.com/office/drawing/2014/main" id="{D733433C-B9D3-4AE8-B7AB-4DC2B137FA17}"/>
              </a:ext>
            </a:extLst>
          </p:cNvPr>
          <p:cNvSpPr txBox="1"/>
          <p:nvPr/>
        </p:nvSpPr>
        <p:spPr>
          <a:xfrm>
            <a:off x="7203325" y="3014713"/>
            <a:ext cx="1460754" cy="799201"/>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marL="0" lvl="1" indent="0" algn="ctr" defTabSz="685800">
              <a:lnSpc>
                <a:spcPct val="90000"/>
              </a:lnSpc>
              <a:spcAft>
                <a:spcPts val="225"/>
              </a:spcAft>
              <a:buClr>
                <a:srgbClr val="575757"/>
              </a:buClr>
              <a:buNone/>
              <a:defRPr sz="1800"/>
            </a:pPr>
            <a:r>
              <a:rPr lang="en-US" sz="1200" kern="1200">
                <a:solidFill>
                  <a:srgbClr val="575757"/>
                </a:solidFill>
                <a:latin typeface="+mj-lt"/>
                <a:ea typeface="+mn-ea"/>
                <a:cs typeface="+mn-cs"/>
              </a:rPr>
              <a:t>if not first, early and often</a:t>
            </a:r>
          </a:p>
        </p:txBody>
      </p:sp>
      <p:sp>
        <p:nvSpPr>
          <p:cNvPr id="11" name="ee4pHeader1">
            <a:extLst>
              <a:ext uri="{FF2B5EF4-FFF2-40B4-BE49-F238E27FC236}">
                <a16:creationId xmlns:a16="http://schemas.microsoft.com/office/drawing/2014/main" id="{8DCA762A-5674-4B90-9CC1-8E0C7C35DBF6}"/>
              </a:ext>
            </a:extLst>
          </p:cNvPr>
          <p:cNvSpPr txBox="1"/>
          <p:nvPr/>
        </p:nvSpPr>
        <p:spPr>
          <a:xfrm>
            <a:off x="464180" y="2648613"/>
            <a:ext cx="1460754" cy="277000"/>
          </a:xfrm>
          <a:prstGeom prst="rect">
            <a:avLst/>
          </a:prstGeom>
          <a:noFill/>
          <a:ln cap="rnd">
            <a:noFill/>
          </a:ln>
        </p:spPr>
        <p:txBody>
          <a:bodyPr wrap="square" lIns="0" tIns="0" rIns="0" bIns="0" rtlCol="0" anchor="b" anchorCtr="0">
            <a:noAutofit/>
          </a:bodyPr>
          <a:lstStyle/>
          <a:p>
            <a:pPr lvl="3" algn="ctr"/>
            <a:r>
              <a:rPr lang="en-US" sz="1650">
                <a:solidFill>
                  <a:schemeClr val="tx2"/>
                </a:solidFill>
                <a:latin typeface="+mj-lt"/>
              </a:rPr>
              <a:t>Fast</a:t>
            </a:r>
          </a:p>
        </p:txBody>
      </p:sp>
      <p:sp>
        <p:nvSpPr>
          <p:cNvPr id="12" name="ee4pHeader2">
            <a:extLst>
              <a:ext uri="{FF2B5EF4-FFF2-40B4-BE49-F238E27FC236}">
                <a16:creationId xmlns:a16="http://schemas.microsoft.com/office/drawing/2014/main" id="{A6238BFA-8091-4526-9683-9123CCCAD77F}"/>
              </a:ext>
            </a:extLst>
          </p:cNvPr>
          <p:cNvSpPr txBox="1"/>
          <p:nvPr/>
        </p:nvSpPr>
        <p:spPr>
          <a:xfrm>
            <a:off x="2148966" y="2648613"/>
            <a:ext cx="1460754" cy="277000"/>
          </a:xfrm>
          <a:prstGeom prst="rect">
            <a:avLst/>
          </a:prstGeom>
          <a:noFill/>
          <a:ln cap="rnd">
            <a:noFill/>
          </a:ln>
        </p:spPr>
        <p:txBody>
          <a:bodyPr wrap="square" lIns="0" tIns="0" rIns="0" bIns="0" rtlCol="0" anchor="b" anchorCtr="0">
            <a:noAutofit/>
          </a:bodyPr>
          <a:lstStyle/>
          <a:p>
            <a:pPr lvl="3" algn="ctr"/>
            <a:r>
              <a:rPr lang="en-US" sz="1650">
                <a:solidFill>
                  <a:schemeClr val="tx2"/>
                </a:solidFill>
                <a:latin typeface="+mj-lt"/>
              </a:rPr>
              <a:t>Independent</a:t>
            </a:r>
          </a:p>
        </p:txBody>
      </p:sp>
      <p:sp>
        <p:nvSpPr>
          <p:cNvPr id="13" name="ee4pHeader3">
            <a:extLst>
              <a:ext uri="{FF2B5EF4-FFF2-40B4-BE49-F238E27FC236}">
                <a16:creationId xmlns:a16="http://schemas.microsoft.com/office/drawing/2014/main" id="{46D7C680-3AAC-4410-9486-E5527D7A7EDE}"/>
              </a:ext>
            </a:extLst>
          </p:cNvPr>
          <p:cNvSpPr txBox="1"/>
          <p:nvPr/>
        </p:nvSpPr>
        <p:spPr>
          <a:xfrm>
            <a:off x="3833753" y="2648613"/>
            <a:ext cx="1460754" cy="277000"/>
          </a:xfrm>
          <a:prstGeom prst="rect">
            <a:avLst/>
          </a:prstGeom>
          <a:noFill/>
          <a:ln cap="rnd">
            <a:noFill/>
          </a:ln>
        </p:spPr>
        <p:txBody>
          <a:bodyPr wrap="square" lIns="0" tIns="0" rIns="0" bIns="0" rtlCol="0" anchor="b" anchorCtr="0">
            <a:noAutofit/>
          </a:bodyPr>
          <a:lstStyle/>
          <a:p>
            <a:pPr lvl="3" algn="ctr"/>
            <a:r>
              <a:rPr lang="en-US" sz="1650">
                <a:solidFill>
                  <a:schemeClr val="tx2"/>
                </a:solidFill>
                <a:latin typeface="+mj-lt"/>
              </a:rPr>
              <a:t>Repeatable</a:t>
            </a:r>
          </a:p>
        </p:txBody>
      </p:sp>
      <p:sp>
        <p:nvSpPr>
          <p:cNvPr id="14" name="ee4pHeader4">
            <a:extLst>
              <a:ext uri="{FF2B5EF4-FFF2-40B4-BE49-F238E27FC236}">
                <a16:creationId xmlns:a16="http://schemas.microsoft.com/office/drawing/2014/main" id="{F178E090-505C-489D-8431-6DBC9584D173}"/>
              </a:ext>
            </a:extLst>
          </p:cNvPr>
          <p:cNvSpPr txBox="1"/>
          <p:nvPr/>
        </p:nvSpPr>
        <p:spPr>
          <a:xfrm>
            <a:off x="5518539" y="2648613"/>
            <a:ext cx="1460754" cy="277000"/>
          </a:xfrm>
          <a:prstGeom prst="rect">
            <a:avLst/>
          </a:prstGeom>
          <a:noFill/>
          <a:ln cap="rnd">
            <a:noFill/>
          </a:ln>
        </p:spPr>
        <p:txBody>
          <a:bodyPr wrap="square" lIns="0" tIns="0" rIns="0" bIns="0" rtlCol="0" anchor="b" anchorCtr="0">
            <a:noAutofit/>
          </a:bodyPr>
          <a:lstStyle/>
          <a:p>
            <a:pPr lvl="3" algn="ctr"/>
            <a:r>
              <a:rPr lang="en-US" sz="1650">
                <a:solidFill>
                  <a:schemeClr val="tx2"/>
                </a:solidFill>
                <a:latin typeface="+mj-lt"/>
              </a:rPr>
              <a:t>Self-validating</a:t>
            </a:r>
          </a:p>
        </p:txBody>
      </p:sp>
      <p:sp>
        <p:nvSpPr>
          <p:cNvPr id="15" name="ee4pHeader5">
            <a:extLst>
              <a:ext uri="{FF2B5EF4-FFF2-40B4-BE49-F238E27FC236}">
                <a16:creationId xmlns:a16="http://schemas.microsoft.com/office/drawing/2014/main" id="{4D53E314-3245-4F7D-99B0-67024B26F120}"/>
              </a:ext>
            </a:extLst>
          </p:cNvPr>
          <p:cNvSpPr txBox="1"/>
          <p:nvPr/>
        </p:nvSpPr>
        <p:spPr>
          <a:xfrm>
            <a:off x="7203325" y="2648613"/>
            <a:ext cx="1460754" cy="277000"/>
          </a:xfrm>
          <a:prstGeom prst="rect">
            <a:avLst/>
          </a:prstGeom>
          <a:noFill/>
          <a:ln cap="rnd">
            <a:noFill/>
          </a:ln>
        </p:spPr>
        <p:txBody>
          <a:bodyPr wrap="square" lIns="0" tIns="0" rIns="0" bIns="0" rtlCol="0" anchor="b" anchorCtr="0">
            <a:noAutofit/>
          </a:bodyPr>
          <a:lstStyle/>
          <a:p>
            <a:pPr lvl="3" algn="ctr"/>
            <a:r>
              <a:rPr lang="en-US" sz="1650">
                <a:solidFill>
                  <a:schemeClr val="tx2"/>
                </a:solidFill>
                <a:latin typeface="+mj-lt"/>
              </a:rPr>
              <a:t>Timely</a:t>
            </a:r>
          </a:p>
        </p:txBody>
      </p:sp>
      <p:sp>
        <p:nvSpPr>
          <p:cNvPr id="20" name="Oval 19">
            <a:extLst>
              <a:ext uri="{FF2B5EF4-FFF2-40B4-BE49-F238E27FC236}">
                <a16:creationId xmlns:a16="http://schemas.microsoft.com/office/drawing/2014/main" id="{40644EC2-0F21-4954-AA3A-4538A654F599}"/>
              </a:ext>
            </a:extLst>
          </p:cNvPr>
          <p:cNvSpPr>
            <a:spLocks noChangeAspect="1"/>
          </p:cNvSpPr>
          <p:nvPr/>
        </p:nvSpPr>
        <p:spPr>
          <a:xfrm>
            <a:off x="716922" y="1612320"/>
            <a:ext cx="959431" cy="959431"/>
          </a:xfrm>
          <a:prstGeom prst="ellipse">
            <a:avLst/>
          </a:prstGeom>
          <a:solidFill>
            <a:srgbClr val="FFFFFF"/>
          </a:solidFill>
          <a:ln w="38100" cap="rnd">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lstStyle/>
          <a:p>
            <a:pPr algn="ctr"/>
            <a:r>
              <a:rPr lang="en-US" sz="3600" b="1">
                <a:solidFill>
                  <a:schemeClr val="tx2"/>
                </a:solidFill>
              </a:rPr>
              <a:t>F</a:t>
            </a:r>
            <a:endParaRPr lang="en-US" sz="900">
              <a:solidFill>
                <a:schemeClr val="tx2"/>
              </a:solidFill>
            </a:endParaRPr>
          </a:p>
        </p:txBody>
      </p:sp>
      <p:sp>
        <p:nvSpPr>
          <p:cNvPr id="21" name="Oval 20">
            <a:extLst>
              <a:ext uri="{FF2B5EF4-FFF2-40B4-BE49-F238E27FC236}">
                <a16:creationId xmlns:a16="http://schemas.microsoft.com/office/drawing/2014/main" id="{AA98E766-30A8-4B45-A526-FFD4FC276096}"/>
              </a:ext>
            </a:extLst>
          </p:cNvPr>
          <p:cNvSpPr>
            <a:spLocks noChangeAspect="1"/>
          </p:cNvSpPr>
          <p:nvPr/>
        </p:nvSpPr>
        <p:spPr>
          <a:xfrm>
            <a:off x="2401188" y="1612320"/>
            <a:ext cx="959431" cy="959431"/>
          </a:xfrm>
          <a:prstGeom prst="ellipse">
            <a:avLst/>
          </a:prstGeom>
          <a:solidFill>
            <a:srgbClr val="FFFFFF"/>
          </a:solidFill>
          <a:ln w="38100" cap="rnd">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lstStyle/>
          <a:p>
            <a:pPr algn="ctr"/>
            <a:r>
              <a:rPr lang="en-US" sz="3600" b="1">
                <a:solidFill>
                  <a:schemeClr val="tx2"/>
                </a:solidFill>
              </a:rPr>
              <a:t>I</a:t>
            </a:r>
            <a:endParaRPr lang="en-US" sz="900">
              <a:solidFill>
                <a:schemeClr val="tx2"/>
              </a:solidFill>
            </a:endParaRPr>
          </a:p>
        </p:txBody>
      </p:sp>
      <p:sp>
        <p:nvSpPr>
          <p:cNvPr id="22" name="Oval 21">
            <a:extLst>
              <a:ext uri="{FF2B5EF4-FFF2-40B4-BE49-F238E27FC236}">
                <a16:creationId xmlns:a16="http://schemas.microsoft.com/office/drawing/2014/main" id="{65E7BFEA-523F-4EFE-801F-35A9840DEF3F}"/>
              </a:ext>
            </a:extLst>
          </p:cNvPr>
          <p:cNvSpPr>
            <a:spLocks noChangeAspect="1"/>
          </p:cNvSpPr>
          <p:nvPr/>
        </p:nvSpPr>
        <p:spPr>
          <a:xfrm>
            <a:off x="4085454" y="1612320"/>
            <a:ext cx="959431" cy="959431"/>
          </a:xfrm>
          <a:prstGeom prst="ellipse">
            <a:avLst/>
          </a:prstGeom>
          <a:solidFill>
            <a:srgbClr val="FFFFFF"/>
          </a:solidFill>
          <a:ln w="38100" cap="rnd">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lstStyle/>
          <a:p>
            <a:pPr algn="ctr"/>
            <a:r>
              <a:rPr lang="en-US" sz="3600" b="1">
                <a:solidFill>
                  <a:schemeClr val="tx2"/>
                </a:solidFill>
              </a:rPr>
              <a:t>R</a:t>
            </a:r>
            <a:endParaRPr lang="en-US" sz="900">
              <a:solidFill>
                <a:schemeClr val="tx2"/>
              </a:solidFill>
            </a:endParaRPr>
          </a:p>
        </p:txBody>
      </p:sp>
      <p:sp>
        <p:nvSpPr>
          <p:cNvPr id="23" name="Oval 22">
            <a:extLst>
              <a:ext uri="{FF2B5EF4-FFF2-40B4-BE49-F238E27FC236}">
                <a16:creationId xmlns:a16="http://schemas.microsoft.com/office/drawing/2014/main" id="{89044236-C024-4DC1-94CD-EB59CEADBD0A}"/>
              </a:ext>
            </a:extLst>
          </p:cNvPr>
          <p:cNvSpPr>
            <a:spLocks noChangeAspect="1"/>
          </p:cNvSpPr>
          <p:nvPr/>
        </p:nvSpPr>
        <p:spPr>
          <a:xfrm>
            <a:off x="5769720" y="1612320"/>
            <a:ext cx="959431" cy="959431"/>
          </a:xfrm>
          <a:prstGeom prst="ellipse">
            <a:avLst/>
          </a:prstGeom>
          <a:solidFill>
            <a:srgbClr val="FFFFFF"/>
          </a:solidFill>
          <a:ln w="38100" cap="rnd">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lstStyle/>
          <a:p>
            <a:pPr algn="ctr"/>
            <a:r>
              <a:rPr lang="en-US" sz="3600" b="1">
                <a:solidFill>
                  <a:schemeClr val="tx2"/>
                </a:solidFill>
              </a:rPr>
              <a:t>S</a:t>
            </a:r>
            <a:endParaRPr lang="en-US" sz="900">
              <a:solidFill>
                <a:schemeClr val="tx2"/>
              </a:solidFill>
            </a:endParaRPr>
          </a:p>
        </p:txBody>
      </p:sp>
      <p:sp>
        <p:nvSpPr>
          <p:cNvPr id="24" name="Oval 23">
            <a:extLst>
              <a:ext uri="{FF2B5EF4-FFF2-40B4-BE49-F238E27FC236}">
                <a16:creationId xmlns:a16="http://schemas.microsoft.com/office/drawing/2014/main" id="{E66B1AA2-E2FE-4140-B741-EE558CC4262C}"/>
              </a:ext>
            </a:extLst>
          </p:cNvPr>
          <p:cNvSpPr>
            <a:spLocks noChangeAspect="1"/>
          </p:cNvSpPr>
          <p:nvPr/>
        </p:nvSpPr>
        <p:spPr>
          <a:xfrm>
            <a:off x="7453986" y="1612320"/>
            <a:ext cx="959431" cy="959431"/>
          </a:xfrm>
          <a:prstGeom prst="ellipse">
            <a:avLst/>
          </a:prstGeom>
          <a:solidFill>
            <a:srgbClr val="FFFFFF"/>
          </a:solidFill>
          <a:ln w="38100" cap="rnd">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lstStyle/>
          <a:p>
            <a:pPr algn="ctr"/>
            <a:r>
              <a:rPr lang="en-US" sz="3600" b="1">
                <a:solidFill>
                  <a:schemeClr val="tx2"/>
                </a:solidFill>
              </a:rPr>
              <a:t>T</a:t>
            </a:r>
            <a:endParaRPr lang="en-US" sz="900">
              <a:solidFill>
                <a:schemeClr val="tx2"/>
              </a:solidFill>
            </a:endParaRPr>
          </a:p>
        </p:txBody>
      </p:sp>
      <p:grpSp>
        <p:nvGrpSpPr>
          <p:cNvPr id="27" name="Group 26">
            <a:extLst>
              <a:ext uri="{FF2B5EF4-FFF2-40B4-BE49-F238E27FC236}">
                <a16:creationId xmlns:a16="http://schemas.microsoft.com/office/drawing/2014/main" id="{91EEC8C9-6C7A-4A73-9929-B5076AF4A1EA}"/>
              </a:ext>
            </a:extLst>
          </p:cNvPr>
          <p:cNvGrpSpPr/>
          <p:nvPr/>
        </p:nvGrpSpPr>
        <p:grpSpPr>
          <a:xfrm>
            <a:off x="8711574" y="58689"/>
            <a:ext cx="342900" cy="342900"/>
            <a:chOff x="1506232" y="2065204"/>
            <a:chExt cx="1640659" cy="1640658"/>
          </a:xfrm>
        </p:grpSpPr>
        <p:sp>
          <p:nvSpPr>
            <p:cNvPr id="28" name="Oval 27">
              <a:extLst>
                <a:ext uri="{FF2B5EF4-FFF2-40B4-BE49-F238E27FC236}">
                  <a16:creationId xmlns:a16="http://schemas.microsoft.com/office/drawing/2014/main" id="{C5E3BCB0-257E-4EB0-B45A-F47D4B277DB2}"/>
                </a:ext>
              </a:extLst>
            </p:cNvPr>
            <p:cNvSpPr>
              <a:spLocks noChangeAspect="1"/>
            </p:cNvSpPr>
            <p:nvPr/>
          </p:nvSpPr>
          <p:spPr>
            <a:xfrm>
              <a:off x="1506232" y="2065204"/>
              <a:ext cx="1640659" cy="1640658"/>
            </a:xfrm>
            <a:prstGeom prst="ellipse">
              <a:avLst/>
            </a:prstGeom>
            <a:solidFill>
              <a:srgbClr val="FFFFFF"/>
            </a:solidFill>
            <a:ln w="38100" cap="rnd">
              <a:gradFill flip="none" rotWithShape="1">
                <a:gsLst>
                  <a:gs pos="0">
                    <a:schemeClr val="accent2"/>
                  </a:gs>
                  <a:gs pos="10000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lstStyle/>
            <a:p>
              <a:pPr algn="ctr"/>
              <a:endParaRPr lang="en-US" sz="900">
                <a:solidFill>
                  <a:schemeClr val="tx1"/>
                </a:solidFill>
              </a:endParaRPr>
            </a:p>
          </p:txBody>
        </p:sp>
        <p:grpSp>
          <p:nvGrpSpPr>
            <p:cNvPr id="29" name="Group 28">
              <a:extLst>
                <a:ext uri="{FF2B5EF4-FFF2-40B4-BE49-F238E27FC236}">
                  <a16:creationId xmlns:a16="http://schemas.microsoft.com/office/drawing/2014/main" id="{94FC3967-102A-40F5-B5CC-3C5B31B189CA}"/>
                </a:ext>
              </a:extLst>
            </p:cNvPr>
            <p:cNvGrpSpPr>
              <a:grpSpLocks noChangeAspect="1"/>
            </p:cNvGrpSpPr>
            <p:nvPr/>
          </p:nvGrpSpPr>
          <p:grpSpPr>
            <a:xfrm>
              <a:off x="1717812" y="2233257"/>
              <a:ext cx="1217498" cy="1217498"/>
              <a:chOff x="5273675" y="2606675"/>
              <a:chExt cx="1644650" cy="1644650"/>
            </a:xfrm>
          </p:grpSpPr>
          <p:sp>
            <p:nvSpPr>
              <p:cNvPr id="30" name="AutoShape 3">
                <a:extLst>
                  <a:ext uri="{FF2B5EF4-FFF2-40B4-BE49-F238E27FC236}">
                    <a16:creationId xmlns:a16="http://schemas.microsoft.com/office/drawing/2014/main" id="{F2873C93-F978-40D0-B136-8288E5533075}"/>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31" name="Group 30">
                <a:extLst>
                  <a:ext uri="{FF2B5EF4-FFF2-40B4-BE49-F238E27FC236}">
                    <a16:creationId xmlns:a16="http://schemas.microsoft.com/office/drawing/2014/main" id="{F375086E-CFB8-40FE-9483-6FA567ECD2F6}"/>
                  </a:ext>
                </a:extLst>
              </p:cNvPr>
              <p:cNvGrpSpPr/>
              <p:nvPr/>
            </p:nvGrpSpPr>
            <p:grpSpPr>
              <a:xfrm>
                <a:off x="5646738" y="2776538"/>
                <a:ext cx="898525" cy="1304925"/>
                <a:chOff x="5646738" y="2776538"/>
                <a:chExt cx="898525" cy="1304925"/>
              </a:xfrm>
            </p:grpSpPr>
            <p:sp>
              <p:nvSpPr>
                <p:cNvPr id="32" name="Freeform 27">
                  <a:extLst>
                    <a:ext uri="{FF2B5EF4-FFF2-40B4-BE49-F238E27FC236}">
                      <a16:creationId xmlns:a16="http://schemas.microsoft.com/office/drawing/2014/main" id="{A64719AD-8A61-4D7E-87B2-2070344E5A7A}"/>
                    </a:ext>
                  </a:extLst>
                </p:cNvPr>
                <p:cNvSpPr>
                  <a:spLocks/>
                </p:cNvSpPr>
                <p:nvPr/>
              </p:nvSpPr>
              <p:spPr bwMode="auto">
                <a:xfrm>
                  <a:off x="5646738" y="2890838"/>
                  <a:ext cx="898525" cy="1190625"/>
                </a:xfrm>
                <a:custGeom>
                  <a:avLst/>
                  <a:gdLst>
                    <a:gd name="connsiteX0" fmla="*/ 311196 w 898525"/>
                    <a:gd name="connsiteY0" fmla="*/ 816042 h 1190625"/>
                    <a:gd name="connsiteX1" fmla="*/ 333306 w 898525"/>
                    <a:gd name="connsiteY1" fmla="*/ 816042 h 1190625"/>
                    <a:gd name="connsiteX2" fmla="*/ 333306 w 898525"/>
                    <a:gd name="connsiteY2" fmla="*/ 838143 h 1190625"/>
                    <a:gd name="connsiteX3" fmla="*/ 302637 w 898525"/>
                    <a:gd name="connsiteY3" fmla="*/ 868800 h 1190625"/>
                    <a:gd name="connsiteX4" fmla="*/ 271255 w 898525"/>
                    <a:gd name="connsiteY4" fmla="*/ 900170 h 1190625"/>
                    <a:gd name="connsiteX5" fmla="*/ 247006 w 898525"/>
                    <a:gd name="connsiteY5" fmla="*/ 924410 h 1190625"/>
                    <a:gd name="connsiteX6" fmla="*/ 236307 w 898525"/>
                    <a:gd name="connsiteY6" fmla="*/ 928688 h 1190625"/>
                    <a:gd name="connsiteX7" fmla="*/ 224896 w 898525"/>
                    <a:gd name="connsiteY7" fmla="*/ 924410 h 1190625"/>
                    <a:gd name="connsiteX8" fmla="*/ 197793 w 898525"/>
                    <a:gd name="connsiteY8" fmla="*/ 896605 h 1190625"/>
                    <a:gd name="connsiteX9" fmla="*/ 197793 w 898525"/>
                    <a:gd name="connsiteY9" fmla="*/ 874504 h 1190625"/>
                    <a:gd name="connsiteX10" fmla="*/ 219903 w 898525"/>
                    <a:gd name="connsiteY10" fmla="*/ 874504 h 1190625"/>
                    <a:gd name="connsiteX11" fmla="*/ 236307 w 898525"/>
                    <a:gd name="connsiteY11" fmla="*/ 890902 h 1190625"/>
                    <a:gd name="connsiteX12" fmla="*/ 269829 w 898525"/>
                    <a:gd name="connsiteY12" fmla="*/ 857393 h 1190625"/>
                    <a:gd name="connsiteX13" fmla="*/ 297645 w 898525"/>
                    <a:gd name="connsiteY13" fmla="*/ 829588 h 1190625"/>
                    <a:gd name="connsiteX14" fmla="*/ 311196 w 898525"/>
                    <a:gd name="connsiteY14" fmla="*/ 816042 h 1190625"/>
                    <a:gd name="connsiteX15" fmla="*/ 311196 w 898525"/>
                    <a:gd name="connsiteY15" fmla="*/ 539104 h 1190625"/>
                    <a:gd name="connsiteX16" fmla="*/ 333306 w 898525"/>
                    <a:gd name="connsiteY16" fmla="*/ 539104 h 1190625"/>
                    <a:gd name="connsiteX17" fmla="*/ 333306 w 898525"/>
                    <a:gd name="connsiteY17" fmla="*/ 561918 h 1190625"/>
                    <a:gd name="connsiteX18" fmla="*/ 302637 w 898525"/>
                    <a:gd name="connsiteY18" fmla="*/ 592575 h 1190625"/>
                    <a:gd name="connsiteX19" fmla="*/ 271255 w 898525"/>
                    <a:gd name="connsiteY19" fmla="*/ 623945 h 1190625"/>
                    <a:gd name="connsiteX20" fmla="*/ 247006 w 898525"/>
                    <a:gd name="connsiteY20" fmla="*/ 647472 h 1190625"/>
                    <a:gd name="connsiteX21" fmla="*/ 236307 w 898525"/>
                    <a:gd name="connsiteY21" fmla="*/ 652463 h 1190625"/>
                    <a:gd name="connsiteX22" fmla="*/ 224896 w 898525"/>
                    <a:gd name="connsiteY22" fmla="*/ 647472 h 1190625"/>
                    <a:gd name="connsiteX23" fmla="*/ 197793 w 898525"/>
                    <a:gd name="connsiteY23" fmla="*/ 620380 h 1190625"/>
                    <a:gd name="connsiteX24" fmla="*/ 197793 w 898525"/>
                    <a:gd name="connsiteY24" fmla="*/ 598279 h 1190625"/>
                    <a:gd name="connsiteX25" fmla="*/ 219903 w 898525"/>
                    <a:gd name="connsiteY25" fmla="*/ 598279 h 1190625"/>
                    <a:gd name="connsiteX26" fmla="*/ 236307 w 898525"/>
                    <a:gd name="connsiteY26" fmla="*/ 614677 h 1190625"/>
                    <a:gd name="connsiteX27" fmla="*/ 269829 w 898525"/>
                    <a:gd name="connsiteY27" fmla="*/ 581168 h 1190625"/>
                    <a:gd name="connsiteX28" fmla="*/ 297645 w 898525"/>
                    <a:gd name="connsiteY28" fmla="*/ 553363 h 1190625"/>
                    <a:gd name="connsiteX29" fmla="*/ 311196 w 898525"/>
                    <a:gd name="connsiteY29" fmla="*/ 539104 h 1190625"/>
                    <a:gd name="connsiteX30" fmla="*/ 311196 w 898525"/>
                    <a:gd name="connsiteY30" fmla="*/ 257242 h 1190625"/>
                    <a:gd name="connsiteX31" fmla="*/ 333306 w 898525"/>
                    <a:gd name="connsiteY31" fmla="*/ 257242 h 1190625"/>
                    <a:gd name="connsiteX32" fmla="*/ 333306 w 898525"/>
                    <a:gd name="connsiteY32" fmla="*/ 279343 h 1190625"/>
                    <a:gd name="connsiteX33" fmla="*/ 302637 w 898525"/>
                    <a:gd name="connsiteY33" fmla="*/ 310000 h 1190625"/>
                    <a:gd name="connsiteX34" fmla="*/ 271255 w 898525"/>
                    <a:gd name="connsiteY34" fmla="*/ 341370 h 1190625"/>
                    <a:gd name="connsiteX35" fmla="*/ 247006 w 898525"/>
                    <a:gd name="connsiteY35" fmla="*/ 365610 h 1190625"/>
                    <a:gd name="connsiteX36" fmla="*/ 236307 w 898525"/>
                    <a:gd name="connsiteY36" fmla="*/ 369888 h 1190625"/>
                    <a:gd name="connsiteX37" fmla="*/ 224896 w 898525"/>
                    <a:gd name="connsiteY37" fmla="*/ 365610 h 1190625"/>
                    <a:gd name="connsiteX38" fmla="*/ 197793 w 898525"/>
                    <a:gd name="connsiteY38" fmla="*/ 338518 h 1190625"/>
                    <a:gd name="connsiteX39" fmla="*/ 197793 w 898525"/>
                    <a:gd name="connsiteY39" fmla="*/ 316417 h 1190625"/>
                    <a:gd name="connsiteX40" fmla="*/ 219903 w 898525"/>
                    <a:gd name="connsiteY40" fmla="*/ 316417 h 1190625"/>
                    <a:gd name="connsiteX41" fmla="*/ 236307 w 898525"/>
                    <a:gd name="connsiteY41" fmla="*/ 332102 h 1190625"/>
                    <a:gd name="connsiteX42" fmla="*/ 269829 w 898525"/>
                    <a:gd name="connsiteY42" fmla="*/ 298593 h 1190625"/>
                    <a:gd name="connsiteX43" fmla="*/ 297645 w 898525"/>
                    <a:gd name="connsiteY43" fmla="*/ 271501 h 1190625"/>
                    <a:gd name="connsiteX44" fmla="*/ 311196 w 898525"/>
                    <a:gd name="connsiteY44" fmla="*/ 257242 h 1190625"/>
                    <a:gd name="connsiteX45" fmla="*/ 15714 w 898525"/>
                    <a:gd name="connsiteY45" fmla="*/ 0 h 1190625"/>
                    <a:gd name="connsiteX46" fmla="*/ 272843 w 898525"/>
                    <a:gd name="connsiteY46" fmla="*/ 0 h 1190625"/>
                    <a:gd name="connsiteX47" fmla="*/ 272843 w 898525"/>
                    <a:gd name="connsiteY47" fmla="*/ 31370 h 1190625"/>
                    <a:gd name="connsiteX48" fmla="*/ 31427 w 898525"/>
                    <a:gd name="connsiteY48" fmla="*/ 31370 h 1190625"/>
                    <a:gd name="connsiteX49" fmla="*/ 31427 w 898525"/>
                    <a:gd name="connsiteY49" fmla="*/ 1159255 h 1190625"/>
                    <a:gd name="connsiteX50" fmla="*/ 867098 w 898525"/>
                    <a:gd name="connsiteY50" fmla="*/ 1159255 h 1190625"/>
                    <a:gd name="connsiteX51" fmla="*/ 867098 w 898525"/>
                    <a:gd name="connsiteY51" fmla="*/ 31370 h 1190625"/>
                    <a:gd name="connsiteX52" fmla="*/ 625682 w 898525"/>
                    <a:gd name="connsiteY52" fmla="*/ 31370 h 1190625"/>
                    <a:gd name="connsiteX53" fmla="*/ 625682 w 898525"/>
                    <a:gd name="connsiteY53" fmla="*/ 0 h 1190625"/>
                    <a:gd name="connsiteX54" fmla="*/ 882812 w 898525"/>
                    <a:gd name="connsiteY54" fmla="*/ 0 h 1190625"/>
                    <a:gd name="connsiteX55" fmla="*/ 898525 w 898525"/>
                    <a:gd name="connsiteY55" fmla="*/ 15685 h 1190625"/>
                    <a:gd name="connsiteX56" fmla="*/ 898525 w 898525"/>
                    <a:gd name="connsiteY56" fmla="*/ 1174940 h 1190625"/>
                    <a:gd name="connsiteX57" fmla="*/ 882812 w 898525"/>
                    <a:gd name="connsiteY57" fmla="*/ 1190625 h 1190625"/>
                    <a:gd name="connsiteX58" fmla="*/ 15714 w 898525"/>
                    <a:gd name="connsiteY58" fmla="*/ 1190625 h 1190625"/>
                    <a:gd name="connsiteX59" fmla="*/ 0 w 898525"/>
                    <a:gd name="connsiteY59" fmla="*/ 1174940 h 1190625"/>
                    <a:gd name="connsiteX60" fmla="*/ 0 w 898525"/>
                    <a:gd name="connsiteY60" fmla="*/ 15685 h 1190625"/>
                    <a:gd name="connsiteX61" fmla="*/ 15714 w 898525"/>
                    <a:gd name="connsiteY61" fmla="*/ 0 h 119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98525" h="1190625">
                      <a:moveTo>
                        <a:pt x="311196" y="816042"/>
                      </a:moveTo>
                      <a:cubicBezTo>
                        <a:pt x="317615" y="809625"/>
                        <a:pt x="327600" y="809625"/>
                        <a:pt x="333306" y="816042"/>
                      </a:cubicBezTo>
                      <a:cubicBezTo>
                        <a:pt x="339725" y="821745"/>
                        <a:pt x="339725" y="831727"/>
                        <a:pt x="333306" y="838143"/>
                      </a:cubicBezTo>
                      <a:cubicBezTo>
                        <a:pt x="333306" y="838143"/>
                        <a:pt x="333306" y="838143"/>
                        <a:pt x="302637" y="868800"/>
                      </a:cubicBezTo>
                      <a:cubicBezTo>
                        <a:pt x="302637" y="868800"/>
                        <a:pt x="302637" y="868800"/>
                        <a:pt x="271255" y="900170"/>
                      </a:cubicBezTo>
                      <a:cubicBezTo>
                        <a:pt x="271255" y="900170"/>
                        <a:pt x="271255" y="900170"/>
                        <a:pt x="247006" y="924410"/>
                      </a:cubicBezTo>
                      <a:cubicBezTo>
                        <a:pt x="244153" y="927262"/>
                        <a:pt x="240587" y="928688"/>
                        <a:pt x="236307" y="928688"/>
                      </a:cubicBezTo>
                      <a:cubicBezTo>
                        <a:pt x="232028" y="928688"/>
                        <a:pt x="228462" y="927262"/>
                        <a:pt x="224896" y="924410"/>
                      </a:cubicBezTo>
                      <a:cubicBezTo>
                        <a:pt x="224896" y="924410"/>
                        <a:pt x="224896" y="924410"/>
                        <a:pt x="197793" y="896605"/>
                      </a:cubicBezTo>
                      <a:cubicBezTo>
                        <a:pt x="192087" y="890902"/>
                        <a:pt x="192087" y="880920"/>
                        <a:pt x="197793" y="874504"/>
                      </a:cubicBezTo>
                      <a:cubicBezTo>
                        <a:pt x="204212" y="868800"/>
                        <a:pt x="214197" y="868800"/>
                        <a:pt x="219903" y="874504"/>
                      </a:cubicBezTo>
                      <a:cubicBezTo>
                        <a:pt x="219903" y="874504"/>
                        <a:pt x="219903" y="874504"/>
                        <a:pt x="236307" y="890902"/>
                      </a:cubicBezTo>
                      <a:cubicBezTo>
                        <a:pt x="236307" y="890902"/>
                        <a:pt x="236307" y="890902"/>
                        <a:pt x="269829" y="857393"/>
                      </a:cubicBezTo>
                      <a:cubicBezTo>
                        <a:pt x="269829" y="857393"/>
                        <a:pt x="269829" y="857393"/>
                        <a:pt x="297645" y="829588"/>
                      </a:cubicBezTo>
                      <a:cubicBezTo>
                        <a:pt x="297645" y="829588"/>
                        <a:pt x="297645" y="829588"/>
                        <a:pt x="311196" y="816042"/>
                      </a:cubicBezTo>
                      <a:close/>
                      <a:moveTo>
                        <a:pt x="311196" y="539104"/>
                      </a:moveTo>
                      <a:cubicBezTo>
                        <a:pt x="317615" y="533400"/>
                        <a:pt x="327600" y="533400"/>
                        <a:pt x="333306" y="539104"/>
                      </a:cubicBezTo>
                      <a:cubicBezTo>
                        <a:pt x="339725" y="545520"/>
                        <a:pt x="339725" y="555502"/>
                        <a:pt x="333306" y="561918"/>
                      </a:cubicBezTo>
                      <a:cubicBezTo>
                        <a:pt x="333306" y="561918"/>
                        <a:pt x="333306" y="561918"/>
                        <a:pt x="302637" y="592575"/>
                      </a:cubicBezTo>
                      <a:cubicBezTo>
                        <a:pt x="302637" y="592575"/>
                        <a:pt x="302637" y="592575"/>
                        <a:pt x="271255" y="623945"/>
                      </a:cubicBezTo>
                      <a:cubicBezTo>
                        <a:pt x="271255" y="623945"/>
                        <a:pt x="271255" y="623945"/>
                        <a:pt x="247006" y="647472"/>
                      </a:cubicBezTo>
                      <a:cubicBezTo>
                        <a:pt x="244153" y="651037"/>
                        <a:pt x="240587" y="652463"/>
                        <a:pt x="236307" y="652463"/>
                      </a:cubicBezTo>
                      <a:cubicBezTo>
                        <a:pt x="232028" y="652463"/>
                        <a:pt x="228462" y="651037"/>
                        <a:pt x="224896" y="647472"/>
                      </a:cubicBezTo>
                      <a:cubicBezTo>
                        <a:pt x="224896" y="647472"/>
                        <a:pt x="224896" y="647472"/>
                        <a:pt x="197793" y="620380"/>
                      </a:cubicBezTo>
                      <a:cubicBezTo>
                        <a:pt x="192087" y="614677"/>
                        <a:pt x="192087" y="604695"/>
                        <a:pt x="197793" y="598279"/>
                      </a:cubicBezTo>
                      <a:cubicBezTo>
                        <a:pt x="204212" y="592575"/>
                        <a:pt x="214197" y="592575"/>
                        <a:pt x="219903" y="598279"/>
                      </a:cubicBezTo>
                      <a:cubicBezTo>
                        <a:pt x="219903" y="598279"/>
                        <a:pt x="219903" y="598279"/>
                        <a:pt x="236307" y="614677"/>
                      </a:cubicBezTo>
                      <a:cubicBezTo>
                        <a:pt x="236307" y="614677"/>
                        <a:pt x="236307" y="614677"/>
                        <a:pt x="269829" y="581168"/>
                      </a:cubicBezTo>
                      <a:cubicBezTo>
                        <a:pt x="269829" y="581168"/>
                        <a:pt x="269829" y="581168"/>
                        <a:pt x="297645" y="553363"/>
                      </a:cubicBezTo>
                      <a:cubicBezTo>
                        <a:pt x="297645" y="553363"/>
                        <a:pt x="297645" y="553363"/>
                        <a:pt x="311196" y="539104"/>
                      </a:cubicBezTo>
                      <a:close/>
                      <a:moveTo>
                        <a:pt x="311196" y="257242"/>
                      </a:moveTo>
                      <a:cubicBezTo>
                        <a:pt x="317615" y="250825"/>
                        <a:pt x="327600" y="250825"/>
                        <a:pt x="333306" y="257242"/>
                      </a:cubicBezTo>
                      <a:cubicBezTo>
                        <a:pt x="339725" y="263658"/>
                        <a:pt x="339725" y="272927"/>
                        <a:pt x="333306" y="279343"/>
                      </a:cubicBezTo>
                      <a:cubicBezTo>
                        <a:pt x="333306" y="279343"/>
                        <a:pt x="333306" y="279343"/>
                        <a:pt x="302637" y="310000"/>
                      </a:cubicBezTo>
                      <a:cubicBezTo>
                        <a:pt x="302637" y="310000"/>
                        <a:pt x="302637" y="310000"/>
                        <a:pt x="271255" y="341370"/>
                      </a:cubicBezTo>
                      <a:cubicBezTo>
                        <a:pt x="271255" y="341370"/>
                        <a:pt x="271255" y="341370"/>
                        <a:pt x="247006" y="365610"/>
                      </a:cubicBezTo>
                      <a:cubicBezTo>
                        <a:pt x="244153" y="368462"/>
                        <a:pt x="240587" y="369888"/>
                        <a:pt x="236307" y="369888"/>
                      </a:cubicBezTo>
                      <a:cubicBezTo>
                        <a:pt x="232028" y="369888"/>
                        <a:pt x="228462" y="368462"/>
                        <a:pt x="224896" y="365610"/>
                      </a:cubicBezTo>
                      <a:cubicBezTo>
                        <a:pt x="224896" y="365610"/>
                        <a:pt x="224896" y="365610"/>
                        <a:pt x="197793" y="338518"/>
                      </a:cubicBezTo>
                      <a:cubicBezTo>
                        <a:pt x="192087" y="332102"/>
                        <a:pt x="192087" y="322120"/>
                        <a:pt x="197793" y="316417"/>
                      </a:cubicBezTo>
                      <a:cubicBezTo>
                        <a:pt x="204212" y="310000"/>
                        <a:pt x="214197" y="310000"/>
                        <a:pt x="219903" y="316417"/>
                      </a:cubicBezTo>
                      <a:cubicBezTo>
                        <a:pt x="219903" y="316417"/>
                        <a:pt x="219903" y="316417"/>
                        <a:pt x="236307" y="332102"/>
                      </a:cubicBezTo>
                      <a:cubicBezTo>
                        <a:pt x="236307" y="332102"/>
                        <a:pt x="236307" y="332102"/>
                        <a:pt x="269829" y="298593"/>
                      </a:cubicBezTo>
                      <a:cubicBezTo>
                        <a:pt x="269829" y="298593"/>
                        <a:pt x="269829" y="298593"/>
                        <a:pt x="297645" y="271501"/>
                      </a:cubicBezTo>
                      <a:cubicBezTo>
                        <a:pt x="297645" y="271501"/>
                        <a:pt x="297645" y="271501"/>
                        <a:pt x="311196" y="257242"/>
                      </a:cubicBezTo>
                      <a:close/>
                      <a:moveTo>
                        <a:pt x="15714" y="0"/>
                      </a:moveTo>
                      <a:cubicBezTo>
                        <a:pt x="15714" y="0"/>
                        <a:pt x="15714" y="0"/>
                        <a:pt x="272843" y="0"/>
                      </a:cubicBezTo>
                      <a:cubicBezTo>
                        <a:pt x="272843" y="0"/>
                        <a:pt x="272843" y="0"/>
                        <a:pt x="272843" y="31370"/>
                      </a:cubicBezTo>
                      <a:cubicBezTo>
                        <a:pt x="272843" y="31370"/>
                        <a:pt x="272843" y="31370"/>
                        <a:pt x="31427" y="31370"/>
                      </a:cubicBezTo>
                      <a:cubicBezTo>
                        <a:pt x="31427" y="31370"/>
                        <a:pt x="31427" y="31370"/>
                        <a:pt x="31427" y="1159255"/>
                      </a:cubicBezTo>
                      <a:cubicBezTo>
                        <a:pt x="31427" y="1159255"/>
                        <a:pt x="31427" y="1159255"/>
                        <a:pt x="867098" y="1159255"/>
                      </a:cubicBezTo>
                      <a:cubicBezTo>
                        <a:pt x="867098" y="1159255"/>
                        <a:pt x="867098" y="1159255"/>
                        <a:pt x="867098" y="31370"/>
                      </a:cubicBezTo>
                      <a:cubicBezTo>
                        <a:pt x="867098" y="31370"/>
                        <a:pt x="867098" y="31370"/>
                        <a:pt x="625682" y="31370"/>
                      </a:cubicBezTo>
                      <a:cubicBezTo>
                        <a:pt x="625682" y="31370"/>
                        <a:pt x="625682" y="31370"/>
                        <a:pt x="625682" y="0"/>
                      </a:cubicBezTo>
                      <a:cubicBezTo>
                        <a:pt x="625682" y="0"/>
                        <a:pt x="625682" y="0"/>
                        <a:pt x="882812" y="0"/>
                      </a:cubicBezTo>
                      <a:cubicBezTo>
                        <a:pt x="892097" y="0"/>
                        <a:pt x="898525" y="7130"/>
                        <a:pt x="898525" y="15685"/>
                      </a:cubicBezTo>
                      <a:cubicBezTo>
                        <a:pt x="898525" y="15685"/>
                        <a:pt x="898525" y="15685"/>
                        <a:pt x="898525" y="1174940"/>
                      </a:cubicBezTo>
                      <a:cubicBezTo>
                        <a:pt x="898525" y="1184209"/>
                        <a:pt x="892097" y="1190625"/>
                        <a:pt x="882812" y="1190625"/>
                      </a:cubicBezTo>
                      <a:cubicBezTo>
                        <a:pt x="882812" y="1190625"/>
                        <a:pt x="882812" y="1190625"/>
                        <a:pt x="15714" y="1190625"/>
                      </a:cubicBezTo>
                      <a:cubicBezTo>
                        <a:pt x="6428" y="1190625"/>
                        <a:pt x="0" y="1184209"/>
                        <a:pt x="0" y="1174940"/>
                      </a:cubicBezTo>
                      <a:cubicBezTo>
                        <a:pt x="0" y="1174940"/>
                        <a:pt x="0" y="1174940"/>
                        <a:pt x="0" y="15685"/>
                      </a:cubicBezTo>
                      <a:cubicBezTo>
                        <a:pt x="0" y="7130"/>
                        <a:pt x="6428" y="0"/>
                        <a:pt x="1571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sp>
              <p:nvSpPr>
                <p:cNvPr id="33" name="Freeform 26">
                  <a:extLst>
                    <a:ext uri="{FF2B5EF4-FFF2-40B4-BE49-F238E27FC236}">
                      <a16:creationId xmlns:a16="http://schemas.microsoft.com/office/drawing/2014/main" id="{7076DA6A-7DB1-4B25-84A6-D5762D639544}"/>
                    </a:ext>
                  </a:extLst>
                </p:cNvPr>
                <p:cNvSpPr>
                  <a:spLocks/>
                </p:cNvSpPr>
                <p:nvPr/>
              </p:nvSpPr>
              <p:spPr bwMode="auto">
                <a:xfrm>
                  <a:off x="5795963" y="2776538"/>
                  <a:ext cx="600075" cy="1093787"/>
                </a:xfrm>
                <a:custGeom>
                  <a:avLst/>
                  <a:gdLst>
                    <a:gd name="connsiteX0" fmla="*/ 296727 w 600075"/>
                    <a:gd name="connsiteY0" fmla="*/ 1044575 h 1093787"/>
                    <a:gd name="connsiteX1" fmla="*/ 584335 w 600075"/>
                    <a:gd name="connsiteY1" fmla="*/ 1044575 h 1093787"/>
                    <a:gd name="connsiteX2" fmla="*/ 600075 w 600075"/>
                    <a:gd name="connsiteY2" fmla="*/ 1060450 h 1093787"/>
                    <a:gd name="connsiteX3" fmla="*/ 584335 w 600075"/>
                    <a:gd name="connsiteY3" fmla="*/ 1076325 h 1093787"/>
                    <a:gd name="connsiteX4" fmla="*/ 296727 w 600075"/>
                    <a:gd name="connsiteY4" fmla="*/ 1076325 h 1093787"/>
                    <a:gd name="connsiteX5" fmla="*/ 280987 w 600075"/>
                    <a:gd name="connsiteY5" fmla="*/ 1060450 h 1093787"/>
                    <a:gd name="connsiteX6" fmla="*/ 296727 w 600075"/>
                    <a:gd name="connsiteY6" fmla="*/ 1044575 h 1093787"/>
                    <a:gd name="connsiteX7" fmla="*/ 296727 w 600075"/>
                    <a:gd name="connsiteY7" fmla="*/ 958850 h 1093787"/>
                    <a:gd name="connsiteX8" fmla="*/ 584335 w 600075"/>
                    <a:gd name="connsiteY8" fmla="*/ 958850 h 1093787"/>
                    <a:gd name="connsiteX9" fmla="*/ 600075 w 600075"/>
                    <a:gd name="connsiteY9" fmla="*/ 974725 h 1093787"/>
                    <a:gd name="connsiteX10" fmla="*/ 584335 w 600075"/>
                    <a:gd name="connsiteY10" fmla="*/ 990600 h 1093787"/>
                    <a:gd name="connsiteX11" fmla="*/ 296727 w 600075"/>
                    <a:gd name="connsiteY11" fmla="*/ 990600 h 1093787"/>
                    <a:gd name="connsiteX12" fmla="*/ 280987 w 600075"/>
                    <a:gd name="connsiteY12" fmla="*/ 974725 h 1093787"/>
                    <a:gd name="connsiteX13" fmla="*/ 296727 w 600075"/>
                    <a:gd name="connsiteY13" fmla="*/ 958850 h 1093787"/>
                    <a:gd name="connsiteX14" fmla="*/ 15667 w 600075"/>
                    <a:gd name="connsiteY14" fmla="*/ 941387 h 1093787"/>
                    <a:gd name="connsiteX15" fmla="*/ 107534 w 600075"/>
                    <a:gd name="connsiteY15" fmla="*/ 941387 h 1093787"/>
                    <a:gd name="connsiteX16" fmla="*/ 76200 w 600075"/>
                    <a:gd name="connsiteY16" fmla="*/ 972722 h 1093787"/>
                    <a:gd name="connsiteX17" fmla="*/ 31334 w 600075"/>
                    <a:gd name="connsiteY17" fmla="*/ 972722 h 1093787"/>
                    <a:gd name="connsiteX18" fmla="*/ 31334 w 600075"/>
                    <a:gd name="connsiteY18" fmla="*/ 1062453 h 1093787"/>
                    <a:gd name="connsiteX19" fmla="*/ 121065 w 600075"/>
                    <a:gd name="connsiteY19" fmla="*/ 1062453 h 1093787"/>
                    <a:gd name="connsiteX20" fmla="*/ 121065 w 600075"/>
                    <a:gd name="connsiteY20" fmla="*/ 1058892 h 1093787"/>
                    <a:gd name="connsiteX21" fmla="*/ 152400 w 600075"/>
                    <a:gd name="connsiteY21" fmla="*/ 1027557 h 1093787"/>
                    <a:gd name="connsiteX22" fmla="*/ 152400 w 600075"/>
                    <a:gd name="connsiteY22" fmla="*/ 1078120 h 1093787"/>
                    <a:gd name="connsiteX23" fmla="*/ 136732 w 600075"/>
                    <a:gd name="connsiteY23" fmla="*/ 1093787 h 1093787"/>
                    <a:gd name="connsiteX24" fmla="*/ 15667 w 600075"/>
                    <a:gd name="connsiteY24" fmla="*/ 1093787 h 1093787"/>
                    <a:gd name="connsiteX25" fmla="*/ 0 w 600075"/>
                    <a:gd name="connsiteY25" fmla="*/ 1078120 h 1093787"/>
                    <a:gd name="connsiteX26" fmla="*/ 0 w 600075"/>
                    <a:gd name="connsiteY26" fmla="*/ 957054 h 1093787"/>
                    <a:gd name="connsiteX27" fmla="*/ 15667 w 600075"/>
                    <a:gd name="connsiteY27" fmla="*/ 941387 h 1093787"/>
                    <a:gd name="connsiteX28" fmla="*/ 296727 w 600075"/>
                    <a:gd name="connsiteY28" fmla="*/ 766762 h 1093787"/>
                    <a:gd name="connsiteX29" fmla="*/ 584335 w 600075"/>
                    <a:gd name="connsiteY29" fmla="*/ 766762 h 1093787"/>
                    <a:gd name="connsiteX30" fmla="*/ 600075 w 600075"/>
                    <a:gd name="connsiteY30" fmla="*/ 782637 h 1093787"/>
                    <a:gd name="connsiteX31" fmla="*/ 584335 w 600075"/>
                    <a:gd name="connsiteY31" fmla="*/ 798512 h 1093787"/>
                    <a:gd name="connsiteX32" fmla="*/ 296727 w 600075"/>
                    <a:gd name="connsiteY32" fmla="*/ 798512 h 1093787"/>
                    <a:gd name="connsiteX33" fmla="*/ 280987 w 600075"/>
                    <a:gd name="connsiteY33" fmla="*/ 782637 h 1093787"/>
                    <a:gd name="connsiteX34" fmla="*/ 296727 w 600075"/>
                    <a:gd name="connsiteY34" fmla="*/ 766762 h 1093787"/>
                    <a:gd name="connsiteX35" fmla="*/ 296727 w 600075"/>
                    <a:gd name="connsiteY35" fmla="*/ 681037 h 1093787"/>
                    <a:gd name="connsiteX36" fmla="*/ 584335 w 600075"/>
                    <a:gd name="connsiteY36" fmla="*/ 681037 h 1093787"/>
                    <a:gd name="connsiteX37" fmla="*/ 600075 w 600075"/>
                    <a:gd name="connsiteY37" fmla="*/ 696912 h 1093787"/>
                    <a:gd name="connsiteX38" fmla="*/ 584335 w 600075"/>
                    <a:gd name="connsiteY38" fmla="*/ 712787 h 1093787"/>
                    <a:gd name="connsiteX39" fmla="*/ 296727 w 600075"/>
                    <a:gd name="connsiteY39" fmla="*/ 712787 h 1093787"/>
                    <a:gd name="connsiteX40" fmla="*/ 280987 w 600075"/>
                    <a:gd name="connsiteY40" fmla="*/ 696912 h 1093787"/>
                    <a:gd name="connsiteX41" fmla="*/ 296727 w 600075"/>
                    <a:gd name="connsiteY41" fmla="*/ 681037 h 1093787"/>
                    <a:gd name="connsiteX42" fmla="*/ 15667 w 600075"/>
                    <a:gd name="connsiteY42" fmla="*/ 663575 h 1093787"/>
                    <a:gd name="connsiteX43" fmla="*/ 107534 w 600075"/>
                    <a:gd name="connsiteY43" fmla="*/ 663575 h 1093787"/>
                    <a:gd name="connsiteX44" fmla="*/ 76200 w 600075"/>
                    <a:gd name="connsiteY44" fmla="*/ 694910 h 1093787"/>
                    <a:gd name="connsiteX45" fmla="*/ 31334 w 600075"/>
                    <a:gd name="connsiteY45" fmla="*/ 694910 h 1093787"/>
                    <a:gd name="connsiteX46" fmla="*/ 31334 w 600075"/>
                    <a:gd name="connsiteY46" fmla="*/ 784641 h 1093787"/>
                    <a:gd name="connsiteX47" fmla="*/ 121065 w 600075"/>
                    <a:gd name="connsiteY47" fmla="*/ 784641 h 1093787"/>
                    <a:gd name="connsiteX48" fmla="*/ 121065 w 600075"/>
                    <a:gd name="connsiteY48" fmla="*/ 781080 h 1093787"/>
                    <a:gd name="connsiteX49" fmla="*/ 152400 w 600075"/>
                    <a:gd name="connsiteY49" fmla="*/ 749745 h 1093787"/>
                    <a:gd name="connsiteX50" fmla="*/ 152400 w 600075"/>
                    <a:gd name="connsiteY50" fmla="*/ 800308 h 1093787"/>
                    <a:gd name="connsiteX51" fmla="*/ 136732 w 600075"/>
                    <a:gd name="connsiteY51" fmla="*/ 815975 h 1093787"/>
                    <a:gd name="connsiteX52" fmla="*/ 15667 w 600075"/>
                    <a:gd name="connsiteY52" fmla="*/ 815975 h 1093787"/>
                    <a:gd name="connsiteX53" fmla="*/ 0 w 600075"/>
                    <a:gd name="connsiteY53" fmla="*/ 800308 h 1093787"/>
                    <a:gd name="connsiteX54" fmla="*/ 0 w 600075"/>
                    <a:gd name="connsiteY54" fmla="*/ 679242 h 1093787"/>
                    <a:gd name="connsiteX55" fmla="*/ 15667 w 600075"/>
                    <a:gd name="connsiteY55" fmla="*/ 663575 h 1093787"/>
                    <a:gd name="connsiteX56" fmla="*/ 296727 w 600075"/>
                    <a:gd name="connsiteY56" fmla="*/ 485775 h 1093787"/>
                    <a:gd name="connsiteX57" fmla="*/ 584335 w 600075"/>
                    <a:gd name="connsiteY57" fmla="*/ 485775 h 1093787"/>
                    <a:gd name="connsiteX58" fmla="*/ 600075 w 600075"/>
                    <a:gd name="connsiteY58" fmla="*/ 501650 h 1093787"/>
                    <a:gd name="connsiteX59" fmla="*/ 584335 w 600075"/>
                    <a:gd name="connsiteY59" fmla="*/ 517525 h 1093787"/>
                    <a:gd name="connsiteX60" fmla="*/ 296727 w 600075"/>
                    <a:gd name="connsiteY60" fmla="*/ 517525 h 1093787"/>
                    <a:gd name="connsiteX61" fmla="*/ 280987 w 600075"/>
                    <a:gd name="connsiteY61" fmla="*/ 501650 h 1093787"/>
                    <a:gd name="connsiteX62" fmla="*/ 296727 w 600075"/>
                    <a:gd name="connsiteY62" fmla="*/ 485775 h 1093787"/>
                    <a:gd name="connsiteX63" fmla="*/ 296727 w 600075"/>
                    <a:gd name="connsiteY63" fmla="*/ 400050 h 1093787"/>
                    <a:gd name="connsiteX64" fmla="*/ 584335 w 600075"/>
                    <a:gd name="connsiteY64" fmla="*/ 400050 h 1093787"/>
                    <a:gd name="connsiteX65" fmla="*/ 600075 w 600075"/>
                    <a:gd name="connsiteY65" fmla="*/ 415925 h 1093787"/>
                    <a:gd name="connsiteX66" fmla="*/ 584335 w 600075"/>
                    <a:gd name="connsiteY66" fmla="*/ 431800 h 1093787"/>
                    <a:gd name="connsiteX67" fmla="*/ 296727 w 600075"/>
                    <a:gd name="connsiteY67" fmla="*/ 431800 h 1093787"/>
                    <a:gd name="connsiteX68" fmla="*/ 280987 w 600075"/>
                    <a:gd name="connsiteY68" fmla="*/ 415925 h 1093787"/>
                    <a:gd name="connsiteX69" fmla="*/ 296727 w 600075"/>
                    <a:gd name="connsiteY69" fmla="*/ 400050 h 1093787"/>
                    <a:gd name="connsiteX70" fmla="*/ 15667 w 600075"/>
                    <a:gd name="connsiteY70" fmla="*/ 382587 h 1093787"/>
                    <a:gd name="connsiteX71" fmla="*/ 107534 w 600075"/>
                    <a:gd name="connsiteY71" fmla="*/ 382587 h 1093787"/>
                    <a:gd name="connsiteX72" fmla="*/ 76200 w 600075"/>
                    <a:gd name="connsiteY72" fmla="*/ 413776 h 1093787"/>
                    <a:gd name="connsiteX73" fmla="*/ 31334 w 600075"/>
                    <a:gd name="connsiteY73" fmla="*/ 413776 h 1093787"/>
                    <a:gd name="connsiteX74" fmla="*/ 31334 w 600075"/>
                    <a:gd name="connsiteY74" fmla="*/ 503798 h 1093787"/>
                    <a:gd name="connsiteX75" fmla="*/ 121065 w 600075"/>
                    <a:gd name="connsiteY75" fmla="*/ 503798 h 1093787"/>
                    <a:gd name="connsiteX76" fmla="*/ 121065 w 600075"/>
                    <a:gd name="connsiteY76" fmla="*/ 499545 h 1093787"/>
                    <a:gd name="connsiteX77" fmla="*/ 152400 w 600075"/>
                    <a:gd name="connsiteY77" fmla="*/ 468356 h 1093787"/>
                    <a:gd name="connsiteX78" fmla="*/ 152400 w 600075"/>
                    <a:gd name="connsiteY78" fmla="*/ 519393 h 1093787"/>
                    <a:gd name="connsiteX79" fmla="*/ 136732 w 600075"/>
                    <a:gd name="connsiteY79" fmla="*/ 534987 h 1093787"/>
                    <a:gd name="connsiteX80" fmla="*/ 15667 w 600075"/>
                    <a:gd name="connsiteY80" fmla="*/ 534987 h 1093787"/>
                    <a:gd name="connsiteX81" fmla="*/ 0 w 600075"/>
                    <a:gd name="connsiteY81" fmla="*/ 519393 h 1093787"/>
                    <a:gd name="connsiteX82" fmla="*/ 0 w 600075"/>
                    <a:gd name="connsiteY82" fmla="*/ 398182 h 1093787"/>
                    <a:gd name="connsiteX83" fmla="*/ 15667 w 600075"/>
                    <a:gd name="connsiteY83" fmla="*/ 382587 h 1093787"/>
                    <a:gd name="connsiteX84" fmla="*/ 301266 w 600075"/>
                    <a:gd name="connsiteY84" fmla="*/ 31750 h 1093787"/>
                    <a:gd name="connsiteX85" fmla="*/ 279758 w 600075"/>
                    <a:gd name="connsiteY85" fmla="*/ 36027 h 1093787"/>
                    <a:gd name="connsiteX86" fmla="*/ 246062 w 600075"/>
                    <a:gd name="connsiteY86" fmla="*/ 66675 h 1093787"/>
                    <a:gd name="connsiteX87" fmla="*/ 357187 w 600075"/>
                    <a:gd name="connsiteY87" fmla="*/ 66675 h 1093787"/>
                    <a:gd name="connsiteX88" fmla="*/ 323491 w 600075"/>
                    <a:gd name="connsiteY88" fmla="*/ 36027 h 1093787"/>
                    <a:gd name="connsiteX89" fmla="*/ 301266 w 600075"/>
                    <a:gd name="connsiteY89" fmla="*/ 31750 h 1093787"/>
                    <a:gd name="connsiteX90" fmla="*/ 300832 w 600075"/>
                    <a:gd name="connsiteY90" fmla="*/ 0 h 1093787"/>
                    <a:gd name="connsiteX91" fmla="*/ 373818 w 600075"/>
                    <a:gd name="connsiteY91" fmla="*/ 35602 h 1093787"/>
                    <a:gd name="connsiteX92" fmla="*/ 390275 w 600075"/>
                    <a:gd name="connsiteY92" fmla="*/ 66220 h 1093787"/>
                    <a:gd name="connsiteX93" fmla="*/ 439648 w 600075"/>
                    <a:gd name="connsiteY93" fmla="*/ 66220 h 1093787"/>
                    <a:gd name="connsiteX94" fmla="*/ 446088 w 600075"/>
                    <a:gd name="connsiteY94" fmla="*/ 73340 h 1093787"/>
                    <a:gd name="connsiteX95" fmla="*/ 446088 w 600075"/>
                    <a:gd name="connsiteY95" fmla="*/ 113927 h 1093787"/>
                    <a:gd name="connsiteX96" fmla="*/ 446088 w 600075"/>
                    <a:gd name="connsiteY96" fmla="*/ 145256 h 1093787"/>
                    <a:gd name="connsiteX97" fmla="*/ 446088 w 600075"/>
                    <a:gd name="connsiteY97" fmla="*/ 178010 h 1093787"/>
                    <a:gd name="connsiteX98" fmla="*/ 431062 w 600075"/>
                    <a:gd name="connsiteY98" fmla="*/ 193675 h 1093787"/>
                    <a:gd name="connsiteX99" fmla="*/ 171317 w 600075"/>
                    <a:gd name="connsiteY99" fmla="*/ 193675 h 1093787"/>
                    <a:gd name="connsiteX100" fmla="*/ 155575 w 600075"/>
                    <a:gd name="connsiteY100" fmla="*/ 178010 h 1093787"/>
                    <a:gd name="connsiteX101" fmla="*/ 155575 w 600075"/>
                    <a:gd name="connsiteY101" fmla="*/ 145256 h 1093787"/>
                    <a:gd name="connsiteX102" fmla="*/ 155575 w 600075"/>
                    <a:gd name="connsiteY102" fmla="*/ 113927 h 1093787"/>
                    <a:gd name="connsiteX103" fmla="*/ 155575 w 600075"/>
                    <a:gd name="connsiteY103" fmla="*/ 73340 h 1093787"/>
                    <a:gd name="connsiteX104" fmla="*/ 162731 w 600075"/>
                    <a:gd name="connsiteY104" fmla="*/ 66220 h 1093787"/>
                    <a:gd name="connsiteX105" fmla="*/ 212104 w 600075"/>
                    <a:gd name="connsiteY105" fmla="*/ 66220 h 1093787"/>
                    <a:gd name="connsiteX106" fmla="*/ 227846 w 600075"/>
                    <a:gd name="connsiteY106" fmla="*/ 35602 h 1093787"/>
                    <a:gd name="connsiteX107" fmla="*/ 300832 w 600075"/>
                    <a:gd name="connsiteY107" fmla="*/ 0 h 109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600075" h="1093787">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7" y="941387"/>
                      </a:moveTo>
                      <a:cubicBezTo>
                        <a:pt x="15667" y="941387"/>
                        <a:pt x="15667" y="941387"/>
                        <a:pt x="107534" y="941387"/>
                      </a:cubicBezTo>
                      <a:cubicBezTo>
                        <a:pt x="107534" y="941387"/>
                        <a:pt x="107534" y="941387"/>
                        <a:pt x="76200" y="972722"/>
                      </a:cubicBezTo>
                      <a:cubicBezTo>
                        <a:pt x="76200" y="972722"/>
                        <a:pt x="76200" y="972722"/>
                        <a:pt x="31334" y="972722"/>
                      </a:cubicBezTo>
                      <a:cubicBezTo>
                        <a:pt x="31334" y="972722"/>
                        <a:pt x="31334" y="972722"/>
                        <a:pt x="31334" y="1062453"/>
                      </a:cubicBezTo>
                      <a:cubicBezTo>
                        <a:pt x="31334" y="1062453"/>
                        <a:pt x="31334" y="1062453"/>
                        <a:pt x="121065" y="1062453"/>
                      </a:cubicBezTo>
                      <a:cubicBezTo>
                        <a:pt x="121065" y="1062453"/>
                        <a:pt x="121065" y="1062453"/>
                        <a:pt x="121065" y="1058892"/>
                      </a:cubicBezTo>
                      <a:cubicBezTo>
                        <a:pt x="121065" y="1058892"/>
                        <a:pt x="121065" y="1058892"/>
                        <a:pt x="152400" y="1027557"/>
                      </a:cubicBezTo>
                      <a:cubicBezTo>
                        <a:pt x="152400" y="1027557"/>
                        <a:pt x="152400" y="1027557"/>
                        <a:pt x="152400" y="1078120"/>
                      </a:cubicBezTo>
                      <a:cubicBezTo>
                        <a:pt x="152400" y="1086666"/>
                        <a:pt x="145990" y="1093787"/>
                        <a:pt x="136732" y="1093787"/>
                      </a:cubicBezTo>
                      <a:lnTo>
                        <a:pt x="15667" y="1093787"/>
                      </a:lnTo>
                      <a:cubicBezTo>
                        <a:pt x="7121" y="1093787"/>
                        <a:pt x="0" y="1086666"/>
                        <a:pt x="0" y="1078120"/>
                      </a:cubicBezTo>
                      <a:cubicBezTo>
                        <a:pt x="0" y="1078120"/>
                        <a:pt x="0" y="1078120"/>
                        <a:pt x="0" y="957054"/>
                      </a:cubicBezTo>
                      <a:cubicBezTo>
                        <a:pt x="0" y="948509"/>
                        <a:pt x="7121" y="941387"/>
                        <a:pt x="15667"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7" y="663575"/>
                      </a:moveTo>
                      <a:cubicBezTo>
                        <a:pt x="15667" y="663575"/>
                        <a:pt x="15667" y="663575"/>
                        <a:pt x="107534" y="663575"/>
                      </a:cubicBezTo>
                      <a:cubicBezTo>
                        <a:pt x="107534" y="663575"/>
                        <a:pt x="107534" y="663575"/>
                        <a:pt x="76200" y="694910"/>
                      </a:cubicBezTo>
                      <a:cubicBezTo>
                        <a:pt x="76200" y="694910"/>
                        <a:pt x="76200" y="694910"/>
                        <a:pt x="31334" y="694910"/>
                      </a:cubicBezTo>
                      <a:cubicBezTo>
                        <a:pt x="31334" y="694910"/>
                        <a:pt x="31334" y="694910"/>
                        <a:pt x="31334" y="784641"/>
                      </a:cubicBezTo>
                      <a:cubicBezTo>
                        <a:pt x="31334" y="784641"/>
                        <a:pt x="31334" y="784641"/>
                        <a:pt x="121065" y="784641"/>
                      </a:cubicBezTo>
                      <a:cubicBezTo>
                        <a:pt x="121065" y="784641"/>
                        <a:pt x="121065" y="784641"/>
                        <a:pt x="121065" y="781080"/>
                      </a:cubicBezTo>
                      <a:cubicBezTo>
                        <a:pt x="121065" y="781080"/>
                        <a:pt x="121065" y="781080"/>
                        <a:pt x="152400" y="749745"/>
                      </a:cubicBezTo>
                      <a:cubicBezTo>
                        <a:pt x="152400" y="749745"/>
                        <a:pt x="152400" y="749745"/>
                        <a:pt x="152400" y="800308"/>
                      </a:cubicBezTo>
                      <a:cubicBezTo>
                        <a:pt x="152400" y="808854"/>
                        <a:pt x="145990" y="815975"/>
                        <a:pt x="136732" y="815975"/>
                      </a:cubicBezTo>
                      <a:cubicBezTo>
                        <a:pt x="136732" y="815975"/>
                        <a:pt x="136732" y="815975"/>
                        <a:pt x="15667" y="815975"/>
                      </a:cubicBezTo>
                      <a:cubicBezTo>
                        <a:pt x="7121" y="815975"/>
                        <a:pt x="0" y="808854"/>
                        <a:pt x="0" y="800308"/>
                      </a:cubicBezTo>
                      <a:lnTo>
                        <a:pt x="0" y="679242"/>
                      </a:lnTo>
                      <a:cubicBezTo>
                        <a:pt x="0" y="670697"/>
                        <a:pt x="7121" y="663575"/>
                        <a:pt x="15667"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7" y="382587"/>
                      </a:moveTo>
                      <a:cubicBezTo>
                        <a:pt x="15667" y="382587"/>
                        <a:pt x="15667" y="382587"/>
                        <a:pt x="107534" y="382587"/>
                      </a:cubicBezTo>
                      <a:cubicBezTo>
                        <a:pt x="107534" y="382587"/>
                        <a:pt x="107534" y="382587"/>
                        <a:pt x="76200" y="413776"/>
                      </a:cubicBezTo>
                      <a:lnTo>
                        <a:pt x="31334" y="413776"/>
                      </a:lnTo>
                      <a:cubicBezTo>
                        <a:pt x="31334" y="413776"/>
                        <a:pt x="31334" y="413776"/>
                        <a:pt x="31334" y="503798"/>
                      </a:cubicBezTo>
                      <a:cubicBezTo>
                        <a:pt x="31334" y="503798"/>
                        <a:pt x="31334" y="503798"/>
                        <a:pt x="121065" y="503798"/>
                      </a:cubicBezTo>
                      <a:cubicBezTo>
                        <a:pt x="121065" y="503798"/>
                        <a:pt x="121065" y="503798"/>
                        <a:pt x="121065" y="499545"/>
                      </a:cubicBezTo>
                      <a:cubicBezTo>
                        <a:pt x="121065" y="499545"/>
                        <a:pt x="121065" y="499545"/>
                        <a:pt x="152400" y="468356"/>
                      </a:cubicBezTo>
                      <a:cubicBezTo>
                        <a:pt x="152400" y="468356"/>
                        <a:pt x="152400" y="468356"/>
                        <a:pt x="152400" y="519393"/>
                      </a:cubicBezTo>
                      <a:cubicBezTo>
                        <a:pt x="152400" y="527899"/>
                        <a:pt x="145990" y="534987"/>
                        <a:pt x="136732" y="534987"/>
                      </a:cubicBezTo>
                      <a:cubicBezTo>
                        <a:pt x="136732" y="534987"/>
                        <a:pt x="136732" y="534987"/>
                        <a:pt x="15667" y="534987"/>
                      </a:cubicBezTo>
                      <a:cubicBezTo>
                        <a:pt x="7121" y="534987"/>
                        <a:pt x="0" y="527899"/>
                        <a:pt x="0" y="519393"/>
                      </a:cubicBezTo>
                      <a:cubicBezTo>
                        <a:pt x="0" y="519393"/>
                        <a:pt x="0" y="519393"/>
                        <a:pt x="0" y="398182"/>
                      </a:cubicBezTo>
                      <a:cubicBezTo>
                        <a:pt x="0" y="389675"/>
                        <a:pt x="7121" y="382587"/>
                        <a:pt x="15667"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grpSp>
        </p:grpSp>
      </p:grpSp>
      <p:sp>
        <p:nvSpPr>
          <p:cNvPr id="34" name="TextBox 33">
            <a:extLst>
              <a:ext uri="{FF2B5EF4-FFF2-40B4-BE49-F238E27FC236}">
                <a16:creationId xmlns:a16="http://schemas.microsoft.com/office/drawing/2014/main" id="{D0ECEF53-119E-4464-8F8C-6B143D70FA48}"/>
              </a:ext>
            </a:extLst>
          </p:cNvPr>
          <p:cNvSpPr txBox="1"/>
          <p:nvPr/>
        </p:nvSpPr>
        <p:spPr>
          <a:xfrm>
            <a:off x="464180" y="838802"/>
            <a:ext cx="8199899" cy="253916"/>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050">
                <a:solidFill>
                  <a:schemeClr val="tx1"/>
                </a:solidFill>
              </a:rPr>
              <a:t>Note: This applies most appropriately to TDD given the volume of tests expected with unit testing.</a:t>
            </a:r>
          </a:p>
        </p:txBody>
      </p:sp>
    </p:spTree>
    <p:extLst>
      <p:ext uri="{BB962C8B-B14F-4D97-AF65-F5344CB8AC3E}">
        <p14:creationId xmlns:p14="http://schemas.microsoft.com/office/powerpoint/2010/main" val="4166039810"/>
      </p:ext>
    </p:extLst>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D109DE8-0C2B-4616-97D1-4EEECD1B085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5D109DE8-0C2B-4616-97D1-4EEECD1B085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8118CF8-3244-EC87-477D-6DCA190E5D9C}"/>
              </a:ext>
            </a:extLst>
          </p:cNvPr>
          <p:cNvSpPr>
            <a:spLocks noGrp="1"/>
          </p:cNvSpPr>
          <p:nvPr>
            <p:ph type="title"/>
          </p:nvPr>
        </p:nvSpPr>
        <p:spPr/>
        <p:txBody>
          <a:bodyPr vert="horz"/>
          <a:lstStyle/>
          <a:p>
            <a:r>
              <a:rPr lang="en-US"/>
              <a:t>Automated Testing Frameworks &amp; Methodologies</a:t>
            </a:r>
          </a:p>
        </p:txBody>
      </p:sp>
    </p:spTree>
    <p:extLst>
      <p:ext uri="{BB962C8B-B14F-4D97-AF65-F5344CB8AC3E}">
        <p14:creationId xmlns:p14="http://schemas.microsoft.com/office/powerpoint/2010/main" val="31396363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EB9FB-E174-4962-A1D9-D4AF44787C66}"/>
              </a:ext>
            </a:extLst>
          </p:cNvPr>
          <p:cNvSpPr>
            <a:spLocks noGrp="1"/>
          </p:cNvSpPr>
          <p:nvPr>
            <p:ph type="title"/>
          </p:nvPr>
        </p:nvSpPr>
        <p:spPr/>
        <p:txBody>
          <a:bodyPr/>
          <a:lstStyle/>
          <a:p>
            <a:r>
              <a:rPr lang="en-US" dirty="0"/>
              <a:t>Common Approaches to Software Development</a:t>
            </a:r>
          </a:p>
        </p:txBody>
      </p:sp>
      <p:sp>
        <p:nvSpPr>
          <p:cNvPr id="3" name="Subtitle 2">
            <a:extLst>
              <a:ext uri="{FF2B5EF4-FFF2-40B4-BE49-F238E27FC236}">
                <a16:creationId xmlns:a16="http://schemas.microsoft.com/office/drawing/2014/main" id="{35D410FA-2971-45DC-B24D-C20136620A0D}"/>
              </a:ext>
            </a:extLst>
          </p:cNvPr>
          <p:cNvSpPr>
            <a:spLocks noGrp="1"/>
          </p:cNvSpPr>
          <p:nvPr>
            <p:ph type="subTitle" idx="1"/>
          </p:nvPr>
        </p:nvSpPr>
        <p:spPr/>
        <p:txBody>
          <a:bodyPr/>
          <a:lstStyle/>
          <a:p>
            <a:pPr marL="514350" indent="-285750">
              <a:buFont typeface="Arial" panose="020B0604020202020204" pitchFamily="34" charset="0"/>
              <a:buChar char="•"/>
            </a:pPr>
            <a:r>
              <a:rPr lang="en-US" dirty="0"/>
              <a:t>Waterfall</a:t>
            </a:r>
          </a:p>
          <a:p>
            <a:pPr marL="514350" indent="-285750">
              <a:buFont typeface="Arial" panose="020B0604020202020204" pitchFamily="34" charset="0"/>
              <a:buChar char="•"/>
            </a:pPr>
            <a:r>
              <a:rPr lang="en-US" dirty="0"/>
              <a:t>Iterative</a:t>
            </a:r>
          </a:p>
        </p:txBody>
      </p:sp>
      <p:sp>
        <p:nvSpPr>
          <p:cNvPr id="4" name="Slide Number Placeholder 3">
            <a:extLst>
              <a:ext uri="{FF2B5EF4-FFF2-40B4-BE49-F238E27FC236}">
                <a16:creationId xmlns:a16="http://schemas.microsoft.com/office/drawing/2014/main" id="{A4F81887-25BA-4036-B4A6-1E10EF2B7F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17817865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pic>
        <p:nvPicPr>
          <p:cNvPr id="27" name="Picture 26">
            <a:extLst>
              <a:ext uri="{FF2B5EF4-FFF2-40B4-BE49-F238E27FC236}">
                <a16:creationId xmlns:a16="http://schemas.microsoft.com/office/drawing/2014/main" id="{4F68322F-DAB2-4329-9EE7-749A14B09257}"/>
              </a:ext>
            </a:extLst>
          </p:cNvPr>
          <p:cNvPicPr>
            <a:picLocks noChangeAspect="1"/>
          </p:cNvPicPr>
          <p:nvPr/>
        </p:nvPicPr>
        <p:blipFill>
          <a:blip r:embed="rId6"/>
          <a:stretch>
            <a:fillRect/>
          </a:stretch>
        </p:blipFill>
        <p:spPr>
          <a:xfrm>
            <a:off x="4130370" y="863959"/>
            <a:ext cx="5013630" cy="3415583"/>
          </a:xfrm>
          <a:prstGeom prst="rect">
            <a:avLst/>
          </a:prstGeom>
        </p:spPr>
      </p:pic>
      <p:sp>
        <p:nvSpPr>
          <p:cNvPr id="17" name="Google Shape;114;gc2c2b1796e_0_0">
            <a:extLst>
              <a:ext uri="{FF2B5EF4-FFF2-40B4-BE49-F238E27FC236}">
                <a16:creationId xmlns:a16="http://schemas.microsoft.com/office/drawing/2014/main" id="{CE28CFA2-461C-46FF-841E-466A41847537}"/>
              </a:ext>
            </a:extLst>
          </p:cNvPr>
          <p:cNvSpPr txBox="1">
            <a:spLocks noGrp="1"/>
          </p:cNvSpPr>
          <p:nvPr>
            <p:ph type="title"/>
          </p:nvPr>
        </p:nvSpPr>
        <p:spPr>
          <a:xfrm>
            <a:off x="472501" y="529575"/>
            <a:ext cx="3046676" cy="384825"/>
          </a:xfrm>
          <a:prstGeom prst="rect">
            <a:avLst/>
          </a:prstGeom>
          <a:noFill/>
          <a:ln>
            <a:noFill/>
          </a:ln>
        </p:spPr>
        <p:txBody>
          <a:bodyPr spcFirstLastPara="1" wrap="square" lIns="0" tIns="0" rIns="0" bIns="0" anchor="b" anchorCtr="0">
            <a:noAutofit/>
          </a:bodyPr>
          <a:lstStyle/>
          <a:p>
            <a:pPr algn="l">
              <a:buClr>
                <a:srgbClr val="000000"/>
              </a:buClr>
              <a:buSzPts val="2400"/>
            </a:pPr>
            <a:r>
              <a:rPr lang="en-US" sz="2100">
                <a:sym typeface="+mj-lt"/>
              </a:rPr>
              <a:t>Testing in the SDLC</a:t>
            </a:r>
            <a:endParaRPr sz="1350">
              <a:solidFill>
                <a:schemeClr val="tx2">
                  <a:lumMod val="100000"/>
                </a:schemeClr>
              </a:solidFill>
            </a:endParaRPr>
          </a:p>
        </p:txBody>
      </p:sp>
      <p:pic>
        <p:nvPicPr>
          <p:cNvPr id="15" name="Graphic 14" descr="Fence with solid fill">
            <a:extLst>
              <a:ext uri="{FF2B5EF4-FFF2-40B4-BE49-F238E27FC236}">
                <a16:creationId xmlns:a16="http://schemas.microsoft.com/office/drawing/2014/main" id="{23501626-677C-4027-BEF1-F588BC6544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58031" y="2919465"/>
            <a:ext cx="397765" cy="397765"/>
          </a:xfrm>
          <a:prstGeom prst="rect">
            <a:avLst/>
          </a:prstGeom>
        </p:spPr>
      </p:pic>
      <p:pic>
        <p:nvPicPr>
          <p:cNvPr id="28" name="Graphic 27" descr="Fence with solid fill">
            <a:extLst>
              <a:ext uri="{FF2B5EF4-FFF2-40B4-BE49-F238E27FC236}">
                <a16:creationId xmlns:a16="http://schemas.microsoft.com/office/drawing/2014/main" id="{62FF39C5-DD9E-469D-BA7F-8D7C5FF9DF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29700" y="3702591"/>
            <a:ext cx="397765" cy="397765"/>
          </a:xfrm>
          <a:prstGeom prst="rect">
            <a:avLst/>
          </a:prstGeom>
        </p:spPr>
      </p:pic>
      <p:pic>
        <p:nvPicPr>
          <p:cNvPr id="29" name="Graphic 28" descr="Fence with solid fill">
            <a:extLst>
              <a:ext uri="{FF2B5EF4-FFF2-40B4-BE49-F238E27FC236}">
                <a16:creationId xmlns:a16="http://schemas.microsoft.com/office/drawing/2014/main" id="{334AA01B-93EA-4BA3-8646-747DB58E92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25897" y="3172688"/>
            <a:ext cx="397765" cy="397765"/>
          </a:xfrm>
          <a:prstGeom prst="rect">
            <a:avLst/>
          </a:prstGeom>
        </p:spPr>
      </p:pic>
      <p:pic>
        <p:nvPicPr>
          <p:cNvPr id="30" name="Graphic 29" descr="Fence with solid fill">
            <a:extLst>
              <a:ext uri="{FF2B5EF4-FFF2-40B4-BE49-F238E27FC236}">
                <a16:creationId xmlns:a16="http://schemas.microsoft.com/office/drawing/2014/main" id="{924A206F-0E75-43F8-AF00-40AF8D7DB0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75096" y="661242"/>
            <a:ext cx="397765" cy="397765"/>
          </a:xfrm>
          <a:prstGeom prst="rect">
            <a:avLst/>
          </a:prstGeom>
        </p:spPr>
      </p:pic>
      <p:sp>
        <p:nvSpPr>
          <p:cNvPr id="31" name="TextBox 30">
            <a:extLst>
              <a:ext uri="{FF2B5EF4-FFF2-40B4-BE49-F238E27FC236}">
                <a16:creationId xmlns:a16="http://schemas.microsoft.com/office/drawing/2014/main" id="{DD5B3BE3-21D6-409A-9ABE-09911B828C47}"/>
              </a:ext>
            </a:extLst>
          </p:cNvPr>
          <p:cNvSpPr txBox="1"/>
          <p:nvPr/>
        </p:nvSpPr>
        <p:spPr>
          <a:xfrm>
            <a:off x="4725897" y="621893"/>
            <a:ext cx="3699277"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200">
                <a:solidFill>
                  <a:srgbClr val="575757"/>
                </a:solidFill>
              </a:rPr>
              <a:t>Quality gates guard against moving software defects forward</a:t>
            </a:r>
          </a:p>
        </p:txBody>
      </p:sp>
      <p:sp>
        <p:nvSpPr>
          <p:cNvPr id="3" name="TextBox 2">
            <a:extLst>
              <a:ext uri="{FF2B5EF4-FFF2-40B4-BE49-F238E27FC236}">
                <a16:creationId xmlns:a16="http://schemas.microsoft.com/office/drawing/2014/main" id="{67034034-271C-41E5-9DED-82CC156CB4DD}"/>
              </a:ext>
            </a:extLst>
          </p:cNvPr>
          <p:cNvSpPr txBox="1"/>
          <p:nvPr/>
        </p:nvSpPr>
        <p:spPr>
          <a:xfrm>
            <a:off x="472499" y="1074252"/>
            <a:ext cx="3046677" cy="327867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a:solidFill>
                  <a:schemeClr val="bg1"/>
                </a:solidFill>
              </a:rPr>
              <a:t>The Software Development Lifecycle (SDLC) calls out an explicit “Test” phase. </a:t>
            </a:r>
          </a:p>
          <a:p>
            <a:endParaRPr lang="en-US" sz="1500">
              <a:solidFill>
                <a:schemeClr val="bg1"/>
              </a:solidFill>
            </a:endParaRPr>
          </a:p>
          <a:p>
            <a:r>
              <a:rPr lang="en-US" sz="1500">
                <a:solidFill>
                  <a:schemeClr val="bg1"/>
                </a:solidFill>
              </a:rPr>
              <a:t>However, to be most effective testing should be </a:t>
            </a:r>
            <a:r>
              <a:rPr lang="en-US" sz="1500" b="1">
                <a:solidFill>
                  <a:schemeClr val="accent3"/>
                </a:solidFill>
              </a:rPr>
              <a:t>continuously applied at multiple phases </a:t>
            </a:r>
            <a:r>
              <a:rPr lang="en-US" sz="1500">
                <a:solidFill>
                  <a:schemeClr val="bg1"/>
                </a:solidFill>
              </a:rPr>
              <a:t>throughout the development &amp; delivery workflow. </a:t>
            </a:r>
          </a:p>
          <a:p>
            <a:endParaRPr lang="en-US" sz="1500">
              <a:solidFill>
                <a:schemeClr val="bg1"/>
              </a:solidFill>
            </a:endParaRPr>
          </a:p>
          <a:p>
            <a:r>
              <a:rPr lang="en-US" sz="1500">
                <a:solidFill>
                  <a:schemeClr val="bg1"/>
                </a:solidFill>
              </a:rPr>
              <a:t>The goal is to find issues ASAP &amp; address them before they make their way to later stages (where more expensive to fix).</a:t>
            </a:r>
          </a:p>
        </p:txBody>
      </p:sp>
    </p:spTree>
    <p:extLst>
      <p:ext uri="{BB962C8B-B14F-4D97-AF65-F5344CB8AC3E}">
        <p14:creationId xmlns:p14="http://schemas.microsoft.com/office/powerpoint/2010/main" val="33897863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5D49D9E-856E-42DF-87E5-0FE68688AA6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a:extLst>
                          <a:ext uri="{FF2B5EF4-FFF2-40B4-BE49-F238E27FC236}">
                            <a16:creationId xmlns:a16="http://schemas.microsoft.com/office/drawing/2014/main" id="{45D49D9E-856E-42DF-87E5-0FE68688AA63}"/>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A5A0E2B-5C0D-2463-87CC-55BFAB6494A1}"/>
              </a:ext>
            </a:extLst>
          </p:cNvPr>
          <p:cNvSpPr>
            <a:spLocks noGrp="1"/>
          </p:cNvSpPr>
          <p:nvPr>
            <p:ph type="title"/>
          </p:nvPr>
        </p:nvSpPr>
        <p:spPr/>
        <p:txBody>
          <a:bodyPr vert="horz"/>
          <a:lstStyle/>
          <a:p>
            <a:r>
              <a:rPr lang="en-US"/>
              <a:t>Relative Cost for Finding &amp; Fixing Bugs</a:t>
            </a:r>
          </a:p>
        </p:txBody>
      </p:sp>
      <p:pic>
        <p:nvPicPr>
          <p:cNvPr id="4" name="Picture 3">
            <a:extLst>
              <a:ext uri="{FF2B5EF4-FFF2-40B4-BE49-F238E27FC236}">
                <a16:creationId xmlns:a16="http://schemas.microsoft.com/office/drawing/2014/main" id="{CCF98FBD-6773-09CF-A421-60FDBFADEF82}"/>
              </a:ext>
            </a:extLst>
          </p:cNvPr>
          <p:cNvPicPr>
            <a:picLocks noChangeAspect="1"/>
          </p:cNvPicPr>
          <p:nvPr/>
        </p:nvPicPr>
        <p:blipFill>
          <a:blip r:embed="rId5"/>
          <a:stretch>
            <a:fillRect/>
          </a:stretch>
        </p:blipFill>
        <p:spPr>
          <a:xfrm>
            <a:off x="3886606" y="805107"/>
            <a:ext cx="4877969" cy="2971030"/>
          </a:xfrm>
          <a:prstGeom prst="rect">
            <a:avLst/>
          </a:prstGeom>
        </p:spPr>
      </p:pic>
      <p:sp>
        <p:nvSpPr>
          <p:cNvPr id="5" name="TextBox 4">
            <a:extLst>
              <a:ext uri="{FF2B5EF4-FFF2-40B4-BE49-F238E27FC236}">
                <a16:creationId xmlns:a16="http://schemas.microsoft.com/office/drawing/2014/main" id="{FB84902D-CA4E-E72B-75AD-FFD5EE89EDB1}"/>
              </a:ext>
            </a:extLst>
          </p:cNvPr>
          <p:cNvSpPr txBox="1"/>
          <p:nvPr/>
        </p:nvSpPr>
        <p:spPr>
          <a:xfrm>
            <a:off x="3171825" y="4657725"/>
            <a:ext cx="5836709" cy="48577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a:solidFill>
                  <a:srgbClr val="575757"/>
                </a:solidFill>
              </a:rPr>
              <a:t>Source: </a:t>
            </a:r>
            <a:r>
              <a:rPr lang="en-US" sz="900">
                <a:solidFill>
                  <a:srgbClr val="575757"/>
                </a:solidFill>
                <a:hlinkClick r:id="rId6"/>
              </a:rPr>
              <a:t>https://www.isixsigma.com/tools-templates/software/defect-prevention-reducing-costs-and-enhancing-quality/</a:t>
            </a:r>
            <a:r>
              <a:rPr lang="en-US" sz="900">
                <a:solidFill>
                  <a:srgbClr val="575757"/>
                </a:solidFill>
              </a:rPr>
              <a:t> </a:t>
            </a:r>
          </a:p>
        </p:txBody>
      </p:sp>
      <p:sp>
        <p:nvSpPr>
          <p:cNvPr id="3" name="TextBox 2">
            <a:extLst>
              <a:ext uri="{FF2B5EF4-FFF2-40B4-BE49-F238E27FC236}">
                <a16:creationId xmlns:a16="http://schemas.microsoft.com/office/drawing/2014/main" id="{1EE279DB-ACE3-04BD-0003-39F9D6F9A1D5}"/>
              </a:ext>
            </a:extLst>
          </p:cNvPr>
          <p:cNvSpPr txBox="1"/>
          <p:nvPr/>
        </p:nvSpPr>
        <p:spPr>
          <a:xfrm>
            <a:off x="3516511" y="4002262"/>
            <a:ext cx="5157005" cy="30008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n-US" sz="1500" b="1" i="1">
                <a:solidFill>
                  <a:srgbClr val="29BA74"/>
                </a:solidFill>
              </a:rPr>
              <a:t>Bottom line? The sooner, the cheaper!</a:t>
            </a:r>
          </a:p>
        </p:txBody>
      </p:sp>
    </p:spTree>
    <p:extLst>
      <p:ext uri="{BB962C8B-B14F-4D97-AF65-F5344CB8AC3E}">
        <p14:creationId xmlns:p14="http://schemas.microsoft.com/office/powerpoint/2010/main" val="3137916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A906A2C-0ED8-404A-B05C-6BD1750ECFC1}"/>
              </a:ext>
            </a:extLst>
          </p:cNvPr>
          <p:cNvGraphicFramePr>
            <a:graphicFrameLocks noChangeAspect="1"/>
          </p:cNvGraphicFramePr>
          <p:nvPr>
            <p:custDataLst>
              <p:tags r:id="rId2"/>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4" name="Object 3" hidden="1">
                        <a:extLst>
                          <a:ext uri="{FF2B5EF4-FFF2-40B4-BE49-F238E27FC236}">
                            <a16:creationId xmlns:a16="http://schemas.microsoft.com/office/drawing/2014/main" id="{6A906A2C-0ED8-404A-B05C-6BD1750ECFC1}"/>
                          </a:ext>
                        </a:extLst>
                      </p:cNvPr>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2" name="Title 1"/>
          <p:cNvSpPr>
            <a:spLocks noGrp="1"/>
          </p:cNvSpPr>
          <p:nvPr>
            <p:ph type="title"/>
          </p:nvPr>
        </p:nvSpPr>
        <p:spPr/>
        <p:txBody>
          <a:bodyPr vert="horz"/>
          <a:lstStyle/>
          <a:p>
            <a:r>
              <a:rPr lang="en-US"/>
              <a:t>Selecting the testing approach that addressing the right, varying needs</a:t>
            </a:r>
          </a:p>
        </p:txBody>
      </p:sp>
      <p:sp>
        <p:nvSpPr>
          <p:cNvPr id="6" name="Shape 85">
            <a:extLst>
              <a:ext uri="{FF2B5EF4-FFF2-40B4-BE49-F238E27FC236}">
                <a16:creationId xmlns:a16="http://schemas.microsoft.com/office/drawing/2014/main" id="{3E84756F-0514-B767-F396-0C2289F0BA73}"/>
              </a:ext>
            </a:extLst>
          </p:cNvPr>
          <p:cNvSpPr txBox="1">
            <a:spLocks/>
          </p:cNvSpPr>
          <p:nvPr/>
        </p:nvSpPr>
        <p:spPr>
          <a:xfrm>
            <a:off x="5048250" y="1133475"/>
            <a:ext cx="3496770" cy="2590800"/>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0" lvl="1" indent="0">
              <a:spcBef>
                <a:spcPts val="750"/>
              </a:spcBef>
              <a:spcAft>
                <a:spcPts val="0"/>
              </a:spcAft>
              <a:buClr>
                <a:schemeClr val="tx1"/>
              </a:buClr>
              <a:buNone/>
              <a:defRPr sz="1800"/>
            </a:pPr>
            <a:r>
              <a:rPr lang="en-US" sz="1500">
                <a:solidFill>
                  <a:schemeClr val="tx2"/>
                </a:solidFill>
              </a:rPr>
              <a:t>Testing Quadrant</a:t>
            </a:r>
          </a:p>
          <a:p>
            <a:pPr marL="214313" lvl="2" indent="-214313">
              <a:spcBef>
                <a:spcPts val="750"/>
              </a:spcBef>
              <a:spcAft>
                <a:spcPts val="0"/>
              </a:spcAft>
              <a:buClr>
                <a:schemeClr val="tx1"/>
              </a:buClr>
              <a:buFont typeface="Arial" panose="020B0604020202020204" pitchFamily="34" charset="0"/>
              <a:buChar char="•"/>
              <a:defRPr sz="1800"/>
            </a:pPr>
            <a:r>
              <a:rPr lang="en-US" sz="1350"/>
              <a:t>Provides a methodology for effectively balancing business and technical concerns</a:t>
            </a:r>
          </a:p>
          <a:p>
            <a:pPr marL="214313" lvl="2" indent="-214313">
              <a:spcBef>
                <a:spcPts val="750"/>
              </a:spcBef>
              <a:spcAft>
                <a:spcPts val="0"/>
              </a:spcAft>
              <a:buClr>
                <a:schemeClr val="tx1"/>
              </a:buClr>
              <a:buFont typeface="Arial" panose="020B0604020202020204" pitchFamily="34" charset="0"/>
              <a:buChar char="•"/>
              <a:defRPr sz="1800"/>
            </a:pPr>
            <a:r>
              <a:rPr lang="en-US" sz="1350"/>
              <a:t>Accounts for need for both manual and automated tests</a:t>
            </a:r>
          </a:p>
          <a:p>
            <a:pPr marL="0" lvl="1" indent="0">
              <a:spcBef>
                <a:spcPts val="750"/>
              </a:spcBef>
              <a:spcAft>
                <a:spcPts val="0"/>
              </a:spcAft>
              <a:buClr>
                <a:schemeClr val="tx1"/>
              </a:buClr>
              <a:buNone/>
              <a:defRPr sz="1800"/>
            </a:pPr>
            <a:endParaRPr lang="en-US" sz="1350"/>
          </a:p>
          <a:p>
            <a:pPr marL="0" lvl="1" indent="0">
              <a:spcBef>
                <a:spcPts val="750"/>
              </a:spcBef>
              <a:spcAft>
                <a:spcPts val="0"/>
              </a:spcAft>
              <a:buClr>
                <a:schemeClr val="tx1"/>
              </a:buClr>
              <a:buNone/>
              <a:defRPr sz="1800"/>
            </a:pPr>
            <a:r>
              <a:rPr lang="en-US" sz="1500">
                <a:solidFill>
                  <a:schemeClr val="tx2"/>
                </a:solidFill>
              </a:rPr>
              <a:t>Test Pyramid</a:t>
            </a:r>
          </a:p>
          <a:p>
            <a:pPr marL="214313" lvl="2" indent="-214313">
              <a:spcBef>
                <a:spcPts val="750"/>
              </a:spcBef>
              <a:spcAft>
                <a:spcPts val="0"/>
              </a:spcAft>
              <a:buClr>
                <a:schemeClr val="tx1"/>
              </a:buClr>
              <a:buFont typeface="Arial" panose="020B0604020202020204" pitchFamily="34" charset="0"/>
              <a:buChar char="•"/>
              <a:defRPr sz="1800"/>
            </a:pPr>
            <a:r>
              <a:rPr lang="en-US" sz="1350"/>
              <a:t>Recognizes the need for both manual and automated tests</a:t>
            </a:r>
          </a:p>
          <a:p>
            <a:pPr marL="214313" lvl="2" indent="-214313">
              <a:spcBef>
                <a:spcPts val="750"/>
              </a:spcBef>
              <a:spcAft>
                <a:spcPts val="0"/>
              </a:spcAft>
              <a:buClr>
                <a:schemeClr val="tx1"/>
              </a:buClr>
              <a:buFont typeface="Arial" panose="020B0604020202020204" pitchFamily="34" charset="0"/>
              <a:buChar char="•"/>
              <a:defRPr sz="1800"/>
            </a:pPr>
            <a:r>
              <a:rPr lang="en-US" sz="1350"/>
              <a:t>Seeks to help organizations focus on value add  </a:t>
            </a:r>
          </a:p>
        </p:txBody>
      </p:sp>
      <p:pic>
        <p:nvPicPr>
          <p:cNvPr id="24" name="Picture 23">
            <a:extLst>
              <a:ext uri="{FF2B5EF4-FFF2-40B4-BE49-F238E27FC236}">
                <a16:creationId xmlns:a16="http://schemas.microsoft.com/office/drawing/2014/main" id="{0AAF6F34-EA36-436B-BCC8-F61C07F1B936}"/>
              </a:ext>
            </a:extLst>
          </p:cNvPr>
          <p:cNvPicPr>
            <a:picLocks noChangeAspect="1"/>
          </p:cNvPicPr>
          <p:nvPr/>
        </p:nvPicPr>
        <p:blipFill>
          <a:blip r:embed="rId7"/>
          <a:stretch>
            <a:fillRect/>
          </a:stretch>
        </p:blipFill>
        <p:spPr>
          <a:xfrm>
            <a:off x="3473976" y="1057275"/>
            <a:ext cx="1337364" cy="1295952"/>
          </a:xfrm>
          <a:prstGeom prst="rect">
            <a:avLst/>
          </a:prstGeom>
        </p:spPr>
      </p:pic>
      <p:pic>
        <p:nvPicPr>
          <p:cNvPr id="25" name="Picture 24">
            <a:extLst>
              <a:ext uri="{FF2B5EF4-FFF2-40B4-BE49-F238E27FC236}">
                <a16:creationId xmlns:a16="http://schemas.microsoft.com/office/drawing/2014/main" id="{9F05B964-8878-4D1C-829D-829160F33F54}"/>
              </a:ext>
            </a:extLst>
          </p:cNvPr>
          <p:cNvPicPr>
            <a:picLocks noChangeAspect="1"/>
          </p:cNvPicPr>
          <p:nvPr/>
        </p:nvPicPr>
        <p:blipFill>
          <a:blip r:embed="rId8"/>
          <a:stretch>
            <a:fillRect/>
          </a:stretch>
        </p:blipFill>
        <p:spPr>
          <a:xfrm>
            <a:off x="3473977" y="2790274"/>
            <a:ext cx="1334510" cy="892091"/>
          </a:xfrm>
          <a:prstGeom prst="rect">
            <a:avLst/>
          </a:prstGeom>
        </p:spPr>
      </p:pic>
    </p:spTree>
    <p:custDataLst>
      <p:tags r:id="rId1"/>
    </p:custDataLst>
    <p:extLst>
      <p:ext uri="{BB962C8B-B14F-4D97-AF65-F5344CB8AC3E}">
        <p14:creationId xmlns:p14="http://schemas.microsoft.com/office/powerpoint/2010/main" val="1608850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7D23F0DA-FE03-4A24-81A2-1FC93B0AFD5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13" name="Object 12" hidden="1">
                        <a:extLst>
                          <a:ext uri="{FF2B5EF4-FFF2-40B4-BE49-F238E27FC236}">
                            <a16:creationId xmlns:a16="http://schemas.microsoft.com/office/drawing/2014/main" id="{7D23F0DA-FE03-4A24-81A2-1FC93B0AFD51}"/>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FA22638D-E173-43B4-B54C-828794A88297}"/>
              </a:ext>
            </a:extLst>
          </p:cNvPr>
          <p:cNvSpPr>
            <a:spLocks noGrp="1"/>
          </p:cNvSpPr>
          <p:nvPr>
            <p:ph type="title"/>
          </p:nvPr>
        </p:nvSpPr>
        <p:spPr/>
        <p:txBody>
          <a:bodyPr vert="horz"/>
          <a:lstStyle/>
          <a:p>
            <a:r>
              <a:rPr lang="en-US"/>
              <a:t>Using the Agile Testing Quadrant</a:t>
            </a:r>
          </a:p>
        </p:txBody>
      </p:sp>
      <p:sp>
        <p:nvSpPr>
          <p:cNvPr id="7" name="TextBox 6">
            <a:extLst>
              <a:ext uri="{FF2B5EF4-FFF2-40B4-BE49-F238E27FC236}">
                <a16:creationId xmlns:a16="http://schemas.microsoft.com/office/drawing/2014/main" id="{EA960934-B7B3-494A-AF7D-498B7D52C015}"/>
              </a:ext>
            </a:extLst>
          </p:cNvPr>
          <p:cNvSpPr txBox="1"/>
          <p:nvPr/>
        </p:nvSpPr>
        <p:spPr>
          <a:xfrm>
            <a:off x="63036" y="4610696"/>
            <a:ext cx="2268443" cy="4566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825">
                <a:solidFill>
                  <a:schemeClr val="bg1"/>
                </a:solidFill>
              </a:rPr>
              <a:t>Source - https://lisacrispin.com/2011/11/08/using-the-agile-testing-quadrants/</a:t>
            </a:r>
          </a:p>
        </p:txBody>
      </p:sp>
      <p:grpSp>
        <p:nvGrpSpPr>
          <p:cNvPr id="17" name="Group 16">
            <a:extLst>
              <a:ext uri="{FF2B5EF4-FFF2-40B4-BE49-F238E27FC236}">
                <a16:creationId xmlns:a16="http://schemas.microsoft.com/office/drawing/2014/main" id="{80623A9E-AE03-41A0-8419-2DA0588F2BCD}"/>
              </a:ext>
            </a:extLst>
          </p:cNvPr>
          <p:cNvGrpSpPr/>
          <p:nvPr/>
        </p:nvGrpSpPr>
        <p:grpSpPr>
          <a:xfrm>
            <a:off x="4120044" y="467099"/>
            <a:ext cx="4114800" cy="4114800"/>
            <a:chOff x="7677792" y="265702"/>
            <a:chExt cx="5486400" cy="5486400"/>
          </a:xfrm>
        </p:grpSpPr>
        <p:sp>
          <p:nvSpPr>
            <p:cNvPr id="2" name="Rectangle 1">
              <a:extLst>
                <a:ext uri="{FF2B5EF4-FFF2-40B4-BE49-F238E27FC236}">
                  <a16:creationId xmlns:a16="http://schemas.microsoft.com/office/drawing/2014/main" id="{64EB8F21-03DA-44E2-AC99-518D87F639E1}"/>
                </a:ext>
              </a:extLst>
            </p:cNvPr>
            <p:cNvSpPr/>
            <p:nvPr/>
          </p:nvSpPr>
          <p:spPr>
            <a:xfrm>
              <a:off x="7677792" y="265702"/>
              <a:ext cx="2743200" cy="2743200"/>
            </a:xfrm>
            <a:prstGeom prst="rect">
              <a:avLst/>
            </a:prstGeom>
            <a:solidFill>
              <a:schemeClr val="accent1"/>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sp>
          <p:nvSpPr>
            <p:cNvPr id="8" name="Rectangle 7">
              <a:extLst>
                <a:ext uri="{FF2B5EF4-FFF2-40B4-BE49-F238E27FC236}">
                  <a16:creationId xmlns:a16="http://schemas.microsoft.com/office/drawing/2014/main" id="{7538E33F-464D-4976-AB13-1E77039095AD}"/>
                </a:ext>
              </a:extLst>
            </p:cNvPr>
            <p:cNvSpPr/>
            <p:nvPr/>
          </p:nvSpPr>
          <p:spPr>
            <a:xfrm>
              <a:off x="10420992" y="265702"/>
              <a:ext cx="2743200" cy="2743200"/>
            </a:xfrm>
            <a:prstGeom prst="rect">
              <a:avLst/>
            </a:prstGeom>
            <a:solidFill>
              <a:srgbClr val="29BA74"/>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sp>
          <p:nvSpPr>
            <p:cNvPr id="9" name="Rectangle 8">
              <a:extLst>
                <a:ext uri="{FF2B5EF4-FFF2-40B4-BE49-F238E27FC236}">
                  <a16:creationId xmlns:a16="http://schemas.microsoft.com/office/drawing/2014/main" id="{30915CAF-ED0E-433B-9A1D-112F552E5A3A}"/>
                </a:ext>
              </a:extLst>
            </p:cNvPr>
            <p:cNvSpPr/>
            <p:nvPr/>
          </p:nvSpPr>
          <p:spPr>
            <a:xfrm>
              <a:off x="7677792" y="3008902"/>
              <a:ext cx="2743200" cy="2743200"/>
            </a:xfrm>
            <a:prstGeom prst="rect">
              <a:avLst/>
            </a:prstGeom>
            <a:solidFill>
              <a:schemeClr val="accent4"/>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sp>
          <p:nvSpPr>
            <p:cNvPr id="10" name="Rectangle 9">
              <a:extLst>
                <a:ext uri="{FF2B5EF4-FFF2-40B4-BE49-F238E27FC236}">
                  <a16:creationId xmlns:a16="http://schemas.microsoft.com/office/drawing/2014/main" id="{D492625C-382F-4313-A3CC-AB596B40D9A6}"/>
                </a:ext>
              </a:extLst>
            </p:cNvPr>
            <p:cNvSpPr/>
            <p:nvPr/>
          </p:nvSpPr>
          <p:spPr>
            <a:xfrm>
              <a:off x="10420992" y="3008902"/>
              <a:ext cx="2743200" cy="2743200"/>
            </a:xfrm>
            <a:prstGeom prst="rect">
              <a:avLst/>
            </a:prstGeom>
            <a:solidFill>
              <a:schemeClr val="accent2"/>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sp>
          <p:nvSpPr>
            <p:cNvPr id="3" name="Rectangle 2">
              <a:extLst>
                <a:ext uri="{FF2B5EF4-FFF2-40B4-BE49-F238E27FC236}">
                  <a16:creationId xmlns:a16="http://schemas.microsoft.com/office/drawing/2014/main" id="{61BA9EC8-DD4F-4E11-98EA-84352AFA2342}"/>
                </a:ext>
              </a:extLst>
            </p:cNvPr>
            <p:cNvSpPr/>
            <p:nvPr/>
          </p:nvSpPr>
          <p:spPr>
            <a:xfrm>
              <a:off x="7826696" y="869636"/>
              <a:ext cx="2445392" cy="1595661"/>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spcBef>
                  <a:spcPts val="750"/>
                </a:spcBef>
              </a:pPr>
              <a:r>
                <a:rPr lang="en-US" sz="1200" b="1">
                  <a:solidFill>
                    <a:srgbClr val="FFFFFF"/>
                  </a:solidFill>
                </a:rPr>
                <a:t>Functional Tests</a:t>
              </a:r>
            </a:p>
            <a:p>
              <a:pPr algn="ctr">
                <a:lnSpc>
                  <a:spcPct val="90000"/>
                </a:lnSpc>
                <a:spcBef>
                  <a:spcPts val="750"/>
                </a:spcBef>
              </a:pPr>
              <a:r>
                <a:rPr lang="en-US" sz="1200" b="1">
                  <a:solidFill>
                    <a:srgbClr val="FFFFFF"/>
                  </a:solidFill>
                </a:rPr>
                <a:t>Examples</a:t>
              </a:r>
            </a:p>
            <a:p>
              <a:pPr algn="ctr">
                <a:lnSpc>
                  <a:spcPct val="90000"/>
                </a:lnSpc>
                <a:spcBef>
                  <a:spcPts val="750"/>
                </a:spcBef>
              </a:pPr>
              <a:r>
                <a:rPr lang="en-US" sz="1200" b="1">
                  <a:solidFill>
                    <a:srgbClr val="FFFFFF"/>
                  </a:solidFill>
                </a:rPr>
                <a:t>Story Tests</a:t>
              </a:r>
            </a:p>
            <a:p>
              <a:pPr algn="ctr">
                <a:lnSpc>
                  <a:spcPct val="90000"/>
                </a:lnSpc>
                <a:spcBef>
                  <a:spcPts val="750"/>
                </a:spcBef>
              </a:pPr>
              <a:r>
                <a:rPr lang="en-US" sz="1200" b="1">
                  <a:solidFill>
                    <a:srgbClr val="FFFFFF"/>
                  </a:solidFill>
                </a:rPr>
                <a:t>Prototypes</a:t>
              </a:r>
            </a:p>
            <a:p>
              <a:pPr algn="ctr">
                <a:lnSpc>
                  <a:spcPct val="90000"/>
                </a:lnSpc>
                <a:spcBef>
                  <a:spcPts val="750"/>
                </a:spcBef>
              </a:pPr>
              <a:r>
                <a:rPr lang="en-US" sz="1200" b="1">
                  <a:solidFill>
                    <a:srgbClr val="FFFFFF"/>
                  </a:solidFill>
                </a:rPr>
                <a:t>Simulations</a:t>
              </a:r>
            </a:p>
          </p:txBody>
        </p:sp>
        <p:sp>
          <p:nvSpPr>
            <p:cNvPr id="14" name="Rectangle 13">
              <a:extLst>
                <a:ext uri="{FF2B5EF4-FFF2-40B4-BE49-F238E27FC236}">
                  <a16:creationId xmlns:a16="http://schemas.microsoft.com/office/drawing/2014/main" id="{38C05C7C-82A7-42E2-A274-8C11F61AE0F7}"/>
                </a:ext>
              </a:extLst>
            </p:cNvPr>
            <p:cNvSpPr/>
            <p:nvPr/>
          </p:nvSpPr>
          <p:spPr>
            <a:xfrm>
              <a:off x="10569896" y="622799"/>
              <a:ext cx="2445392" cy="2082301"/>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spcBef>
                  <a:spcPts val="750"/>
                </a:spcBef>
              </a:pPr>
              <a:r>
                <a:rPr lang="en-US" sz="1200" b="1">
                  <a:solidFill>
                    <a:srgbClr val="FFFFFF"/>
                  </a:solidFill>
                </a:rPr>
                <a:t>Exploratory Testing</a:t>
              </a:r>
            </a:p>
            <a:p>
              <a:pPr algn="ctr">
                <a:lnSpc>
                  <a:spcPct val="90000"/>
                </a:lnSpc>
                <a:spcBef>
                  <a:spcPts val="750"/>
                </a:spcBef>
              </a:pPr>
              <a:r>
                <a:rPr lang="en-US" sz="1200" b="1">
                  <a:solidFill>
                    <a:srgbClr val="FFFFFF"/>
                  </a:solidFill>
                </a:rPr>
                <a:t>Scenarios</a:t>
              </a:r>
            </a:p>
            <a:p>
              <a:pPr algn="ctr">
                <a:lnSpc>
                  <a:spcPct val="90000"/>
                </a:lnSpc>
                <a:spcBef>
                  <a:spcPts val="750"/>
                </a:spcBef>
              </a:pPr>
              <a:r>
                <a:rPr lang="en-US" sz="1200" b="1">
                  <a:solidFill>
                    <a:srgbClr val="FFFFFF"/>
                  </a:solidFill>
                </a:rPr>
                <a:t>Usability Testing</a:t>
              </a:r>
            </a:p>
            <a:p>
              <a:pPr algn="ctr">
                <a:lnSpc>
                  <a:spcPct val="90000"/>
                </a:lnSpc>
                <a:spcBef>
                  <a:spcPts val="750"/>
                </a:spcBef>
              </a:pPr>
              <a:r>
                <a:rPr lang="en-US" sz="1200" b="1">
                  <a:solidFill>
                    <a:srgbClr val="FFFFFF"/>
                  </a:solidFill>
                </a:rPr>
                <a:t>User Acceptance Testing (UAT)</a:t>
              </a:r>
            </a:p>
            <a:p>
              <a:pPr algn="ctr">
                <a:lnSpc>
                  <a:spcPct val="90000"/>
                </a:lnSpc>
                <a:spcBef>
                  <a:spcPts val="750"/>
                </a:spcBef>
              </a:pPr>
              <a:r>
                <a:rPr lang="en-US" sz="1200" b="1">
                  <a:solidFill>
                    <a:srgbClr val="FFFFFF"/>
                  </a:solidFill>
                </a:rPr>
                <a:t>Alpha/Beta</a:t>
              </a:r>
            </a:p>
          </p:txBody>
        </p:sp>
        <p:sp>
          <p:nvSpPr>
            <p:cNvPr id="15" name="Rectangle 14">
              <a:extLst>
                <a:ext uri="{FF2B5EF4-FFF2-40B4-BE49-F238E27FC236}">
                  <a16:creationId xmlns:a16="http://schemas.microsoft.com/office/drawing/2014/main" id="{C80D926E-9666-4339-9FC6-9AFD8FD1353A}"/>
                </a:ext>
              </a:extLst>
            </p:cNvPr>
            <p:cNvSpPr/>
            <p:nvPr/>
          </p:nvSpPr>
          <p:spPr>
            <a:xfrm>
              <a:off x="7826696" y="3541304"/>
              <a:ext cx="2445392" cy="1595661"/>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spcBef>
                  <a:spcPts val="750"/>
                </a:spcBef>
              </a:pPr>
              <a:r>
                <a:rPr lang="en-US" sz="1200" b="1">
                  <a:solidFill>
                    <a:srgbClr val="FFFFFF"/>
                  </a:solidFill>
                </a:rPr>
                <a:t>Unit Testing</a:t>
              </a:r>
            </a:p>
            <a:p>
              <a:pPr algn="ctr">
                <a:lnSpc>
                  <a:spcPct val="90000"/>
                </a:lnSpc>
                <a:spcBef>
                  <a:spcPts val="750"/>
                </a:spcBef>
              </a:pPr>
              <a:r>
                <a:rPr lang="en-US" sz="1200" b="1">
                  <a:solidFill>
                    <a:srgbClr val="FFFFFF"/>
                  </a:solidFill>
                </a:rPr>
                <a:t>Component Tests</a:t>
              </a:r>
            </a:p>
          </p:txBody>
        </p:sp>
        <p:sp>
          <p:nvSpPr>
            <p:cNvPr id="16" name="Rectangle 15">
              <a:extLst>
                <a:ext uri="{FF2B5EF4-FFF2-40B4-BE49-F238E27FC236}">
                  <a16:creationId xmlns:a16="http://schemas.microsoft.com/office/drawing/2014/main" id="{62EF44C0-B3AE-4112-9DDB-DC21EEBF08A0}"/>
                </a:ext>
              </a:extLst>
            </p:cNvPr>
            <p:cNvSpPr/>
            <p:nvPr/>
          </p:nvSpPr>
          <p:spPr>
            <a:xfrm>
              <a:off x="10569896" y="3519944"/>
              <a:ext cx="2445392" cy="1595661"/>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spcBef>
                  <a:spcPts val="750"/>
                </a:spcBef>
              </a:pPr>
              <a:r>
                <a:rPr lang="en-US" sz="1200" b="1">
                  <a:solidFill>
                    <a:srgbClr val="FFFFFF"/>
                  </a:solidFill>
                </a:rPr>
                <a:t>Performance &amp; Load Testing</a:t>
              </a:r>
            </a:p>
            <a:p>
              <a:pPr algn="ctr">
                <a:lnSpc>
                  <a:spcPct val="90000"/>
                </a:lnSpc>
                <a:spcBef>
                  <a:spcPts val="750"/>
                </a:spcBef>
              </a:pPr>
              <a:r>
                <a:rPr lang="en-US" sz="1200" b="1">
                  <a:solidFill>
                    <a:srgbClr val="FFFFFF"/>
                  </a:solidFill>
                </a:rPr>
                <a:t>Security Testing</a:t>
              </a:r>
            </a:p>
            <a:p>
              <a:pPr algn="ctr">
                <a:lnSpc>
                  <a:spcPct val="90000"/>
                </a:lnSpc>
                <a:spcBef>
                  <a:spcPts val="750"/>
                </a:spcBef>
              </a:pPr>
              <a:r>
                <a:rPr lang="en-US" sz="1200" b="1">
                  <a:solidFill>
                    <a:srgbClr val="FFFFFF"/>
                  </a:solidFill>
                </a:rPr>
                <a:t>"ility" Testing</a:t>
              </a:r>
            </a:p>
          </p:txBody>
        </p:sp>
      </p:grpSp>
      <p:sp>
        <p:nvSpPr>
          <p:cNvPr id="18" name="Rectangle 17">
            <a:extLst>
              <a:ext uri="{FF2B5EF4-FFF2-40B4-BE49-F238E27FC236}">
                <a16:creationId xmlns:a16="http://schemas.microsoft.com/office/drawing/2014/main" id="{CD41317F-E596-4AAA-981B-CD77C274D970}"/>
              </a:ext>
            </a:extLst>
          </p:cNvPr>
          <p:cNvSpPr/>
          <p:nvPr/>
        </p:nvSpPr>
        <p:spPr>
          <a:xfrm>
            <a:off x="4120044" y="239248"/>
            <a:ext cx="4114800" cy="208597"/>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200" b="1">
                <a:solidFill>
                  <a:schemeClr val="tx1"/>
                </a:solidFill>
              </a:rPr>
              <a:t>Business-Facing</a:t>
            </a:r>
          </a:p>
        </p:txBody>
      </p:sp>
      <p:sp>
        <p:nvSpPr>
          <p:cNvPr id="19" name="Rectangle 18">
            <a:extLst>
              <a:ext uri="{FF2B5EF4-FFF2-40B4-BE49-F238E27FC236}">
                <a16:creationId xmlns:a16="http://schemas.microsoft.com/office/drawing/2014/main" id="{79EC08F3-F138-4118-B6C4-5EB08F49CCF8}"/>
              </a:ext>
            </a:extLst>
          </p:cNvPr>
          <p:cNvSpPr/>
          <p:nvPr/>
        </p:nvSpPr>
        <p:spPr>
          <a:xfrm rot="16200000">
            <a:off x="1932392" y="2391627"/>
            <a:ext cx="4114800" cy="208597"/>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200" b="1">
                <a:solidFill>
                  <a:schemeClr val="tx1"/>
                </a:solidFill>
              </a:rPr>
              <a:t>Support the Team</a:t>
            </a:r>
          </a:p>
        </p:txBody>
      </p:sp>
      <p:sp>
        <p:nvSpPr>
          <p:cNvPr id="20" name="Rectangle 19">
            <a:extLst>
              <a:ext uri="{FF2B5EF4-FFF2-40B4-BE49-F238E27FC236}">
                <a16:creationId xmlns:a16="http://schemas.microsoft.com/office/drawing/2014/main" id="{BCA3A9CD-ACFB-4705-84EA-8B314245DE5B}"/>
              </a:ext>
            </a:extLst>
          </p:cNvPr>
          <p:cNvSpPr/>
          <p:nvPr/>
        </p:nvSpPr>
        <p:spPr>
          <a:xfrm rot="5400000">
            <a:off x="6289122" y="2441907"/>
            <a:ext cx="4114800" cy="208597"/>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200" b="1">
                <a:solidFill>
                  <a:schemeClr val="tx1"/>
                </a:solidFill>
              </a:rPr>
              <a:t>Critique the Product</a:t>
            </a:r>
          </a:p>
        </p:txBody>
      </p:sp>
      <p:sp>
        <p:nvSpPr>
          <p:cNvPr id="21" name="Rectangle 20">
            <a:extLst>
              <a:ext uri="{FF2B5EF4-FFF2-40B4-BE49-F238E27FC236}">
                <a16:creationId xmlns:a16="http://schemas.microsoft.com/office/drawing/2014/main" id="{E9E57D2D-C2DD-44D3-8D4D-A3991FB8696B}"/>
              </a:ext>
            </a:extLst>
          </p:cNvPr>
          <p:cNvSpPr/>
          <p:nvPr/>
        </p:nvSpPr>
        <p:spPr>
          <a:xfrm>
            <a:off x="4085363" y="4610697"/>
            <a:ext cx="4114800" cy="208597"/>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200" b="1">
                <a:solidFill>
                  <a:schemeClr val="tx1"/>
                </a:solidFill>
              </a:rPr>
              <a:t>Technology-Facing</a:t>
            </a:r>
          </a:p>
        </p:txBody>
      </p:sp>
      <p:sp>
        <p:nvSpPr>
          <p:cNvPr id="26" name="Oval 25">
            <a:extLst>
              <a:ext uri="{FF2B5EF4-FFF2-40B4-BE49-F238E27FC236}">
                <a16:creationId xmlns:a16="http://schemas.microsoft.com/office/drawing/2014/main" id="{D368982A-B19F-46C5-8369-32646AB433D2}"/>
              </a:ext>
            </a:extLst>
          </p:cNvPr>
          <p:cNvSpPr>
            <a:spLocks noChangeAspect="1"/>
          </p:cNvSpPr>
          <p:nvPr/>
        </p:nvSpPr>
        <p:spPr>
          <a:xfrm>
            <a:off x="3713560" y="128681"/>
            <a:ext cx="900997" cy="770590"/>
          </a:xfrm>
          <a:prstGeom prst="ellipse">
            <a:avLst/>
          </a:prstGeom>
          <a:solidFill>
            <a:srgbClr val="FFFFFF"/>
          </a:solidFill>
          <a:ln w="38100" cap="rnd">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lstStyle/>
          <a:p>
            <a:pPr algn="ctr"/>
            <a:r>
              <a:rPr lang="en-US" sz="900" b="1">
                <a:solidFill>
                  <a:schemeClr val="tx1"/>
                </a:solidFill>
              </a:rPr>
              <a:t>Auto-mated &amp; Manual</a:t>
            </a:r>
          </a:p>
        </p:txBody>
      </p:sp>
      <p:sp>
        <p:nvSpPr>
          <p:cNvPr id="27" name="Oval 26">
            <a:extLst>
              <a:ext uri="{FF2B5EF4-FFF2-40B4-BE49-F238E27FC236}">
                <a16:creationId xmlns:a16="http://schemas.microsoft.com/office/drawing/2014/main" id="{91B64B70-8AD7-403E-87FD-6715BE9C5AE3}"/>
              </a:ext>
            </a:extLst>
          </p:cNvPr>
          <p:cNvSpPr>
            <a:spLocks noChangeAspect="1"/>
          </p:cNvSpPr>
          <p:nvPr/>
        </p:nvSpPr>
        <p:spPr>
          <a:xfrm>
            <a:off x="3694510" y="4163337"/>
            <a:ext cx="900997" cy="770590"/>
          </a:xfrm>
          <a:prstGeom prst="ellipse">
            <a:avLst/>
          </a:prstGeom>
          <a:solidFill>
            <a:srgbClr val="FFFFFF"/>
          </a:solidFill>
          <a:ln w="38100" cap="rnd">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lstStyle/>
          <a:p>
            <a:pPr algn="ctr"/>
            <a:r>
              <a:rPr lang="en-US" sz="900" b="1">
                <a:solidFill>
                  <a:schemeClr val="tx1"/>
                </a:solidFill>
              </a:rPr>
              <a:t>Auto-mated</a:t>
            </a:r>
          </a:p>
        </p:txBody>
      </p:sp>
      <p:sp>
        <p:nvSpPr>
          <p:cNvPr id="28" name="Oval 27">
            <a:extLst>
              <a:ext uri="{FF2B5EF4-FFF2-40B4-BE49-F238E27FC236}">
                <a16:creationId xmlns:a16="http://schemas.microsoft.com/office/drawing/2014/main" id="{3863E87C-7ED5-4AEE-965D-7577C8DC35D6}"/>
              </a:ext>
            </a:extLst>
          </p:cNvPr>
          <p:cNvSpPr>
            <a:spLocks noChangeAspect="1"/>
          </p:cNvSpPr>
          <p:nvPr/>
        </p:nvSpPr>
        <p:spPr>
          <a:xfrm>
            <a:off x="7782888" y="103509"/>
            <a:ext cx="900997" cy="770590"/>
          </a:xfrm>
          <a:prstGeom prst="ellipse">
            <a:avLst/>
          </a:prstGeom>
          <a:solidFill>
            <a:srgbClr val="FFFFFF"/>
          </a:solidFill>
          <a:ln w="38100" cap="rnd">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lstStyle/>
          <a:p>
            <a:pPr algn="ctr"/>
            <a:r>
              <a:rPr lang="en-US" sz="900" b="1">
                <a:solidFill>
                  <a:schemeClr val="tx1"/>
                </a:solidFill>
              </a:rPr>
              <a:t>Manual</a:t>
            </a:r>
          </a:p>
        </p:txBody>
      </p:sp>
      <p:sp>
        <p:nvSpPr>
          <p:cNvPr id="29" name="Oval 28">
            <a:extLst>
              <a:ext uri="{FF2B5EF4-FFF2-40B4-BE49-F238E27FC236}">
                <a16:creationId xmlns:a16="http://schemas.microsoft.com/office/drawing/2014/main" id="{2334D184-701D-428D-A0A8-3237D525359F}"/>
              </a:ext>
            </a:extLst>
          </p:cNvPr>
          <p:cNvSpPr>
            <a:spLocks noChangeAspect="1"/>
          </p:cNvSpPr>
          <p:nvPr/>
        </p:nvSpPr>
        <p:spPr>
          <a:xfrm>
            <a:off x="7784075" y="4171202"/>
            <a:ext cx="900997" cy="770590"/>
          </a:xfrm>
          <a:prstGeom prst="ellipse">
            <a:avLst/>
          </a:prstGeom>
          <a:solidFill>
            <a:srgbClr val="FFFFFF"/>
          </a:solidFill>
          <a:ln w="38100" cap="rnd">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lstStyle/>
          <a:p>
            <a:pPr algn="ctr"/>
            <a:r>
              <a:rPr lang="en-US" sz="900" b="1">
                <a:solidFill>
                  <a:schemeClr val="tx1"/>
                </a:solidFill>
              </a:rPr>
              <a:t>Tools</a:t>
            </a:r>
          </a:p>
        </p:txBody>
      </p:sp>
    </p:spTree>
    <p:extLst>
      <p:ext uri="{BB962C8B-B14F-4D97-AF65-F5344CB8AC3E}">
        <p14:creationId xmlns:p14="http://schemas.microsoft.com/office/powerpoint/2010/main" val="3879387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0534D5C4-94CD-43EF-924F-915B27A5973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11" name="Object 10" hidden="1">
                        <a:extLst>
                          <a:ext uri="{FF2B5EF4-FFF2-40B4-BE49-F238E27FC236}">
                            <a16:creationId xmlns:a16="http://schemas.microsoft.com/office/drawing/2014/main" id="{0534D5C4-94CD-43EF-924F-915B27A5973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FA22638D-E173-43B4-B54C-828794A88297}"/>
              </a:ext>
            </a:extLst>
          </p:cNvPr>
          <p:cNvSpPr>
            <a:spLocks noGrp="1"/>
          </p:cNvSpPr>
          <p:nvPr>
            <p:ph type="title"/>
          </p:nvPr>
        </p:nvSpPr>
        <p:spPr>
          <a:xfrm>
            <a:off x="472500" y="467100"/>
            <a:ext cx="1718250" cy="718267"/>
          </a:xfrm>
        </p:spPr>
        <p:txBody>
          <a:bodyPr vert="horz"/>
          <a:lstStyle/>
          <a:p>
            <a:r>
              <a:rPr lang="en-US"/>
              <a:t>Testing Quadrant</a:t>
            </a:r>
          </a:p>
        </p:txBody>
      </p:sp>
      <p:sp>
        <p:nvSpPr>
          <p:cNvPr id="7" name="TextBox 6">
            <a:extLst>
              <a:ext uri="{FF2B5EF4-FFF2-40B4-BE49-F238E27FC236}">
                <a16:creationId xmlns:a16="http://schemas.microsoft.com/office/drawing/2014/main" id="{EA960934-B7B3-494A-AF7D-498B7D52C015}"/>
              </a:ext>
            </a:extLst>
          </p:cNvPr>
          <p:cNvSpPr txBox="1"/>
          <p:nvPr/>
        </p:nvSpPr>
        <p:spPr>
          <a:xfrm>
            <a:off x="60094" y="4573685"/>
            <a:ext cx="2328221" cy="48654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825">
                <a:solidFill>
                  <a:schemeClr val="tx1"/>
                </a:solidFill>
              </a:rPr>
              <a:t>Source - https://lisacrispin.com/2011/11/08/using-the-agile-testing-quadrants/</a:t>
            </a:r>
          </a:p>
        </p:txBody>
      </p:sp>
      <p:sp>
        <p:nvSpPr>
          <p:cNvPr id="12" name="ee4pContent1">
            <a:extLst>
              <a:ext uri="{FF2B5EF4-FFF2-40B4-BE49-F238E27FC236}">
                <a16:creationId xmlns:a16="http://schemas.microsoft.com/office/drawing/2014/main" id="{FBDCFB60-59D1-4EB8-9555-5E29BA048380}"/>
              </a:ext>
            </a:extLst>
          </p:cNvPr>
          <p:cNvSpPr txBox="1"/>
          <p:nvPr/>
        </p:nvSpPr>
        <p:spPr>
          <a:xfrm>
            <a:off x="817752" y="2016201"/>
            <a:ext cx="2057400" cy="1726650"/>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marL="289751" lvl="2" indent="-214313">
              <a:spcAft>
                <a:spcPts val="450"/>
              </a:spcAft>
              <a:buClrTx/>
              <a:buSzPct val="100000"/>
              <a:buFont typeface="Arial" panose="020B0604020202020204" pitchFamily="34" charset="0"/>
              <a:buChar char="•"/>
              <a:defRPr sz="1800"/>
            </a:pPr>
            <a:r>
              <a:rPr lang="en-US" sz="1050" kern="1200">
                <a:solidFill>
                  <a:srgbClr val="575757"/>
                </a:solidFill>
                <a:latin typeface="+mj-lt"/>
                <a:ea typeface="+mn-ea"/>
                <a:cs typeface="+mn-cs"/>
              </a:rPr>
              <a:t>Focused on supporting the teams that underpin the product &amp; its delivery</a:t>
            </a:r>
          </a:p>
          <a:p>
            <a:pPr marL="289751" lvl="2" indent="-214313">
              <a:spcAft>
                <a:spcPts val="450"/>
              </a:spcAft>
              <a:buClrTx/>
              <a:buSzPct val="100000"/>
              <a:buFont typeface="Arial" panose="020B0604020202020204" pitchFamily="34" charset="0"/>
              <a:buChar char="•"/>
              <a:defRPr sz="1800"/>
            </a:pPr>
            <a:r>
              <a:rPr lang="en-US" sz="1050" kern="1200">
                <a:solidFill>
                  <a:srgbClr val="575757"/>
                </a:solidFill>
                <a:latin typeface="+mj-lt"/>
                <a:ea typeface="+mn-ea"/>
                <a:cs typeface="+mn-cs"/>
              </a:rPr>
              <a:t>Goal is to help guide the quality of the product &amp; prevent functional defects from making their way into production</a:t>
            </a:r>
          </a:p>
          <a:p>
            <a:pPr marL="289751" lvl="2" indent="-214313">
              <a:spcAft>
                <a:spcPts val="450"/>
              </a:spcAft>
              <a:buClrTx/>
              <a:buSzPct val="100000"/>
              <a:buFont typeface="Arial" panose="020B0604020202020204" pitchFamily="34" charset="0"/>
              <a:buChar char="•"/>
              <a:defRPr sz="1800"/>
            </a:pPr>
            <a:endParaRPr lang="en-US" sz="1050" kern="1200">
              <a:solidFill>
                <a:srgbClr val="575757"/>
              </a:solidFill>
              <a:latin typeface="+mj-lt"/>
              <a:ea typeface="+mn-ea"/>
              <a:cs typeface="+mn-cs"/>
            </a:endParaRPr>
          </a:p>
        </p:txBody>
      </p:sp>
      <p:sp>
        <p:nvSpPr>
          <p:cNvPr id="13" name="ee4pContent2">
            <a:extLst>
              <a:ext uri="{FF2B5EF4-FFF2-40B4-BE49-F238E27FC236}">
                <a16:creationId xmlns:a16="http://schemas.microsoft.com/office/drawing/2014/main" id="{9F92F595-7228-4497-9D61-042688E9A1F6}"/>
              </a:ext>
            </a:extLst>
          </p:cNvPr>
          <p:cNvSpPr txBox="1"/>
          <p:nvPr/>
        </p:nvSpPr>
        <p:spPr>
          <a:xfrm>
            <a:off x="6401141" y="1886764"/>
            <a:ext cx="2057400" cy="1726650"/>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marL="214313" indent="-214313">
              <a:buFont typeface="Arial" panose="020B0604020202020204" pitchFamily="34" charset="0"/>
              <a:buChar char="•"/>
            </a:pPr>
            <a:r>
              <a:rPr lang="en-US" sz="1050">
                <a:latin typeface="+mj-lt"/>
              </a:rPr>
              <a:t>Focused on evaluating overall product quality</a:t>
            </a:r>
          </a:p>
          <a:p>
            <a:pPr marL="214313" indent="-214313">
              <a:buFont typeface="Arial" panose="020B0604020202020204" pitchFamily="34" charset="0"/>
              <a:buChar char="•"/>
            </a:pPr>
            <a:r>
              <a:rPr lang="en-US" sz="1050">
                <a:latin typeface="+mj-lt"/>
              </a:rPr>
              <a:t>How will software that meets the functional requirements perform (on multiple levels) when deployed to production?</a:t>
            </a:r>
          </a:p>
          <a:p>
            <a:pPr marL="214313" indent="-214313">
              <a:buFont typeface="Arial" panose="020B0604020202020204" pitchFamily="34" charset="0"/>
              <a:buChar char="•"/>
            </a:pPr>
            <a:r>
              <a:rPr lang="en-US" sz="1050">
                <a:latin typeface="+mj-lt"/>
              </a:rPr>
              <a:t>Ensuring that Quality of Service (QoS) are met</a:t>
            </a:r>
          </a:p>
          <a:p>
            <a:pPr marL="214313" indent="-214313">
              <a:buFont typeface="Arial" panose="020B0604020202020204" pitchFamily="34" charset="0"/>
              <a:buChar char="•"/>
            </a:pPr>
            <a:endParaRPr lang="en-US" sz="1050">
              <a:latin typeface="+mj-lt"/>
            </a:endParaRPr>
          </a:p>
        </p:txBody>
      </p:sp>
      <p:sp>
        <p:nvSpPr>
          <p:cNvPr id="14" name="ee4pContent3">
            <a:extLst>
              <a:ext uri="{FF2B5EF4-FFF2-40B4-BE49-F238E27FC236}">
                <a16:creationId xmlns:a16="http://schemas.microsoft.com/office/drawing/2014/main" id="{3D55FEAA-736B-4F39-9C48-EBE7BC4DD5F8}"/>
              </a:ext>
            </a:extLst>
          </p:cNvPr>
          <p:cNvSpPr txBox="1"/>
          <p:nvPr/>
        </p:nvSpPr>
        <p:spPr>
          <a:xfrm>
            <a:off x="3088893" y="635635"/>
            <a:ext cx="3228831" cy="184639"/>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marL="214313" indent="-214313">
              <a:buFont typeface="Arial" panose="020B0604020202020204" pitchFamily="34" charset="0"/>
              <a:buChar char="•"/>
            </a:pPr>
            <a:r>
              <a:rPr lang="en-US" sz="1050">
                <a:latin typeface="+mj-lt"/>
              </a:rPr>
              <a:t>Confirm the external quality of the product</a:t>
            </a:r>
          </a:p>
        </p:txBody>
      </p:sp>
      <p:sp>
        <p:nvSpPr>
          <p:cNvPr id="15" name="ee4pContent4">
            <a:extLst>
              <a:ext uri="{FF2B5EF4-FFF2-40B4-BE49-F238E27FC236}">
                <a16:creationId xmlns:a16="http://schemas.microsoft.com/office/drawing/2014/main" id="{53992B75-F990-49F6-A2E2-054AA653B222}"/>
              </a:ext>
            </a:extLst>
          </p:cNvPr>
          <p:cNvSpPr txBox="1"/>
          <p:nvPr/>
        </p:nvSpPr>
        <p:spPr>
          <a:xfrm>
            <a:off x="3088893" y="4650507"/>
            <a:ext cx="2911857" cy="492994"/>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marL="214313" indent="-214313">
              <a:buFont typeface="Arial" panose="020B0604020202020204" pitchFamily="34" charset="0"/>
              <a:buChar char="•"/>
            </a:pPr>
            <a:r>
              <a:rPr lang="en-US" sz="1050">
                <a:latin typeface="+mj-lt"/>
              </a:rPr>
              <a:t>Maintain the internal quality of the application</a:t>
            </a:r>
          </a:p>
          <a:p>
            <a:pPr marL="214313" indent="-214313">
              <a:buFont typeface="Arial" panose="020B0604020202020204" pitchFamily="34" charset="0"/>
              <a:buChar char="•"/>
            </a:pPr>
            <a:endParaRPr lang="en-US" sz="1050">
              <a:latin typeface="+mj-lt"/>
            </a:endParaRPr>
          </a:p>
        </p:txBody>
      </p:sp>
      <p:sp>
        <p:nvSpPr>
          <p:cNvPr id="16" name="ee4pHeader1">
            <a:extLst>
              <a:ext uri="{FF2B5EF4-FFF2-40B4-BE49-F238E27FC236}">
                <a16:creationId xmlns:a16="http://schemas.microsoft.com/office/drawing/2014/main" id="{15411FC3-96FD-478E-95AC-419945FBB46C}"/>
              </a:ext>
            </a:extLst>
          </p:cNvPr>
          <p:cNvSpPr txBox="1"/>
          <p:nvPr/>
        </p:nvSpPr>
        <p:spPr>
          <a:xfrm>
            <a:off x="817752" y="1586001"/>
            <a:ext cx="2057400" cy="337481"/>
          </a:xfrm>
          <a:prstGeom prst="rect">
            <a:avLst/>
          </a:prstGeom>
          <a:noFill/>
          <a:ln cap="rnd">
            <a:noFill/>
          </a:ln>
        </p:spPr>
        <p:txBody>
          <a:bodyPr wrap="square" lIns="0" tIns="0" rIns="0" bIns="0" rtlCol="0" anchor="b" anchorCtr="0">
            <a:noAutofit/>
          </a:bodyPr>
          <a:lstStyle/>
          <a:p>
            <a:pPr lvl="3" algn="ctr"/>
            <a:r>
              <a:rPr lang="en-US" sz="1050">
                <a:solidFill>
                  <a:schemeClr val="tx2"/>
                </a:solidFill>
              </a:rPr>
              <a:t>Support the Team</a:t>
            </a:r>
          </a:p>
        </p:txBody>
      </p:sp>
      <p:sp>
        <p:nvSpPr>
          <p:cNvPr id="17" name="ee4pHeader2">
            <a:extLst>
              <a:ext uri="{FF2B5EF4-FFF2-40B4-BE49-F238E27FC236}">
                <a16:creationId xmlns:a16="http://schemas.microsoft.com/office/drawing/2014/main" id="{C2A938D0-1942-4850-8BE5-F316113F9906}"/>
              </a:ext>
            </a:extLst>
          </p:cNvPr>
          <p:cNvSpPr txBox="1"/>
          <p:nvPr/>
        </p:nvSpPr>
        <p:spPr>
          <a:xfrm>
            <a:off x="6401141" y="1456564"/>
            <a:ext cx="2057400" cy="337481"/>
          </a:xfrm>
          <a:prstGeom prst="rect">
            <a:avLst/>
          </a:prstGeom>
          <a:noFill/>
          <a:ln cap="rnd">
            <a:noFill/>
          </a:ln>
        </p:spPr>
        <p:txBody>
          <a:bodyPr wrap="square" lIns="0" tIns="0" rIns="0" bIns="0" rtlCol="0" anchor="b" anchorCtr="0">
            <a:noAutofit/>
          </a:bodyPr>
          <a:lstStyle/>
          <a:p>
            <a:pPr lvl="3" algn="ctr"/>
            <a:r>
              <a:rPr lang="en-US" sz="1050">
                <a:solidFill>
                  <a:schemeClr val="tx2"/>
                </a:solidFill>
              </a:rPr>
              <a:t>Critique the Product</a:t>
            </a:r>
          </a:p>
        </p:txBody>
      </p:sp>
      <p:sp>
        <p:nvSpPr>
          <p:cNvPr id="18" name="ee4pHeader3">
            <a:extLst>
              <a:ext uri="{FF2B5EF4-FFF2-40B4-BE49-F238E27FC236}">
                <a16:creationId xmlns:a16="http://schemas.microsoft.com/office/drawing/2014/main" id="{CD0366D1-D834-4A9B-9534-A3661DAB0DE3}"/>
              </a:ext>
            </a:extLst>
          </p:cNvPr>
          <p:cNvSpPr txBox="1"/>
          <p:nvPr/>
        </p:nvSpPr>
        <p:spPr>
          <a:xfrm>
            <a:off x="3088893" y="205435"/>
            <a:ext cx="3228831" cy="337481"/>
          </a:xfrm>
          <a:prstGeom prst="rect">
            <a:avLst/>
          </a:prstGeom>
          <a:noFill/>
          <a:ln cap="rnd">
            <a:noFill/>
          </a:ln>
        </p:spPr>
        <p:txBody>
          <a:bodyPr wrap="square" lIns="0" tIns="0" rIns="0" bIns="0" rtlCol="0" anchor="b" anchorCtr="0">
            <a:noAutofit/>
          </a:bodyPr>
          <a:lstStyle/>
          <a:p>
            <a:pPr lvl="3" algn="ctr"/>
            <a:r>
              <a:rPr lang="en-US" sz="1050">
                <a:solidFill>
                  <a:schemeClr val="tx2"/>
                </a:solidFill>
              </a:rPr>
              <a:t>Business Facing</a:t>
            </a:r>
          </a:p>
        </p:txBody>
      </p:sp>
      <p:sp>
        <p:nvSpPr>
          <p:cNvPr id="19" name="ee4pHeader4">
            <a:extLst>
              <a:ext uri="{FF2B5EF4-FFF2-40B4-BE49-F238E27FC236}">
                <a16:creationId xmlns:a16="http://schemas.microsoft.com/office/drawing/2014/main" id="{D62E86CA-CDA2-4A7B-AE79-09C278E8DF91}"/>
              </a:ext>
            </a:extLst>
          </p:cNvPr>
          <p:cNvSpPr txBox="1"/>
          <p:nvPr/>
        </p:nvSpPr>
        <p:spPr>
          <a:xfrm>
            <a:off x="3088893" y="4220306"/>
            <a:ext cx="2911857" cy="337481"/>
          </a:xfrm>
          <a:prstGeom prst="rect">
            <a:avLst/>
          </a:prstGeom>
          <a:noFill/>
          <a:ln cap="rnd">
            <a:noFill/>
          </a:ln>
        </p:spPr>
        <p:txBody>
          <a:bodyPr wrap="square" lIns="0" tIns="0" rIns="0" bIns="0" rtlCol="0" anchor="b" anchorCtr="0">
            <a:noAutofit/>
          </a:bodyPr>
          <a:lstStyle/>
          <a:p>
            <a:pPr lvl="3" algn="ctr"/>
            <a:r>
              <a:rPr lang="en-US" sz="1050">
                <a:solidFill>
                  <a:schemeClr val="tx2"/>
                </a:solidFill>
              </a:rPr>
              <a:t>Technology Facing</a:t>
            </a:r>
          </a:p>
        </p:txBody>
      </p:sp>
      <p:pic>
        <p:nvPicPr>
          <p:cNvPr id="22" name="Picture 21">
            <a:extLst>
              <a:ext uri="{FF2B5EF4-FFF2-40B4-BE49-F238E27FC236}">
                <a16:creationId xmlns:a16="http://schemas.microsoft.com/office/drawing/2014/main" id="{157AC003-E3B1-41C5-A4B5-33DE0DC8AC0E}"/>
              </a:ext>
            </a:extLst>
          </p:cNvPr>
          <p:cNvPicPr>
            <a:picLocks noChangeAspect="1"/>
          </p:cNvPicPr>
          <p:nvPr/>
        </p:nvPicPr>
        <p:blipFill>
          <a:blip r:embed="rId6"/>
          <a:stretch>
            <a:fillRect/>
          </a:stretch>
        </p:blipFill>
        <p:spPr>
          <a:xfrm>
            <a:off x="2826276" y="912993"/>
            <a:ext cx="3491448" cy="3383334"/>
          </a:xfrm>
          <a:prstGeom prst="rect">
            <a:avLst/>
          </a:prstGeom>
        </p:spPr>
      </p:pic>
    </p:spTree>
    <p:extLst>
      <p:ext uri="{BB962C8B-B14F-4D97-AF65-F5344CB8AC3E}">
        <p14:creationId xmlns:p14="http://schemas.microsoft.com/office/powerpoint/2010/main" val="2469259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F621E741-C9C9-4012-A0D9-5783A06610C9}"/>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18" name="Object 17" hidden="1">
                        <a:extLst>
                          <a:ext uri="{FF2B5EF4-FFF2-40B4-BE49-F238E27FC236}">
                            <a16:creationId xmlns:a16="http://schemas.microsoft.com/office/drawing/2014/main" id="{F621E741-C9C9-4012-A0D9-5783A06610C9}"/>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7B05E69-356E-466D-8437-302DAD064ED3}"/>
              </a:ext>
            </a:extLst>
          </p:cNvPr>
          <p:cNvSpPr>
            <a:spLocks noGrp="1"/>
          </p:cNvSpPr>
          <p:nvPr>
            <p:ph type="title"/>
          </p:nvPr>
        </p:nvSpPr>
        <p:spPr/>
        <p:txBody>
          <a:bodyPr vert="horz"/>
          <a:lstStyle/>
          <a:p>
            <a:r>
              <a:rPr lang="en-US"/>
              <a:t>At times, without vigilance, we may find that our software testing resembles an </a:t>
            </a:r>
            <a:r>
              <a:rPr lang="en-US" b="1">
                <a:solidFill>
                  <a:schemeClr val="accent3"/>
                </a:solidFill>
              </a:rPr>
              <a:t>ice cream cone </a:t>
            </a:r>
            <a:r>
              <a:rPr lang="en-US"/>
              <a:t>rather than a pyramid</a:t>
            </a:r>
          </a:p>
        </p:txBody>
      </p:sp>
      <p:sp>
        <p:nvSpPr>
          <p:cNvPr id="5" name="TextBox 4">
            <a:extLst>
              <a:ext uri="{FF2B5EF4-FFF2-40B4-BE49-F238E27FC236}">
                <a16:creationId xmlns:a16="http://schemas.microsoft.com/office/drawing/2014/main" id="{91E07F1A-CB7D-4B88-A6CA-7D1003F12B2A}"/>
              </a:ext>
            </a:extLst>
          </p:cNvPr>
          <p:cNvSpPr txBox="1"/>
          <p:nvPr/>
        </p:nvSpPr>
        <p:spPr>
          <a:xfrm>
            <a:off x="3173744" y="4959906"/>
            <a:ext cx="4399908" cy="14800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a:solidFill>
                  <a:schemeClr val="tx1"/>
                </a:solidFill>
              </a:rPr>
              <a:t>Source - https://alisterbscott.com/kb/testing-pyramids/</a:t>
            </a:r>
          </a:p>
        </p:txBody>
      </p:sp>
      <p:grpSp>
        <p:nvGrpSpPr>
          <p:cNvPr id="21" name="Group 20">
            <a:extLst>
              <a:ext uri="{FF2B5EF4-FFF2-40B4-BE49-F238E27FC236}">
                <a16:creationId xmlns:a16="http://schemas.microsoft.com/office/drawing/2014/main" id="{63792AAE-A3E0-4E15-A8DA-9BA087EABA85}"/>
              </a:ext>
            </a:extLst>
          </p:cNvPr>
          <p:cNvGrpSpPr/>
          <p:nvPr/>
        </p:nvGrpSpPr>
        <p:grpSpPr>
          <a:xfrm>
            <a:off x="4913682" y="319097"/>
            <a:ext cx="2543968" cy="4503356"/>
            <a:chOff x="8010261" y="230726"/>
            <a:chExt cx="3391957" cy="6004474"/>
          </a:xfrm>
        </p:grpSpPr>
        <p:sp>
          <p:nvSpPr>
            <p:cNvPr id="16" name="Freeform 23">
              <a:extLst>
                <a:ext uri="{FF2B5EF4-FFF2-40B4-BE49-F238E27FC236}">
                  <a16:creationId xmlns:a16="http://schemas.microsoft.com/office/drawing/2014/main" id="{D2D5D6C4-65F6-45C7-9B2B-6FFEB19F088A}"/>
                </a:ext>
              </a:extLst>
            </p:cNvPr>
            <p:cNvSpPr>
              <a:spLocks/>
            </p:cNvSpPr>
            <p:nvPr/>
          </p:nvSpPr>
          <p:spPr bwMode="auto">
            <a:xfrm>
              <a:off x="8010261" y="230726"/>
              <a:ext cx="3391957" cy="5067680"/>
            </a:xfrm>
            <a:custGeom>
              <a:avLst/>
              <a:gdLst>
                <a:gd name="connsiteX0" fmla="*/ 376321 w 595177"/>
                <a:gd name="connsiteY0" fmla="*/ 903287 h 1144587"/>
                <a:gd name="connsiteX1" fmla="*/ 298534 w 595177"/>
                <a:gd name="connsiteY1" fmla="*/ 1144587 h 1144587"/>
                <a:gd name="connsiteX2" fmla="*/ 258846 w 595177"/>
                <a:gd name="connsiteY2" fmla="*/ 1020762 h 1144587"/>
                <a:gd name="connsiteX3" fmla="*/ 447759 w 595177"/>
                <a:gd name="connsiteY3" fmla="*/ 677862 h 1144587"/>
                <a:gd name="connsiteX4" fmla="*/ 396959 w 595177"/>
                <a:gd name="connsiteY4" fmla="*/ 839787 h 1144587"/>
                <a:gd name="connsiteX5" fmla="*/ 247734 w 595177"/>
                <a:gd name="connsiteY5" fmla="*/ 987425 h 1144587"/>
                <a:gd name="connsiteX6" fmla="*/ 222334 w 595177"/>
                <a:gd name="connsiteY6" fmla="*/ 903287 h 1144587"/>
                <a:gd name="connsiteX7" fmla="*/ 412781 w 595177"/>
                <a:gd name="connsiteY7" fmla="*/ 558800 h 1144587"/>
                <a:gd name="connsiteX8" fmla="*/ 485859 w 595177"/>
                <a:gd name="connsiteY8" fmla="*/ 558800 h 1144587"/>
                <a:gd name="connsiteX9" fmla="*/ 468664 w 595177"/>
                <a:gd name="connsiteY9" fmla="*/ 613162 h 1144587"/>
                <a:gd name="connsiteX10" fmla="*/ 210743 w 595177"/>
                <a:gd name="connsiteY10" fmla="*/ 869950 h 1144587"/>
                <a:gd name="connsiteX11" fmla="*/ 184234 w 595177"/>
                <a:gd name="connsiteY11" fmla="*/ 786977 h 1144587"/>
                <a:gd name="connsiteX12" fmla="*/ 259124 w 595177"/>
                <a:gd name="connsiteY12" fmla="*/ 558800 h 1144587"/>
                <a:gd name="connsiteX13" fmla="*/ 301257 w 595177"/>
                <a:gd name="connsiteY13" fmla="*/ 558800 h 1144587"/>
                <a:gd name="connsiteX14" fmla="*/ 368384 w 595177"/>
                <a:gd name="connsiteY14" fmla="*/ 558800 h 1144587"/>
                <a:gd name="connsiteX15" fmla="*/ 174144 w 595177"/>
                <a:gd name="connsiteY15" fmla="*/ 754063 h 1144587"/>
                <a:gd name="connsiteX16" fmla="*/ 147721 w 595177"/>
                <a:gd name="connsiteY16" fmla="*/ 670789 h 1144587"/>
                <a:gd name="connsiteX17" fmla="*/ 259124 w 595177"/>
                <a:gd name="connsiteY17" fmla="*/ 558800 h 1144587"/>
                <a:gd name="connsiteX18" fmla="*/ 111209 w 595177"/>
                <a:gd name="connsiteY18" fmla="*/ 558800 h 1144587"/>
                <a:gd name="connsiteX19" fmla="*/ 214397 w 595177"/>
                <a:gd name="connsiteY19" fmla="*/ 558800 h 1144587"/>
                <a:gd name="connsiteX20" fmla="*/ 136465 w 595177"/>
                <a:gd name="connsiteY20" fmla="*/ 636588 h 1144587"/>
                <a:gd name="connsiteX21" fmla="*/ 111209 w 595177"/>
                <a:gd name="connsiteY21" fmla="*/ 558800 h 1144587"/>
                <a:gd name="connsiteX22" fmla="*/ 244650 w 595177"/>
                <a:gd name="connsiteY22" fmla="*/ 0 h 1144587"/>
                <a:gd name="connsiteX23" fmla="*/ 244650 w 595177"/>
                <a:gd name="connsiteY23" fmla="*/ 32094 h 1144587"/>
                <a:gd name="connsiteX24" fmla="*/ 291146 w 595177"/>
                <a:gd name="connsiteY24" fmla="*/ 59195 h 1144587"/>
                <a:gd name="connsiteX25" fmla="*/ 369114 w 595177"/>
                <a:gd name="connsiteY25" fmla="*/ 166174 h 1144587"/>
                <a:gd name="connsiteX26" fmla="*/ 370545 w 595177"/>
                <a:gd name="connsiteY26" fmla="*/ 176159 h 1144587"/>
                <a:gd name="connsiteX27" fmla="*/ 379844 w 595177"/>
                <a:gd name="connsiteY27" fmla="*/ 181151 h 1144587"/>
                <a:gd name="connsiteX28" fmla="*/ 490002 w 595177"/>
                <a:gd name="connsiteY28" fmla="*/ 233214 h 1144587"/>
                <a:gd name="connsiteX29" fmla="*/ 494293 w 595177"/>
                <a:gd name="connsiteY29" fmla="*/ 317371 h 1144587"/>
                <a:gd name="connsiteX30" fmla="*/ 494293 w 595177"/>
                <a:gd name="connsiteY30" fmla="*/ 328069 h 1144587"/>
                <a:gd name="connsiteX31" fmla="*/ 502162 w 595177"/>
                <a:gd name="connsiteY31" fmla="*/ 334488 h 1144587"/>
                <a:gd name="connsiteX32" fmla="*/ 510030 w 595177"/>
                <a:gd name="connsiteY32" fmla="*/ 336627 h 1144587"/>
                <a:gd name="connsiteX33" fmla="*/ 527198 w 595177"/>
                <a:gd name="connsiteY33" fmla="*/ 342333 h 1144587"/>
                <a:gd name="connsiteX34" fmla="*/ 594437 w 595177"/>
                <a:gd name="connsiteY34" fmla="*/ 446459 h 1144587"/>
                <a:gd name="connsiteX35" fmla="*/ 572262 w 595177"/>
                <a:gd name="connsiteY35" fmla="*/ 494243 h 1144587"/>
                <a:gd name="connsiteX36" fmla="*/ 530059 w 595177"/>
                <a:gd name="connsiteY36" fmla="*/ 522058 h 1144587"/>
                <a:gd name="connsiteX37" fmla="*/ 512891 w 595177"/>
                <a:gd name="connsiteY37" fmla="*/ 526337 h 1144587"/>
                <a:gd name="connsiteX38" fmla="*/ 503592 w 595177"/>
                <a:gd name="connsiteY38" fmla="*/ 526337 h 1144587"/>
                <a:gd name="connsiteX39" fmla="*/ 490717 w 595177"/>
                <a:gd name="connsiteY39" fmla="*/ 527050 h 1144587"/>
                <a:gd name="connsiteX40" fmla="*/ 444222 w 595177"/>
                <a:gd name="connsiteY40" fmla="*/ 527050 h 1144587"/>
                <a:gd name="connsiteX41" fmla="*/ 399873 w 595177"/>
                <a:gd name="connsiteY41" fmla="*/ 527050 h 1144587"/>
                <a:gd name="connsiteX42" fmla="*/ 301160 w 595177"/>
                <a:gd name="connsiteY42" fmla="*/ 527050 h 1144587"/>
                <a:gd name="connsiteX43" fmla="*/ 290430 w 595177"/>
                <a:gd name="connsiteY43" fmla="*/ 527050 h 1144587"/>
                <a:gd name="connsiteX44" fmla="*/ 245366 w 595177"/>
                <a:gd name="connsiteY44" fmla="*/ 527050 h 1144587"/>
                <a:gd name="connsiteX45" fmla="*/ 105165 w 595177"/>
                <a:gd name="connsiteY45" fmla="*/ 527050 h 1144587"/>
                <a:gd name="connsiteX46" fmla="*/ 91574 w 595177"/>
                <a:gd name="connsiteY46" fmla="*/ 526337 h 1144587"/>
                <a:gd name="connsiteX47" fmla="*/ 85136 w 595177"/>
                <a:gd name="connsiteY47" fmla="*/ 526337 h 1144587"/>
                <a:gd name="connsiteX48" fmla="*/ 67254 w 595177"/>
                <a:gd name="connsiteY48" fmla="*/ 522771 h 1144587"/>
                <a:gd name="connsiteX49" fmla="*/ 26481 w 595177"/>
                <a:gd name="connsiteY49" fmla="*/ 497809 h 1144587"/>
                <a:gd name="connsiteX50" fmla="*/ 2876 w 595177"/>
                <a:gd name="connsiteY50" fmla="*/ 456444 h 1144587"/>
                <a:gd name="connsiteX51" fmla="*/ 50802 w 595177"/>
                <a:gd name="connsiteY51" fmla="*/ 349465 h 1144587"/>
                <a:gd name="connsiteX52" fmla="*/ 63677 w 595177"/>
                <a:gd name="connsiteY52" fmla="*/ 343759 h 1144587"/>
                <a:gd name="connsiteX53" fmla="*/ 71546 w 595177"/>
                <a:gd name="connsiteY53" fmla="*/ 339480 h 1144587"/>
                <a:gd name="connsiteX54" fmla="*/ 77983 w 595177"/>
                <a:gd name="connsiteY54" fmla="*/ 324503 h 1144587"/>
                <a:gd name="connsiteX55" fmla="*/ 141646 w 595177"/>
                <a:gd name="connsiteY55" fmla="*/ 186144 h 1144587"/>
                <a:gd name="connsiteX56" fmla="*/ 147368 w 595177"/>
                <a:gd name="connsiteY56" fmla="*/ 170453 h 1144587"/>
                <a:gd name="connsiteX57" fmla="*/ 179557 w 595177"/>
                <a:gd name="connsiteY57" fmla="*/ 37086 h 1144587"/>
                <a:gd name="connsiteX58" fmla="*/ 244650 w 595177"/>
                <a:gd name="connsiteY58" fmla="*/ 0 h 114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95177" h="1144587">
                  <a:moveTo>
                    <a:pt x="376321" y="903287"/>
                  </a:moveTo>
                  <a:lnTo>
                    <a:pt x="298534" y="1144587"/>
                  </a:lnTo>
                  <a:lnTo>
                    <a:pt x="258846" y="1020762"/>
                  </a:lnTo>
                  <a:close/>
                  <a:moveTo>
                    <a:pt x="447759" y="677862"/>
                  </a:moveTo>
                  <a:lnTo>
                    <a:pt x="396959" y="839787"/>
                  </a:lnTo>
                  <a:lnTo>
                    <a:pt x="247734" y="987425"/>
                  </a:lnTo>
                  <a:lnTo>
                    <a:pt x="222334" y="903287"/>
                  </a:lnTo>
                  <a:close/>
                  <a:moveTo>
                    <a:pt x="412781" y="558800"/>
                  </a:moveTo>
                  <a:cubicBezTo>
                    <a:pt x="437857" y="558800"/>
                    <a:pt x="462216" y="558800"/>
                    <a:pt x="485859" y="558800"/>
                  </a:cubicBezTo>
                  <a:cubicBezTo>
                    <a:pt x="485859" y="558800"/>
                    <a:pt x="485859" y="558800"/>
                    <a:pt x="468664" y="613162"/>
                  </a:cubicBezTo>
                  <a:cubicBezTo>
                    <a:pt x="468664" y="613162"/>
                    <a:pt x="468664" y="613162"/>
                    <a:pt x="210743" y="869950"/>
                  </a:cubicBezTo>
                  <a:cubicBezTo>
                    <a:pt x="210743" y="869950"/>
                    <a:pt x="210743" y="869950"/>
                    <a:pt x="184234" y="786977"/>
                  </a:cubicBezTo>
                  <a:close/>
                  <a:moveTo>
                    <a:pt x="259124" y="558800"/>
                  </a:moveTo>
                  <a:cubicBezTo>
                    <a:pt x="272692" y="558800"/>
                    <a:pt x="286975" y="558800"/>
                    <a:pt x="301257" y="558800"/>
                  </a:cubicBezTo>
                  <a:cubicBezTo>
                    <a:pt x="323395" y="558800"/>
                    <a:pt x="345532" y="558800"/>
                    <a:pt x="368384" y="558800"/>
                  </a:cubicBezTo>
                  <a:cubicBezTo>
                    <a:pt x="368384" y="558800"/>
                    <a:pt x="368384" y="558800"/>
                    <a:pt x="174144" y="754063"/>
                  </a:cubicBezTo>
                  <a:cubicBezTo>
                    <a:pt x="174144" y="754063"/>
                    <a:pt x="174144" y="754063"/>
                    <a:pt x="147721" y="670789"/>
                  </a:cubicBezTo>
                  <a:cubicBezTo>
                    <a:pt x="147721" y="670789"/>
                    <a:pt x="147721" y="670789"/>
                    <a:pt x="259124" y="558800"/>
                  </a:cubicBezTo>
                  <a:close/>
                  <a:moveTo>
                    <a:pt x="111209" y="558800"/>
                  </a:moveTo>
                  <a:cubicBezTo>
                    <a:pt x="146567" y="558800"/>
                    <a:pt x="180482" y="558800"/>
                    <a:pt x="214397" y="558800"/>
                  </a:cubicBezTo>
                  <a:cubicBezTo>
                    <a:pt x="214397" y="558800"/>
                    <a:pt x="214397" y="558800"/>
                    <a:pt x="136465" y="636588"/>
                  </a:cubicBezTo>
                  <a:cubicBezTo>
                    <a:pt x="136465" y="636588"/>
                    <a:pt x="136465" y="636588"/>
                    <a:pt x="111209" y="558800"/>
                  </a:cubicBezTo>
                  <a:close/>
                  <a:moveTo>
                    <a:pt x="244650" y="0"/>
                  </a:moveTo>
                  <a:cubicBezTo>
                    <a:pt x="241789" y="11411"/>
                    <a:pt x="238213" y="22822"/>
                    <a:pt x="244650" y="32094"/>
                  </a:cubicBezTo>
                  <a:cubicBezTo>
                    <a:pt x="254665" y="46358"/>
                    <a:pt x="274693" y="54203"/>
                    <a:pt x="291146" y="59195"/>
                  </a:cubicBezTo>
                  <a:cubicBezTo>
                    <a:pt x="354093" y="77738"/>
                    <a:pt x="379129" y="112685"/>
                    <a:pt x="369114" y="166174"/>
                  </a:cubicBezTo>
                  <a:cubicBezTo>
                    <a:pt x="368399" y="169740"/>
                    <a:pt x="369114" y="173306"/>
                    <a:pt x="370545" y="176159"/>
                  </a:cubicBezTo>
                  <a:cubicBezTo>
                    <a:pt x="373406" y="179012"/>
                    <a:pt x="376983" y="180438"/>
                    <a:pt x="379844" y="181151"/>
                  </a:cubicBezTo>
                  <a:cubicBezTo>
                    <a:pt x="422047" y="184004"/>
                    <a:pt x="464966" y="191849"/>
                    <a:pt x="490002" y="233214"/>
                  </a:cubicBezTo>
                  <a:cubicBezTo>
                    <a:pt x="506454" y="261029"/>
                    <a:pt x="507884" y="288130"/>
                    <a:pt x="494293" y="317371"/>
                  </a:cubicBezTo>
                  <a:cubicBezTo>
                    <a:pt x="492863" y="320224"/>
                    <a:pt x="492863" y="324503"/>
                    <a:pt x="494293" y="328069"/>
                  </a:cubicBezTo>
                  <a:cubicBezTo>
                    <a:pt x="495009" y="330922"/>
                    <a:pt x="498585" y="333062"/>
                    <a:pt x="502162" y="334488"/>
                  </a:cubicBezTo>
                  <a:cubicBezTo>
                    <a:pt x="504308" y="335201"/>
                    <a:pt x="507169" y="335914"/>
                    <a:pt x="510030" y="336627"/>
                  </a:cubicBezTo>
                  <a:cubicBezTo>
                    <a:pt x="515753" y="338767"/>
                    <a:pt x="521475" y="340193"/>
                    <a:pt x="527198" y="342333"/>
                  </a:cubicBezTo>
                  <a:cubicBezTo>
                    <a:pt x="572262" y="357310"/>
                    <a:pt x="600159" y="399389"/>
                    <a:pt x="594437" y="446459"/>
                  </a:cubicBezTo>
                  <a:cubicBezTo>
                    <a:pt x="591576" y="464289"/>
                    <a:pt x="583707" y="480693"/>
                    <a:pt x="572262" y="494243"/>
                  </a:cubicBezTo>
                  <a:cubicBezTo>
                    <a:pt x="561533" y="507081"/>
                    <a:pt x="546511" y="517065"/>
                    <a:pt x="530059" y="522058"/>
                  </a:cubicBezTo>
                  <a:cubicBezTo>
                    <a:pt x="524336" y="524197"/>
                    <a:pt x="518614" y="525624"/>
                    <a:pt x="512891" y="526337"/>
                  </a:cubicBezTo>
                  <a:cubicBezTo>
                    <a:pt x="510030" y="526337"/>
                    <a:pt x="507169" y="526337"/>
                    <a:pt x="503592" y="526337"/>
                  </a:cubicBezTo>
                  <a:cubicBezTo>
                    <a:pt x="499301" y="526337"/>
                    <a:pt x="495009" y="527050"/>
                    <a:pt x="490717" y="527050"/>
                  </a:cubicBezTo>
                  <a:cubicBezTo>
                    <a:pt x="475695" y="527050"/>
                    <a:pt x="459959" y="527050"/>
                    <a:pt x="444222" y="527050"/>
                  </a:cubicBezTo>
                  <a:cubicBezTo>
                    <a:pt x="429916" y="527050"/>
                    <a:pt x="414894" y="527050"/>
                    <a:pt x="399873" y="527050"/>
                  </a:cubicBezTo>
                  <a:cubicBezTo>
                    <a:pt x="366968" y="527050"/>
                    <a:pt x="334064" y="527050"/>
                    <a:pt x="301160" y="527050"/>
                  </a:cubicBezTo>
                  <a:cubicBezTo>
                    <a:pt x="297583" y="527050"/>
                    <a:pt x="294007" y="527050"/>
                    <a:pt x="290430" y="527050"/>
                  </a:cubicBezTo>
                  <a:cubicBezTo>
                    <a:pt x="275409" y="527050"/>
                    <a:pt x="260387" y="527050"/>
                    <a:pt x="245366" y="527050"/>
                  </a:cubicBezTo>
                  <a:cubicBezTo>
                    <a:pt x="200301" y="527050"/>
                    <a:pt x="153091" y="527050"/>
                    <a:pt x="105165" y="527050"/>
                  </a:cubicBezTo>
                  <a:cubicBezTo>
                    <a:pt x="100873" y="527050"/>
                    <a:pt x="95866" y="526337"/>
                    <a:pt x="91574" y="526337"/>
                  </a:cubicBezTo>
                  <a:cubicBezTo>
                    <a:pt x="89428" y="526337"/>
                    <a:pt x="87282" y="526337"/>
                    <a:pt x="85136" y="526337"/>
                  </a:cubicBezTo>
                  <a:cubicBezTo>
                    <a:pt x="78699" y="525624"/>
                    <a:pt x="72976" y="524197"/>
                    <a:pt x="67254" y="522771"/>
                  </a:cubicBezTo>
                  <a:cubicBezTo>
                    <a:pt x="51517" y="517779"/>
                    <a:pt x="37926" y="509220"/>
                    <a:pt x="26481" y="497809"/>
                  </a:cubicBezTo>
                  <a:cubicBezTo>
                    <a:pt x="15036" y="486398"/>
                    <a:pt x="7168" y="472134"/>
                    <a:pt x="2876" y="456444"/>
                  </a:cubicBezTo>
                  <a:cubicBezTo>
                    <a:pt x="-7854" y="415079"/>
                    <a:pt x="12175" y="371574"/>
                    <a:pt x="50802" y="349465"/>
                  </a:cubicBezTo>
                  <a:cubicBezTo>
                    <a:pt x="55093" y="347325"/>
                    <a:pt x="58670" y="345186"/>
                    <a:pt x="63677" y="343759"/>
                  </a:cubicBezTo>
                  <a:cubicBezTo>
                    <a:pt x="65823" y="342333"/>
                    <a:pt x="67969" y="340907"/>
                    <a:pt x="71546" y="339480"/>
                  </a:cubicBezTo>
                  <a:cubicBezTo>
                    <a:pt x="76553" y="336627"/>
                    <a:pt x="80129" y="330209"/>
                    <a:pt x="77983" y="324503"/>
                  </a:cubicBezTo>
                  <a:cubicBezTo>
                    <a:pt x="55093" y="256750"/>
                    <a:pt x="71546" y="221090"/>
                    <a:pt x="141646" y="186144"/>
                  </a:cubicBezTo>
                  <a:cubicBezTo>
                    <a:pt x="146653" y="183291"/>
                    <a:pt x="149514" y="176872"/>
                    <a:pt x="147368" y="170453"/>
                  </a:cubicBezTo>
                  <a:cubicBezTo>
                    <a:pt x="132347" y="121956"/>
                    <a:pt x="142361" y="76312"/>
                    <a:pt x="179557" y="37086"/>
                  </a:cubicBezTo>
                  <a:cubicBezTo>
                    <a:pt x="198871" y="16404"/>
                    <a:pt x="220330" y="4279"/>
                    <a:pt x="244650" y="0"/>
                  </a:cubicBezTo>
                  <a:close/>
                </a:path>
              </a:pathLst>
            </a:custGeom>
            <a:solidFill>
              <a:schemeClr val="tx2"/>
            </a:solidFill>
            <a:ln>
              <a:noFill/>
            </a:ln>
          </p:spPr>
          <p:txBody>
            <a:bodyPr vert="horz" wrap="square" lIns="68580" tIns="34290" rIns="68580" bIns="34290" numCol="1" anchor="t" anchorCtr="0" compatLnSpc="1">
              <a:prstTxWarp prst="textNoShape">
                <a:avLst/>
              </a:prstTxWarp>
              <a:noAutofit/>
            </a:bodyPr>
            <a:lstStyle/>
            <a:p>
              <a:endParaRPr lang="en-US" sz="1050"/>
            </a:p>
          </p:txBody>
        </p:sp>
        <p:graphicFrame>
          <p:nvGraphicFramePr>
            <p:cNvPr id="15" name="Diagram 14">
              <a:extLst>
                <a:ext uri="{FF2B5EF4-FFF2-40B4-BE49-F238E27FC236}">
                  <a16:creationId xmlns:a16="http://schemas.microsoft.com/office/drawing/2014/main" id="{BE94152F-5F4D-401C-9E40-4E366C8EF17F}"/>
                </a:ext>
              </a:extLst>
            </p:cNvPr>
            <p:cNvGraphicFramePr/>
            <p:nvPr/>
          </p:nvGraphicFramePr>
          <p:xfrm>
            <a:off x="8248632" y="2545054"/>
            <a:ext cx="2915217" cy="369014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TextBox 19">
              <a:extLst>
                <a:ext uri="{FF2B5EF4-FFF2-40B4-BE49-F238E27FC236}">
                  <a16:creationId xmlns:a16="http://schemas.microsoft.com/office/drawing/2014/main" id="{6E6F68F6-930C-47A5-9E83-039C35F2063B}"/>
                </a:ext>
              </a:extLst>
            </p:cNvPr>
            <p:cNvSpPr txBox="1"/>
            <p:nvPr/>
          </p:nvSpPr>
          <p:spPr>
            <a:xfrm>
              <a:off x="9303714" y="5024991"/>
              <a:ext cx="805049" cy="55399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ctr"/>
              <a:r>
                <a:rPr lang="en-US" sz="1050"/>
                <a:t>Unit Tests</a:t>
              </a:r>
            </a:p>
          </p:txBody>
        </p:sp>
      </p:grpSp>
    </p:spTree>
    <p:extLst>
      <p:ext uri="{BB962C8B-B14F-4D97-AF65-F5344CB8AC3E}">
        <p14:creationId xmlns:p14="http://schemas.microsoft.com/office/powerpoint/2010/main" val="1928322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529C0EA-864C-44EC-942D-A8DA710CE49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5529C0EA-864C-44EC-942D-A8DA710CE49F}"/>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7247CD26-2482-4E94-911F-80247B2B47B2}"/>
              </a:ext>
            </a:extLst>
          </p:cNvPr>
          <p:cNvSpPr>
            <a:spLocks noGrp="1"/>
          </p:cNvSpPr>
          <p:nvPr>
            <p:ph type="title"/>
          </p:nvPr>
        </p:nvSpPr>
        <p:spPr/>
        <p:txBody>
          <a:bodyPr vert="horz"/>
          <a:lstStyle/>
          <a:p>
            <a:r>
              <a:rPr lang="en-US"/>
              <a:t>Test Pyramid</a:t>
            </a:r>
          </a:p>
        </p:txBody>
      </p:sp>
      <p:sp>
        <p:nvSpPr>
          <p:cNvPr id="6" name="TextBox 5">
            <a:extLst>
              <a:ext uri="{FF2B5EF4-FFF2-40B4-BE49-F238E27FC236}">
                <a16:creationId xmlns:a16="http://schemas.microsoft.com/office/drawing/2014/main" id="{3BC51044-CC78-4B71-9544-694EF49E524B}"/>
              </a:ext>
            </a:extLst>
          </p:cNvPr>
          <p:cNvSpPr txBox="1"/>
          <p:nvPr/>
        </p:nvSpPr>
        <p:spPr>
          <a:xfrm>
            <a:off x="3152181" y="4943154"/>
            <a:ext cx="5085708" cy="20034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825">
                <a:solidFill>
                  <a:schemeClr val="tx1"/>
                </a:solidFill>
              </a:rPr>
              <a:t>Source - https://martinfowler.com/bliki/TestPyramid.html</a:t>
            </a:r>
          </a:p>
        </p:txBody>
      </p:sp>
      <p:grpSp>
        <p:nvGrpSpPr>
          <p:cNvPr id="7" name="Group 6">
            <a:extLst>
              <a:ext uri="{FF2B5EF4-FFF2-40B4-BE49-F238E27FC236}">
                <a16:creationId xmlns:a16="http://schemas.microsoft.com/office/drawing/2014/main" id="{C4EA7DA6-65D9-4673-B4EB-88D974CAF877}"/>
              </a:ext>
            </a:extLst>
          </p:cNvPr>
          <p:cNvGrpSpPr/>
          <p:nvPr/>
        </p:nvGrpSpPr>
        <p:grpSpPr>
          <a:xfrm>
            <a:off x="4265040" y="1054624"/>
            <a:ext cx="3637228" cy="3034253"/>
            <a:chOff x="4327021" y="1897930"/>
            <a:chExt cx="3537959" cy="3062141"/>
          </a:xfrm>
        </p:grpSpPr>
        <p:sp>
          <p:nvSpPr>
            <p:cNvPr id="8" name="Freeform 20">
              <a:extLst>
                <a:ext uri="{FF2B5EF4-FFF2-40B4-BE49-F238E27FC236}">
                  <a16:creationId xmlns:a16="http://schemas.microsoft.com/office/drawing/2014/main" id="{05F9B568-6BB3-406A-B0B6-219830C88C75}"/>
                </a:ext>
              </a:extLst>
            </p:cNvPr>
            <p:cNvSpPr>
              <a:spLocks/>
            </p:cNvSpPr>
            <p:nvPr/>
          </p:nvSpPr>
          <p:spPr bwMode="auto">
            <a:xfrm>
              <a:off x="5536467" y="1897930"/>
              <a:ext cx="1119067" cy="967553"/>
            </a:xfrm>
            <a:custGeom>
              <a:avLst/>
              <a:gdLst>
                <a:gd name="T0" fmla="*/ 210 w 421"/>
                <a:gd name="T1" fmla="*/ 0 h 364"/>
                <a:gd name="T2" fmla="*/ 0 w 421"/>
                <a:gd name="T3" fmla="*/ 364 h 364"/>
                <a:gd name="T4" fmla="*/ 421 w 421"/>
                <a:gd name="T5" fmla="*/ 364 h 364"/>
                <a:gd name="T6" fmla="*/ 210 w 421"/>
                <a:gd name="T7" fmla="*/ 0 h 364"/>
              </a:gdLst>
              <a:ahLst/>
              <a:cxnLst>
                <a:cxn ang="0">
                  <a:pos x="T0" y="T1"/>
                </a:cxn>
                <a:cxn ang="0">
                  <a:pos x="T2" y="T3"/>
                </a:cxn>
                <a:cxn ang="0">
                  <a:pos x="T4" y="T5"/>
                </a:cxn>
                <a:cxn ang="0">
                  <a:pos x="T6" y="T7"/>
                </a:cxn>
              </a:cxnLst>
              <a:rect l="0" t="0" r="r" b="b"/>
              <a:pathLst>
                <a:path w="421" h="364">
                  <a:moveTo>
                    <a:pt x="210" y="0"/>
                  </a:moveTo>
                  <a:lnTo>
                    <a:pt x="0" y="364"/>
                  </a:lnTo>
                  <a:lnTo>
                    <a:pt x="421" y="364"/>
                  </a:lnTo>
                  <a:lnTo>
                    <a:pt x="210" y="0"/>
                  </a:lnTo>
                  <a:close/>
                </a:path>
              </a:pathLst>
            </a:cu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
                  <a:schemeClr val="bg1"/>
                </a:buClr>
              </a:pPr>
              <a:r>
                <a:rPr lang="en-US" sz="1800"/>
                <a:t>UI</a:t>
              </a:r>
            </a:p>
          </p:txBody>
        </p:sp>
        <p:sp>
          <p:nvSpPr>
            <p:cNvPr id="9" name="Freeform 21">
              <a:extLst>
                <a:ext uri="{FF2B5EF4-FFF2-40B4-BE49-F238E27FC236}">
                  <a16:creationId xmlns:a16="http://schemas.microsoft.com/office/drawing/2014/main" id="{9E5648DC-BB3F-4AB3-87EA-FBD5F064E038}"/>
                </a:ext>
              </a:extLst>
            </p:cNvPr>
            <p:cNvSpPr>
              <a:spLocks/>
            </p:cNvSpPr>
            <p:nvPr/>
          </p:nvSpPr>
          <p:spPr bwMode="auto">
            <a:xfrm>
              <a:off x="4946364" y="2971805"/>
              <a:ext cx="2296614" cy="914392"/>
            </a:xfrm>
            <a:custGeom>
              <a:avLst/>
              <a:gdLst>
                <a:gd name="T0" fmla="*/ 0 w 864"/>
                <a:gd name="T1" fmla="*/ 344 h 344"/>
                <a:gd name="T2" fmla="*/ 864 w 864"/>
                <a:gd name="T3" fmla="*/ 344 h 344"/>
                <a:gd name="T4" fmla="*/ 665 w 864"/>
                <a:gd name="T5" fmla="*/ 0 h 344"/>
                <a:gd name="T6" fmla="*/ 199 w 864"/>
                <a:gd name="T7" fmla="*/ 0 h 344"/>
                <a:gd name="T8" fmla="*/ 0 w 864"/>
                <a:gd name="T9" fmla="*/ 344 h 344"/>
              </a:gdLst>
              <a:ahLst/>
              <a:cxnLst>
                <a:cxn ang="0">
                  <a:pos x="T0" y="T1"/>
                </a:cxn>
                <a:cxn ang="0">
                  <a:pos x="T2" y="T3"/>
                </a:cxn>
                <a:cxn ang="0">
                  <a:pos x="T4" y="T5"/>
                </a:cxn>
                <a:cxn ang="0">
                  <a:pos x="T6" y="T7"/>
                </a:cxn>
                <a:cxn ang="0">
                  <a:pos x="T8" y="T9"/>
                </a:cxn>
              </a:cxnLst>
              <a:rect l="0" t="0" r="r" b="b"/>
              <a:pathLst>
                <a:path w="864" h="344">
                  <a:moveTo>
                    <a:pt x="0" y="344"/>
                  </a:moveTo>
                  <a:lnTo>
                    <a:pt x="864" y="344"/>
                  </a:lnTo>
                  <a:lnTo>
                    <a:pt x="665" y="0"/>
                  </a:lnTo>
                  <a:lnTo>
                    <a:pt x="199" y="0"/>
                  </a:lnTo>
                  <a:lnTo>
                    <a:pt x="0" y="344"/>
                  </a:ln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
                  <a:schemeClr val="bg1"/>
                </a:buClr>
              </a:pPr>
              <a:r>
                <a:rPr lang="en-US" sz="1800"/>
                <a:t>Service</a:t>
              </a:r>
            </a:p>
          </p:txBody>
        </p:sp>
        <p:sp>
          <p:nvSpPr>
            <p:cNvPr id="10" name="Freeform 22">
              <a:extLst>
                <a:ext uri="{FF2B5EF4-FFF2-40B4-BE49-F238E27FC236}">
                  <a16:creationId xmlns:a16="http://schemas.microsoft.com/office/drawing/2014/main" id="{4E24F0C3-6D33-436E-B446-4C09C74B5AE6}"/>
                </a:ext>
              </a:extLst>
            </p:cNvPr>
            <p:cNvSpPr>
              <a:spLocks/>
            </p:cNvSpPr>
            <p:nvPr/>
          </p:nvSpPr>
          <p:spPr bwMode="auto">
            <a:xfrm>
              <a:off x="4327021" y="3992518"/>
              <a:ext cx="3537959" cy="967553"/>
            </a:xfrm>
            <a:custGeom>
              <a:avLst/>
              <a:gdLst>
                <a:gd name="T0" fmla="*/ 0 w 1331"/>
                <a:gd name="T1" fmla="*/ 364 h 364"/>
                <a:gd name="T2" fmla="*/ 1331 w 1331"/>
                <a:gd name="T3" fmla="*/ 364 h 364"/>
                <a:gd name="T4" fmla="*/ 1120 w 1331"/>
                <a:gd name="T5" fmla="*/ 0 h 364"/>
                <a:gd name="T6" fmla="*/ 210 w 1331"/>
                <a:gd name="T7" fmla="*/ 0 h 364"/>
                <a:gd name="T8" fmla="*/ 0 w 1331"/>
                <a:gd name="T9" fmla="*/ 364 h 364"/>
              </a:gdLst>
              <a:ahLst/>
              <a:cxnLst>
                <a:cxn ang="0">
                  <a:pos x="T0" y="T1"/>
                </a:cxn>
                <a:cxn ang="0">
                  <a:pos x="T2" y="T3"/>
                </a:cxn>
                <a:cxn ang="0">
                  <a:pos x="T4" y="T5"/>
                </a:cxn>
                <a:cxn ang="0">
                  <a:pos x="T6" y="T7"/>
                </a:cxn>
                <a:cxn ang="0">
                  <a:pos x="T8" y="T9"/>
                </a:cxn>
              </a:cxnLst>
              <a:rect l="0" t="0" r="r" b="b"/>
              <a:pathLst>
                <a:path w="1331" h="364">
                  <a:moveTo>
                    <a:pt x="0" y="364"/>
                  </a:moveTo>
                  <a:lnTo>
                    <a:pt x="1331" y="364"/>
                  </a:lnTo>
                  <a:lnTo>
                    <a:pt x="1120" y="0"/>
                  </a:lnTo>
                  <a:lnTo>
                    <a:pt x="210" y="0"/>
                  </a:lnTo>
                  <a:lnTo>
                    <a:pt x="0" y="364"/>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
                  <a:schemeClr val="bg1"/>
                </a:buClr>
              </a:pPr>
              <a:r>
                <a:rPr lang="en-US" sz="1800"/>
                <a:t>Unit</a:t>
              </a:r>
            </a:p>
          </p:txBody>
        </p:sp>
      </p:grpSp>
      <p:cxnSp>
        <p:nvCxnSpPr>
          <p:cNvPr id="12" name="Straight Arrow Connector 11">
            <a:extLst>
              <a:ext uri="{FF2B5EF4-FFF2-40B4-BE49-F238E27FC236}">
                <a16:creationId xmlns:a16="http://schemas.microsoft.com/office/drawing/2014/main" id="{1236C60E-48DA-4911-B3FE-8E4D98CF7ED2}"/>
              </a:ext>
            </a:extLst>
          </p:cNvPr>
          <p:cNvCxnSpPr>
            <a:cxnSpLocks/>
          </p:cNvCxnSpPr>
          <p:nvPr/>
        </p:nvCxnSpPr>
        <p:spPr>
          <a:xfrm>
            <a:off x="4011966" y="910811"/>
            <a:ext cx="0" cy="3371850"/>
          </a:xfrm>
          <a:prstGeom prst="straightConnector1">
            <a:avLst/>
          </a:prstGeom>
          <a:ln w="57150" cap="rnd">
            <a:solidFill>
              <a:schemeClr val="tx1">
                <a:lumMod val="60000"/>
                <a:lumOff val="40000"/>
              </a:schemeClr>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2C95A11-70D4-4148-A89F-D723BC0379EB}"/>
              </a:ext>
            </a:extLst>
          </p:cNvPr>
          <p:cNvCxnSpPr>
            <a:cxnSpLocks/>
          </p:cNvCxnSpPr>
          <p:nvPr/>
        </p:nvCxnSpPr>
        <p:spPr>
          <a:xfrm>
            <a:off x="8155341" y="910811"/>
            <a:ext cx="0" cy="3371850"/>
          </a:xfrm>
          <a:prstGeom prst="straightConnector1">
            <a:avLst/>
          </a:prstGeom>
          <a:ln w="57150" cap="rnd">
            <a:solidFill>
              <a:schemeClr val="tx1">
                <a:lumMod val="60000"/>
                <a:lumOff val="40000"/>
              </a:schemeClr>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FFE4F17-D846-4A35-8F19-BC9CB4DF0D8B}"/>
              </a:ext>
            </a:extLst>
          </p:cNvPr>
          <p:cNvSpPr txBox="1"/>
          <p:nvPr/>
        </p:nvSpPr>
        <p:spPr>
          <a:xfrm>
            <a:off x="3474243" y="511886"/>
            <a:ext cx="1150144"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defTabSz="685800">
              <a:buClr>
                <a:prstClr val="white"/>
              </a:buClr>
              <a:defRPr/>
            </a:pPr>
            <a:r>
              <a:rPr lang="en-US" sz="1800">
                <a:solidFill>
                  <a:schemeClr val="tx1"/>
                </a:solidFill>
                <a:latin typeface="Trebuchet MS"/>
              </a:rPr>
              <a:t>Speed</a:t>
            </a:r>
          </a:p>
        </p:txBody>
      </p:sp>
      <p:sp>
        <p:nvSpPr>
          <p:cNvPr id="16" name="TextBox 15">
            <a:extLst>
              <a:ext uri="{FF2B5EF4-FFF2-40B4-BE49-F238E27FC236}">
                <a16:creationId xmlns:a16="http://schemas.microsoft.com/office/drawing/2014/main" id="{D4E870F7-B1B1-4616-8B42-4158E90C1A66}"/>
              </a:ext>
            </a:extLst>
          </p:cNvPr>
          <p:cNvSpPr txBox="1"/>
          <p:nvPr/>
        </p:nvSpPr>
        <p:spPr>
          <a:xfrm>
            <a:off x="7580269" y="511885"/>
            <a:ext cx="1150144"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defTabSz="685800">
              <a:buClr>
                <a:prstClr val="white"/>
              </a:buClr>
              <a:defRPr/>
            </a:pPr>
            <a:r>
              <a:rPr lang="en-US" sz="1800">
                <a:solidFill>
                  <a:schemeClr val="tx1"/>
                </a:solidFill>
                <a:latin typeface="Trebuchet MS"/>
              </a:rPr>
              <a:t>Cost</a:t>
            </a:r>
          </a:p>
        </p:txBody>
      </p:sp>
      <p:grpSp>
        <p:nvGrpSpPr>
          <p:cNvPr id="20" name="bcgBugs_BillUSD">
            <a:extLst>
              <a:ext uri="{FF2B5EF4-FFF2-40B4-BE49-F238E27FC236}">
                <a16:creationId xmlns:a16="http://schemas.microsoft.com/office/drawing/2014/main" id="{FC501C9E-1CA7-4C4E-B01E-0DE3AE6B5BF5}"/>
              </a:ext>
            </a:extLst>
          </p:cNvPr>
          <p:cNvGrpSpPr>
            <a:grpSpLocks noChangeAspect="1"/>
          </p:cNvGrpSpPr>
          <p:nvPr/>
        </p:nvGrpSpPr>
        <p:grpSpPr bwMode="auto">
          <a:xfrm>
            <a:off x="8237133" y="1054624"/>
            <a:ext cx="342565" cy="342900"/>
            <a:chOff x="2818" y="1137"/>
            <a:chExt cx="2044" cy="2046"/>
          </a:xfrm>
        </p:grpSpPr>
        <p:sp>
          <p:nvSpPr>
            <p:cNvPr id="21" name="AutoShape 3">
              <a:extLst>
                <a:ext uri="{FF2B5EF4-FFF2-40B4-BE49-F238E27FC236}">
                  <a16:creationId xmlns:a16="http://schemas.microsoft.com/office/drawing/2014/main" id="{A0873313-A248-4AC4-B6E5-67D997F9E752}"/>
                </a:ext>
              </a:extLst>
            </p:cNvPr>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2" name="Freeform 5">
              <a:extLst>
                <a:ext uri="{FF2B5EF4-FFF2-40B4-BE49-F238E27FC236}">
                  <a16:creationId xmlns:a16="http://schemas.microsoft.com/office/drawing/2014/main" id="{D5F88147-7D43-4B82-A58E-24B132EEF4FF}"/>
                </a:ext>
              </a:extLst>
            </p:cNvPr>
            <p:cNvSpPr>
              <a:spLocks noEditPoints="1"/>
            </p:cNvSpPr>
            <p:nvPr/>
          </p:nvSpPr>
          <p:spPr bwMode="auto">
            <a:xfrm>
              <a:off x="2941" y="1260"/>
              <a:ext cx="1800" cy="1802"/>
            </a:xfrm>
            <a:custGeom>
              <a:avLst/>
              <a:gdLst>
                <a:gd name="T0" fmla="*/ 440 w 880"/>
                <a:gd name="T1" fmla="*/ 88 h 880"/>
                <a:gd name="T2" fmla="*/ 88 w 880"/>
                <a:gd name="T3" fmla="*/ 440 h 880"/>
                <a:gd name="T4" fmla="*/ 440 w 880"/>
                <a:gd name="T5" fmla="*/ 792 h 880"/>
                <a:gd name="T6" fmla="*/ 792 w 880"/>
                <a:gd name="T7" fmla="*/ 440 h 880"/>
                <a:gd name="T8" fmla="*/ 440 w 880"/>
                <a:gd name="T9" fmla="*/ 88 h 880"/>
                <a:gd name="T10" fmla="*/ 532 w 880"/>
                <a:gd name="T11" fmla="*/ 590 h 880"/>
                <a:gd name="T12" fmla="*/ 467 w 880"/>
                <a:gd name="T13" fmla="*/ 627 h 880"/>
                <a:gd name="T14" fmla="*/ 467 w 880"/>
                <a:gd name="T15" fmla="*/ 687 h 880"/>
                <a:gd name="T16" fmla="*/ 407 w 880"/>
                <a:gd name="T17" fmla="*/ 687 h 880"/>
                <a:gd name="T18" fmla="*/ 407 w 880"/>
                <a:gd name="T19" fmla="*/ 632 h 880"/>
                <a:gd name="T20" fmla="*/ 324 w 880"/>
                <a:gd name="T21" fmla="*/ 605 h 880"/>
                <a:gd name="T22" fmla="*/ 349 w 880"/>
                <a:gd name="T23" fmla="*/ 544 h 880"/>
                <a:gd name="T24" fmla="*/ 428 w 880"/>
                <a:gd name="T25" fmla="*/ 572 h 880"/>
                <a:gd name="T26" fmla="*/ 488 w 880"/>
                <a:gd name="T27" fmla="*/ 531 h 880"/>
                <a:gd name="T28" fmla="*/ 473 w 880"/>
                <a:gd name="T29" fmla="*/ 492 h 880"/>
                <a:gd name="T30" fmla="*/ 415 w 880"/>
                <a:gd name="T31" fmla="*/ 452 h 880"/>
                <a:gd name="T32" fmla="*/ 357 w 880"/>
                <a:gd name="T33" fmla="*/ 417 h 880"/>
                <a:gd name="T34" fmla="*/ 333 w 880"/>
                <a:gd name="T35" fmla="*/ 383 h 880"/>
                <a:gd name="T36" fmla="*/ 325 w 880"/>
                <a:gd name="T37" fmla="*/ 339 h 880"/>
                <a:gd name="T38" fmla="*/ 347 w 880"/>
                <a:gd name="T39" fmla="*/ 276 h 880"/>
                <a:gd name="T40" fmla="*/ 407 w 880"/>
                <a:gd name="T41" fmla="*/ 240 h 880"/>
                <a:gd name="T42" fmla="*/ 407 w 880"/>
                <a:gd name="T43" fmla="*/ 193 h 880"/>
                <a:gd name="T44" fmla="*/ 467 w 880"/>
                <a:gd name="T45" fmla="*/ 193 h 880"/>
                <a:gd name="T46" fmla="*/ 467 w 880"/>
                <a:gd name="T47" fmla="*/ 237 h 880"/>
                <a:gd name="T48" fmla="*/ 538 w 880"/>
                <a:gd name="T49" fmla="*/ 261 h 880"/>
                <a:gd name="T50" fmla="*/ 518 w 880"/>
                <a:gd name="T51" fmla="*/ 320 h 880"/>
                <a:gd name="T52" fmla="*/ 442 w 880"/>
                <a:gd name="T53" fmla="*/ 294 h 880"/>
                <a:gd name="T54" fmla="*/ 406 w 880"/>
                <a:gd name="T55" fmla="*/ 307 h 880"/>
                <a:gd name="T56" fmla="*/ 393 w 880"/>
                <a:gd name="T57" fmla="*/ 339 h 880"/>
                <a:gd name="T58" fmla="*/ 466 w 880"/>
                <a:gd name="T59" fmla="*/ 407 h 880"/>
                <a:gd name="T60" fmla="*/ 521 w 880"/>
                <a:gd name="T61" fmla="*/ 442 h 880"/>
                <a:gd name="T62" fmla="*/ 547 w 880"/>
                <a:gd name="T63" fmla="*/ 479 h 880"/>
                <a:gd name="T64" fmla="*/ 556 w 880"/>
                <a:gd name="T65" fmla="*/ 526 h 880"/>
                <a:gd name="T66" fmla="*/ 532 w 880"/>
                <a:gd name="T67" fmla="*/ 590 h 880"/>
                <a:gd name="T68" fmla="*/ 440 w 880"/>
                <a:gd name="T69" fmla="*/ 880 h 880"/>
                <a:gd name="T70" fmla="*/ 0 w 880"/>
                <a:gd name="T71" fmla="*/ 440 h 880"/>
                <a:gd name="T72" fmla="*/ 440 w 880"/>
                <a:gd name="T73" fmla="*/ 0 h 880"/>
                <a:gd name="T74" fmla="*/ 880 w 880"/>
                <a:gd name="T75" fmla="*/ 440 h 880"/>
                <a:gd name="T76" fmla="*/ 440 w 880"/>
                <a:gd name="T77" fmla="*/ 880 h 880"/>
                <a:gd name="T78" fmla="*/ 440 w 880"/>
                <a:gd name="T79" fmla="*/ 44 h 880"/>
                <a:gd name="T80" fmla="*/ 44 w 880"/>
                <a:gd name="T81" fmla="*/ 440 h 880"/>
                <a:gd name="T82" fmla="*/ 440 w 880"/>
                <a:gd name="T83" fmla="*/ 836 h 880"/>
                <a:gd name="T84" fmla="*/ 836 w 880"/>
                <a:gd name="T85" fmla="*/ 440 h 880"/>
                <a:gd name="T86" fmla="*/ 440 w 880"/>
                <a:gd name="T87" fmla="*/ 44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80" h="88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23" name="bcgBugs_BillUSD">
            <a:extLst>
              <a:ext uri="{FF2B5EF4-FFF2-40B4-BE49-F238E27FC236}">
                <a16:creationId xmlns:a16="http://schemas.microsoft.com/office/drawing/2014/main" id="{2F610D95-C887-4356-BBF5-400BD182C43F}"/>
              </a:ext>
            </a:extLst>
          </p:cNvPr>
          <p:cNvGrpSpPr>
            <a:grpSpLocks noChangeAspect="1"/>
          </p:cNvGrpSpPr>
          <p:nvPr/>
        </p:nvGrpSpPr>
        <p:grpSpPr bwMode="auto">
          <a:xfrm>
            <a:off x="8429029" y="1054624"/>
            <a:ext cx="342565" cy="342900"/>
            <a:chOff x="2818" y="1137"/>
            <a:chExt cx="2044" cy="2046"/>
          </a:xfrm>
        </p:grpSpPr>
        <p:sp>
          <p:nvSpPr>
            <p:cNvPr id="24" name="AutoShape 3">
              <a:extLst>
                <a:ext uri="{FF2B5EF4-FFF2-40B4-BE49-F238E27FC236}">
                  <a16:creationId xmlns:a16="http://schemas.microsoft.com/office/drawing/2014/main" id="{49D437C1-3CA0-4E79-8228-9B6785E36CA9}"/>
                </a:ext>
              </a:extLst>
            </p:cNvPr>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5" name="Freeform 5">
              <a:extLst>
                <a:ext uri="{FF2B5EF4-FFF2-40B4-BE49-F238E27FC236}">
                  <a16:creationId xmlns:a16="http://schemas.microsoft.com/office/drawing/2014/main" id="{B1B37BF7-95AA-47E7-9570-B04094E29A24}"/>
                </a:ext>
              </a:extLst>
            </p:cNvPr>
            <p:cNvSpPr>
              <a:spLocks noEditPoints="1"/>
            </p:cNvSpPr>
            <p:nvPr/>
          </p:nvSpPr>
          <p:spPr bwMode="auto">
            <a:xfrm>
              <a:off x="2941" y="1260"/>
              <a:ext cx="1800" cy="1802"/>
            </a:xfrm>
            <a:custGeom>
              <a:avLst/>
              <a:gdLst>
                <a:gd name="T0" fmla="*/ 440 w 880"/>
                <a:gd name="T1" fmla="*/ 88 h 880"/>
                <a:gd name="T2" fmla="*/ 88 w 880"/>
                <a:gd name="T3" fmla="*/ 440 h 880"/>
                <a:gd name="T4" fmla="*/ 440 w 880"/>
                <a:gd name="T5" fmla="*/ 792 h 880"/>
                <a:gd name="T6" fmla="*/ 792 w 880"/>
                <a:gd name="T7" fmla="*/ 440 h 880"/>
                <a:gd name="T8" fmla="*/ 440 w 880"/>
                <a:gd name="T9" fmla="*/ 88 h 880"/>
                <a:gd name="T10" fmla="*/ 532 w 880"/>
                <a:gd name="T11" fmla="*/ 590 h 880"/>
                <a:gd name="T12" fmla="*/ 467 w 880"/>
                <a:gd name="T13" fmla="*/ 627 h 880"/>
                <a:gd name="T14" fmla="*/ 467 w 880"/>
                <a:gd name="T15" fmla="*/ 687 h 880"/>
                <a:gd name="T16" fmla="*/ 407 w 880"/>
                <a:gd name="T17" fmla="*/ 687 h 880"/>
                <a:gd name="T18" fmla="*/ 407 w 880"/>
                <a:gd name="T19" fmla="*/ 632 h 880"/>
                <a:gd name="T20" fmla="*/ 324 w 880"/>
                <a:gd name="T21" fmla="*/ 605 h 880"/>
                <a:gd name="T22" fmla="*/ 349 w 880"/>
                <a:gd name="T23" fmla="*/ 544 h 880"/>
                <a:gd name="T24" fmla="*/ 428 w 880"/>
                <a:gd name="T25" fmla="*/ 572 h 880"/>
                <a:gd name="T26" fmla="*/ 488 w 880"/>
                <a:gd name="T27" fmla="*/ 531 h 880"/>
                <a:gd name="T28" fmla="*/ 473 w 880"/>
                <a:gd name="T29" fmla="*/ 492 h 880"/>
                <a:gd name="T30" fmla="*/ 415 w 880"/>
                <a:gd name="T31" fmla="*/ 452 h 880"/>
                <a:gd name="T32" fmla="*/ 357 w 880"/>
                <a:gd name="T33" fmla="*/ 417 h 880"/>
                <a:gd name="T34" fmla="*/ 333 w 880"/>
                <a:gd name="T35" fmla="*/ 383 h 880"/>
                <a:gd name="T36" fmla="*/ 325 w 880"/>
                <a:gd name="T37" fmla="*/ 339 h 880"/>
                <a:gd name="T38" fmla="*/ 347 w 880"/>
                <a:gd name="T39" fmla="*/ 276 h 880"/>
                <a:gd name="T40" fmla="*/ 407 w 880"/>
                <a:gd name="T41" fmla="*/ 240 h 880"/>
                <a:gd name="T42" fmla="*/ 407 w 880"/>
                <a:gd name="T43" fmla="*/ 193 h 880"/>
                <a:gd name="T44" fmla="*/ 467 w 880"/>
                <a:gd name="T45" fmla="*/ 193 h 880"/>
                <a:gd name="T46" fmla="*/ 467 w 880"/>
                <a:gd name="T47" fmla="*/ 237 h 880"/>
                <a:gd name="T48" fmla="*/ 538 w 880"/>
                <a:gd name="T49" fmla="*/ 261 h 880"/>
                <a:gd name="T50" fmla="*/ 518 w 880"/>
                <a:gd name="T51" fmla="*/ 320 h 880"/>
                <a:gd name="T52" fmla="*/ 442 w 880"/>
                <a:gd name="T53" fmla="*/ 294 h 880"/>
                <a:gd name="T54" fmla="*/ 406 w 880"/>
                <a:gd name="T55" fmla="*/ 307 h 880"/>
                <a:gd name="T56" fmla="*/ 393 w 880"/>
                <a:gd name="T57" fmla="*/ 339 h 880"/>
                <a:gd name="T58" fmla="*/ 466 w 880"/>
                <a:gd name="T59" fmla="*/ 407 h 880"/>
                <a:gd name="T60" fmla="*/ 521 w 880"/>
                <a:gd name="T61" fmla="*/ 442 h 880"/>
                <a:gd name="T62" fmla="*/ 547 w 880"/>
                <a:gd name="T63" fmla="*/ 479 h 880"/>
                <a:gd name="T64" fmla="*/ 556 w 880"/>
                <a:gd name="T65" fmla="*/ 526 h 880"/>
                <a:gd name="T66" fmla="*/ 532 w 880"/>
                <a:gd name="T67" fmla="*/ 590 h 880"/>
                <a:gd name="T68" fmla="*/ 440 w 880"/>
                <a:gd name="T69" fmla="*/ 880 h 880"/>
                <a:gd name="T70" fmla="*/ 0 w 880"/>
                <a:gd name="T71" fmla="*/ 440 h 880"/>
                <a:gd name="T72" fmla="*/ 440 w 880"/>
                <a:gd name="T73" fmla="*/ 0 h 880"/>
                <a:gd name="T74" fmla="*/ 880 w 880"/>
                <a:gd name="T75" fmla="*/ 440 h 880"/>
                <a:gd name="T76" fmla="*/ 440 w 880"/>
                <a:gd name="T77" fmla="*/ 880 h 880"/>
                <a:gd name="T78" fmla="*/ 440 w 880"/>
                <a:gd name="T79" fmla="*/ 44 h 880"/>
                <a:gd name="T80" fmla="*/ 44 w 880"/>
                <a:gd name="T81" fmla="*/ 440 h 880"/>
                <a:gd name="T82" fmla="*/ 440 w 880"/>
                <a:gd name="T83" fmla="*/ 836 h 880"/>
                <a:gd name="T84" fmla="*/ 836 w 880"/>
                <a:gd name="T85" fmla="*/ 440 h 880"/>
                <a:gd name="T86" fmla="*/ 440 w 880"/>
                <a:gd name="T87" fmla="*/ 44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80" h="88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26" name="bcgBugs_BillUSD">
            <a:extLst>
              <a:ext uri="{FF2B5EF4-FFF2-40B4-BE49-F238E27FC236}">
                <a16:creationId xmlns:a16="http://schemas.microsoft.com/office/drawing/2014/main" id="{C708E00E-DEE6-4A72-B38F-4116F1323641}"/>
              </a:ext>
            </a:extLst>
          </p:cNvPr>
          <p:cNvGrpSpPr>
            <a:grpSpLocks noChangeAspect="1"/>
          </p:cNvGrpSpPr>
          <p:nvPr/>
        </p:nvGrpSpPr>
        <p:grpSpPr bwMode="auto">
          <a:xfrm>
            <a:off x="8661488" y="1054624"/>
            <a:ext cx="342565" cy="342900"/>
            <a:chOff x="2818" y="1137"/>
            <a:chExt cx="2044" cy="2046"/>
          </a:xfrm>
        </p:grpSpPr>
        <p:sp>
          <p:nvSpPr>
            <p:cNvPr id="27" name="AutoShape 3">
              <a:extLst>
                <a:ext uri="{FF2B5EF4-FFF2-40B4-BE49-F238E27FC236}">
                  <a16:creationId xmlns:a16="http://schemas.microsoft.com/office/drawing/2014/main" id="{260347C3-4600-4D46-8CBD-E97EEDC28054}"/>
                </a:ext>
              </a:extLst>
            </p:cNvPr>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8" name="Freeform 5">
              <a:extLst>
                <a:ext uri="{FF2B5EF4-FFF2-40B4-BE49-F238E27FC236}">
                  <a16:creationId xmlns:a16="http://schemas.microsoft.com/office/drawing/2014/main" id="{E1957D72-A1DF-456D-888B-7DC3914918EB}"/>
                </a:ext>
              </a:extLst>
            </p:cNvPr>
            <p:cNvSpPr>
              <a:spLocks noEditPoints="1"/>
            </p:cNvSpPr>
            <p:nvPr/>
          </p:nvSpPr>
          <p:spPr bwMode="auto">
            <a:xfrm>
              <a:off x="2941" y="1260"/>
              <a:ext cx="1800" cy="1802"/>
            </a:xfrm>
            <a:custGeom>
              <a:avLst/>
              <a:gdLst>
                <a:gd name="T0" fmla="*/ 440 w 880"/>
                <a:gd name="T1" fmla="*/ 88 h 880"/>
                <a:gd name="T2" fmla="*/ 88 w 880"/>
                <a:gd name="T3" fmla="*/ 440 h 880"/>
                <a:gd name="T4" fmla="*/ 440 w 880"/>
                <a:gd name="T5" fmla="*/ 792 h 880"/>
                <a:gd name="T6" fmla="*/ 792 w 880"/>
                <a:gd name="T7" fmla="*/ 440 h 880"/>
                <a:gd name="T8" fmla="*/ 440 w 880"/>
                <a:gd name="T9" fmla="*/ 88 h 880"/>
                <a:gd name="T10" fmla="*/ 532 w 880"/>
                <a:gd name="T11" fmla="*/ 590 h 880"/>
                <a:gd name="T12" fmla="*/ 467 w 880"/>
                <a:gd name="T13" fmla="*/ 627 h 880"/>
                <a:gd name="T14" fmla="*/ 467 w 880"/>
                <a:gd name="T15" fmla="*/ 687 h 880"/>
                <a:gd name="T16" fmla="*/ 407 w 880"/>
                <a:gd name="T17" fmla="*/ 687 h 880"/>
                <a:gd name="T18" fmla="*/ 407 w 880"/>
                <a:gd name="T19" fmla="*/ 632 h 880"/>
                <a:gd name="T20" fmla="*/ 324 w 880"/>
                <a:gd name="T21" fmla="*/ 605 h 880"/>
                <a:gd name="T22" fmla="*/ 349 w 880"/>
                <a:gd name="T23" fmla="*/ 544 h 880"/>
                <a:gd name="T24" fmla="*/ 428 w 880"/>
                <a:gd name="T25" fmla="*/ 572 h 880"/>
                <a:gd name="T26" fmla="*/ 488 w 880"/>
                <a:gd name="T27" fmla="*/ 531 h 880"/>
                <a:gd name="T28" fmla="*/ 473 w 880"/>
                <a:gd name="T29" fmla="*/ 492 h 880"/>
                <a:gd name="T30" fmla="*/ 415 w 880"/>
                <a:gd name="T31" fmla="*/ 452 h 880"/>
                <a:gd name="T32" fmla="*/ 357 w 880"/>
                <a:gd name="T33" fmla="*/ 417 h 880"/>
                <a:gd name="T34" fmla="*/ 333 w 880"/>
                <a:gd name="T35" fmla="*/ 383 h 880"/>
                <a:gd name="T36" fmla="*/ 325 w 880"/>
                <a:gd name="T37" fmla="*/ 339 h 880"/>
                <a:gd name="T38" fmla="*/ 347 w 880"/>
                <a:gd name="T39" fmla="*/ 276 h 880"/>
                <a:gd name="T40" fmla="*/ 407 w 880"/>
                <a:gd name="T41" fmla="*/ 240 h 880"/>
                <a:gd name="T42" fmla="*/ 407 w 880"/>
                <a:gd name="T43" fmla="*/ 193 h 880"/>
                <a:gd name="T44" fmla="*/ 467 w 880"/>
                <a:gd name="T45" fmla="*/ 193 h 880"/>
                <a:gd name="T46" fmla="*/ 467 w 880"/>
                <a:gd name="T47" fmla="*/ 237 h 880"/>
                <a:gd name="T48" fmla="*/ 538 w 880"/>
                <a:gd name="T49" fmla="*/ 261 h 880"/>
                <a:gd name="T50" fmla="*/ 518 w 880"/>
                <a:gd name="T51" fmla="*/ 320 h 880"/>
                <a:gd name="T52" fmla="*/ 442 w 880"/>
                <a:gd name="T53" fmla="*/ 294 h 880"/>
                <a:gd name="T54" fmla="*/ 406 w 880"/>
                <a:gd name="T55" fmla="*/ 307 h 880"/>
                <a:gd name="T56" fmla="*/ 393 w 880"/>
                <a:gd name="T57" fmla="*/ 339 h 880"/>
                <a:gd name="T58" fmla="*/ 466 w 880"/>
                <a:gd name="T59" fmla="*/ 407 h 880"/>
                <a:gd name="T60" fmla="*/ 521 w 880"/>
                <a:gd name="T61" fmla="*/ 442 h 880"/>
                <a:gd name="T62" fmla="*/ 547 w 880"/>
                <a:gd name="T63" fmla="*/ 479 h 880"/>
                <a:gd name="T64" fmla="*/ 556 w 880"/>
                <a:gd name="T65" fmla="*/ 526 h 880"/>
                <a:gd name="T66" fmla="*/ 532 w 880"/>
                <a:gd name="T67" fmla="*/ 590 h 880"/>
                <a:gd name="T68" fmla="*/ 440 w 880"/>
                <a:gd name="T69" fmla="*/ 880 h 880"/>
                <a:gd name="T70" fmla="*/ 0 w 880"/>
                <a:gd name="T71" fmla="*/ 440 h 880"/>
                <a:gd name="T72" fmla="*/ 440 w 880"/>
                <a:gd name="T73" fmla="*/ 0 h 880"/>
                <a:gd name="T74" fmla="*/ 880 w 880"/>
                <a:gd name="T75" fmla="*/ 440 h 880"/>
                <a:gd name="T76" fmla="*/ 440 w 880"/>
                <a:gd name="T77" fmla="*/ 880 h 880"/>
                <a:gd name="T78" fmla="*/ 440 w 880"/>
                <a:gd name="T79" fmla="*/ 44 h 880"/>
                <a:gd name="T80" fmla="*/ 44 w 880"/>
                <a:gd name="T81" fmla="*/ 440 h 880"/>
                <a:gd name="T82" fmla="*/ 440 w 880"/>
                <a:gd name="T83" fmla="*/ 836 h 880"/>
                <a:gd name="T84" fmla="*/ 836 w 880"/>
                <a:gd name="T85" fmla="*/ 440 h 880"/>
                <a:gd name="T86" fmla="*/ 440 w 880"/>
                <a:gd name="T87" fmla="*/ 44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80" h="88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29" name="bcgBugs_BillUSD">
            <a:extLst>
              <a:ext uri="{FF2B5EF4-FFF2-40B4-BE49-F238E27FC236}">
                <a16:creationId xmlns:a16="http://schemas.microsoft.com/office/drawing/2014/main" id="{1046927F-6059-46C0-B6CC-6256015EE6E7}"/>
              </a:ext>
            </a:extLst>
          </p:cNvPr>
          <p:cNvGrpSpPr>
            <a:grpSpLocks noChangeAspect="1"/>
          </p:cNvGrpSpPr>
          <p:nvPr/>
        </p:nvGrpSpPr>
        <p:grpSpPr bwMode="auto">
          <a:xfrm>
            <a:off x="8308391" y="3991554"/>
            <a:ext cx="342565" cy="342900"/>
            <a:chOff x="2818" y="1137"/>
            <a:chExt cx="2044" cy="2046"/>
          </a:xfrm>
        </p:grpSpPr>
        <p:sp>
          <p:nvSpPr>
            <p:cNvPr id="30" name="AutoShape 3">
              <a:extLst>
                <a:ext uri="{FF2B5EF4-FFF2-40B4-BE49-F238E27FC236}">
                  <a16:creationId xmlns:a16="http://schemas.microsoft.com/office/drawing/2014/main" id="{07EE2AB4-E76B-4F97-91A8-7879BB08B1A3}"/>
                </a:ext>
              </a:extLst>
            </p:cNvPr>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1" name="Freeform 5">
              <a:extLst>
                <a:ext uri="{FF2B5EF4-FFF2-40B4-BE49-F238E27FC236}">
                  <a16:creationId xmlns:a16="http://schemas.microsoft.com/office/drawing/2014/main" id="{48F13756-F184-4CBD-A444-1EB38332ECAA}"/>
                </a:ext>
              </a:extLst>
            </p:cNvPr>
            <p:cNvSpPr>
              <a:spLocks noEditPoints="1"/>
            </p:cNvSpPr>
            <p:nvPr/>
          </p:nvSpPr>
          <p:spPr bwMode="auto">
            <a:xfrm>
              <a:off x="2941" y="1260"/>
              <a:ext cx="1800" cy="1802"/>
            </a:xfrm>
            <a:custGeom>
              <a:avLst/>
              <a:gdLst>
                <a:gd name="T0" fmla="*/ 440 w 880"/>
                <a:gd name="T1" fmla="*/ 88 h 880"/>
                <a:gd name="T2" fmla="*/ 88 w 880"/>
                <a:gd name="T3" fmla="*/ 440 h 880"/>
                <a:gd name="T4" fmla="*/ 440 w 880"/>
                <a:gd name="T5" fmla="*/ 792 h 880"/>
                <a:gd name="T6" fmla="*/ 792 w 880"/>
                <a:gd name="T7" fmla="*/ 440 h 880"/>
                <a:gd name="T8" fmla="*/ 440 w 880"/>
                <a:gd name="T9" fmla="*/ 88 h 880"/>
                <a:gd name="T10" fmla="*/ 532 w 880"/>
                <a:gd name="T11" fmla="*/ 590 h 880"/>
                <a:gd name="T12" fmla="*/ 467 w 880"/>
                <a:gd name="T13" fmla="*/ 627 h 880"/>
                <a:gd name="T14" fmla="*/ 467 w 880"/>
                <a:gd name="T15" fmla="*/ 687 h 880"/>
                <a:gd name="T16" fmla="*/ 407 w 880"/>
                <a:gd name="T17" fmla="*/ 687 h 880"/>
                <a:gd name="T18" fmla="*/ 407 w 880"/>
                <a:gd name="T19" fmla="*/ 632 h 880"/>
                <a:gd name="T20" fmla="*/ 324 w 880"/>
                <a:gd name="T21" fmla="*/ 605 h 880"/>
                <a:gd name="T22" fmla="*/ 349 w 880"/>
                <a:gd name="T23" fmla="*/ 544 h 880"/>
                <a:gd name="T24" fmla="*/ 428 w 880"/>
                <a:gd name="T25" fmla="*/ 572 h 880"/>
                <a:gd name="T26" fmla="*/ 488 w 880"/>
                <a:gd name="T27" fmla="*/ 531 h 880"/>
                <a:gd name="T28" fmla="*/ 473 w 880"/>
                <a:gd name="T29" fmla="*/ 492 h 880"/>
                <a:gd name="T30" fmla="*/ 415 w 880"/>
                <a:gd name="T31" fmla="*/ 452 h 880"/>
                <a:gd name="T32" fmla="*/ 357 w 880"/>
                <a:gd name="T33" fmla="*/ 417 h 880"/>
                <a:gd name="T34" fmla="*/ 333 w 880"/>
                <a:gd name="T35" fmla="*/ 383 h 880"/>
                <a:gd name="T36" fmla="*/ 325 w 880"/>
                <a:gd name="T37" fmla="*/ 339 h 880"/>
                <a:gd name="T38" fmla="*/ 347 w 880"/>
                <a:gd name="T39" fmla="*/ 276 h 880"/>
                <a:gd name="T40" fmla="*/ 407 w 880"/>
                <a:gd name="T41" fmla="*/ 240 h 880"/>
                <a:gd name="T42" fmla="*/ 407 w 880"/>
                <a:gd name="T43" fmla="*/ 193 h 880"/>
                <a:gd name="T44" fmla="*/ 467 w 880"/>
                <a:gd name="T45" fmla="*/ 193 h 880"/>
                <a:gd name="T46" fmla="*/ 467 w 880"/>
                <a:gd name="T47" fmla="*/ 237 h 880"/>
                <a:gd name="T48" fmla="*/ 538 w 880"/>
                <a:gd name="T49" fmla="*/ 261 h 880"/>
                <a:gd name="T50" fmla="*/ 518 w 880"/>
                <a:gd name="T51" fmla="*/ 320 h 880"/>
                <a:gd name="T52" fmla="*/ 442 w 880"/>
                <a:gd name="T53" fmla="*/ 294 h 880"/>
                <a:gd name="T54" fmla="*/ 406 w 880"/>
                <a:gd name="T55" fmla="*/ 307 h 880"/>
                <a:gd name="T56" fmla="*/ 393 w 880"/>
                <a:gd name="T57" fmla="*/ 339 h 880"/>
                <a:gd name="T58" fmla="*/ 466 w 880"/>
                <a:gd name="T59" fmla="*/ 407 h 880"/>
                <a:gd name="T60" fmla="*/ 521 w 880"/>
                <a:gd name="T61" fmla="*/ 442 h 880"/>
                <a:gd name="T62" fmla="*/ 547 w 880"/>
                <a:gd name="T63" fmla="*/ 479 h 880"/>
                <a:gd name="T64" fmla="*/ 556 w 880"/>
                <a:gd name="T65" fmla="*/ 526 h 880"/>
                <a:gd name="T66" fmla="*/ 532 w 880"/>
                <a:gd name="T67" fmla="*/ 590 h 880"/>
                <a:gd name="T68" fmla="*/ 440 w 880"/>
                <a:gd name="T69" fmla="*/ 880 h 880"/>
                <a:gd name="T70" fmla="*/ 0 w 880"/>
                <a:gd name="T71" fmla="*/ 440 h 880"/>
                <a:gd name="T72" fmla="*/ 440 w 880"/>
                <a:gd name="T73" fmla="*/ 0 h 880"/>
                <a:gd name="T74" fmla="*/ 880 w 880"/>
                <a:gd name="T75" fmla="*/ 440 h 880"/>
                <a:gd name="T76" fmla="*/ 440 w 880"/>
                <a:gd name="T77" fmla="*/ 880 h 880"/>
                <a:gd name="T78" fmla="*/ 440 w 880"/>
                <a:gd name="T79" fmla="*/ 44 h 880"/>
                <a:gd name="T80" fmla="*/ 44 w 880"/>
                <a:gd name="T81" fmla="*/ 440 h 880"/>
                <a:gd name="T82" fmla="*/ 440 w 880"/>
                <a:gd name="T83" fmla="*/ 836 h 880"/>
                <a:gd name="T84" fmla="*/ 836 w 880"/>
                <a:gd name="T85" fmla="*/ 440 h 880"/>
                <a:gd name="T86" fmla="*/ 440 w 880"/>
                <a:gd name="T87" fmla="*/ 44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80" h="88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sp>
        <p:nvSpPr>
          <p:cNvPr id="33" name="AutoShape 3">
            <a:extLst>
              <a:ext uri="{FF2B5EF4-FFF2-40B4-BE49-F238E27FC236}">
                <a16:creationId xmlns:a16="http://schemas.microsoft.com/office/drawing/2014/main" id="{4FADA07B-238F-47A2-B98F-F64E14C29309}"/>
              </a:ext>
            </a:extLst>
          </p:cNvPr>
          <p:cNvSpPr>
            <a:spLocks noChangeAspect="1" noChangeArrowheads="1" noTextEdit="1"/>
          </p:cNvSpPr>
          <p:nvPr/>
        </p:nvSpPr>
        <p:spPr bwMode="auto">
          <a:xfrm>
            <a:off x="3505674" y="3840719"/>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41" name="Group 40">
            <a:extLst>
              <a:ext uri="{FF2B5EF4-FFF2-40B4-BE49-F238E27FC236}">
                <a16:creationId xmlns:a16="http://schemas.microsoft.com/office/drawing/2014/main" id="{58A19F01-FB5C-4936-908F-0529831BE316}"/>
              </a:ext>
            </a:extLst>
          </p:cNvPr>
          <p:cNvGrpSpPr>
            <a:grpSpLocks noChangeAspect="1"/>
          </p:cNvGrpSpPr>
          <p:nvPr/>
        </p:nvGrpSpPr>
        <p:grpSpPr bwMode="auto">
          <a:xfrm>
            <a:off x="3580139" y="1024511"/>
            <a:ext cx="342900" cy="342900"/>
            <a:chOff x="2652" y="972"/>
            <a:chExt cx="2376" cy="2376"/>
          </a:xfrm>
        </p:grpSpPr>
        <p:sp>
          <p:nvSpPr>
            <p:cNvPr id="42" name="AutoShape 3">
              <a:extLst>
                <a:ext uri="{FF2B5EF4-FFF2-40B4-BE49-F238E27FC236}">
                  <a16:creationId xmlns:a16="http://schemas.microsoft.com/office/drawing/2014/main" id="{79FC8E23-A885-45BF-8DCA-EA5E0115A4E2}"/>
                </a:ext>
              </a:extLst>
            </p:cNvPr>
            <p:cNvSpPr>
              <a:spLocks noChangeAspect="1" noChangeArrowheads="1" noTextEdit="1"/>
            </p:cNvSpPr>
            <p:nvPr/>
          </p:nvSpPr>
          <p:spPr bwMode="auto">
            <a:xfrm>
              <a:off x="2652" y="972"/>
              <a:ext cx="2376" cy="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43" name="Freeform 5">
              <a:extLst>
                <a:ext uri="{FF2B5EF4-FFF2-40B4-BE49-F238E27FC236}">
                  <a16:creationId xmlns:a16="http://schemas.microsoft.com/office/drawing/2014/main" id="{D7D1CE43-FCE4-4FAE-B42C-E7708F257A2D}"/>
                </a:ext>
              </a:extLst>
            </p:cNvPr>
            <p:cNvSpPr>
              <a:spLocks noEditPoints="1"/>
            </p:cNvSpPr>
            <p:nvPr/>
          </p:nvSpPr>
          <p:spPr bwMode="auto">
            <a:xfrm>
              <a:off x="2935" y="1248"/>
              <a:ext cx="1896" cy="1819"/>
            </a:xfrm>
            <a:custGeom>
              <a:avLst/>
              <a:gdLst>
                <a:gd name="T0" fmla="*/ 456 w 797"/>
                <a:gd name="T1" fmla="*/ 565 h 765"/>
                <a:gd name="T2" fmla="*/ 445 w 797"/>
                <a:gd name="T3" fmla="*/ 562 h 765"/>
                <a:gd name="T4" fmla="*/ 364 w 797"/>
                <a:gd name="T5" fmla="*/ 638 h 765"/>
                <a:gd name="T6" fmla="*/ 373 w 797"/>
                <a:gd name="T7" fmla="*/ 691 h 765"/>
                <a:gd name="T8" fmla="*/ 426 w 797"/>
                <a:gd name="T9" fmla="*/ 719 h 765"/>
                <a:gd name="T10" fmla="*/ 428 w 797"/>
                <a:gd name="T11" fmla="*/ 718 h 765"/>
                <a:gd name="T12" fmla="*/ 523 w 797"/>
                <a:gd name="T13" fmla="*/ 662 h 765"/>
                <a:gd name="T14" fmla="*/ 522 w 797"/>
                <a:gd name="T15" fmla="*/ 652 h 765"/>
                <a:gd name="T16" fmla="*/ 456 w 797"/>
                <a:gd name="T17" fmla="*/ 565 h 765"/>
                <a:gd name="T18" fmla="*/ 155 w 797"/>
                <a:gd name="T19" fmla="*/ 671 h 765"/>
                <a:gd name="T20" fmla="*/ 68 w 797"/>
                <a:gd name="T21" fmla="*/ 605 h 765"/>
                <a:gd name="T22" fmla="*/ 58 w 797"/>
                <a:gd name="T23" fmla="*/ 605 h 765"/>
                <a:gd name="T24" fmla="*/ 1 w 797"/>
                <a:gd name="T25" fmla="*/ 699 h 765"/>
                <a:gd name="T26" fmla="*/ 28 w 797"/>
                <a:gd name="T27" fmla="*/ 752 h 765"/>
                <a:gd name="T28" fmla="*/ 64 w 797"/>
                <a:gd name="T29" fmla="*/ 765 h 765"/>
                <a:gd name="T30" fmla="*/ 81 w 797"/>
                <a:gd name="T31" fmla="*/ 762 h 765"/>
                <a:gd name="T32" fmla="*/ 158 w 797"/>
                <a:gd name="T33" fmla="*/ 682 h 765"/>
                <a:gd name="T34" fmla="*/ 155 w 797"/>
                <a:gd name="T35" fmla="*/ 671 h 765"/>
                <a:gd name="T36" fmla="*/ 694 w 797"/>
                <a:gd name="T37" fmla="*/ 387 h 765"/>
                <a:gd name="T38" fmla="*/ 528 w 797"/>
                <a:gd name="T39" fmla="*/ 439 h 765"/>
                <a:gd name="T40" fmla="*/ 481 w 797"/>
                <a:gd name="T41" fmla="*/ 532 h 765"/>
                <a:gd name="T42" fmla="*/ 485 w 797"/>
                <a:gd name="T43" fmla="*/ 542 h 765"/>
                <a:gd name="T44" fmla="*/ 561 w 797"/>
                <a:gd name="T45" fmla="*/ 614 h 765"/>
                <a:gd name="T46" fmla="*/ 569 w 797"/>
                <a:gd name="T47" fmla="*/ 619 h 765"/>
                <a:gd name="T48" fmla="*/ 573 w 797"/>
                <a:gd name="T49" fmla="*/ 618 h 765"/>
                <a:gd name="T50" fmla="*/ 717 w 797"/>
                <a:gd name="T51" fmla="*/ 456 h 765"/>
                <a:gd name="T52" fmla="*/ 694 w 797"/>
                <a:gd name="T53" fmla="*/ 387 h 765"/>
                <a:gd name="T54" fmla="*/ 266 w 797"/>
                <a:gd name="T55" fmla="*/ 413 h 765"/>
                <a:gd name="T56" fmla="*/ 103 w 797"/>
                <a:gd name="T57" fmla="*/ 555 h 765"/>
                <a:gd name="T58" fmla="*/ 106 w 797"/>
                <a:gd name="T59" fmla="*/ 567 h 765"/>
                <a:gd name="T60" fmla="*/ 178 w 797"/>
                <a:gd name="T61" fmla="*/ 642 h 765"/>
                <a:gd name="T62" fmla="*/ 186 w 797"/>
                <a:gd name="T63" fmla="*/ 647 h 765"/>
                <a:gd name="T64" fmla="*/ 189 w 797"/>
                <a:gd name="T65" fmla="*/ 647 h 765"/>
                <a:gd name="T66" fmla="*/ 283 w 797"/>
                <a:gd name="T67" fmla="*/ 601 h 765"/>
                <a:gd name="T68" fmla="*/ 336 w 797"/>
                <a:gd name="T69" fmla="*/ 436 h 765"/>
                <a:gd name="T70" fmla="*/ 266 w 797"/>
                <a:gd name="T71" fmla="*/ 413 h 765"/>
                <a:gd name="T72" fmla="*/ 523 w 797"/>
                <a:gd name="T73" fmla="*/ 158 h 765"/>
                <a:gd name="T74" fmla="*/ 592 w 797"/>
                <a:gd name="T75" fmla="*/ 233 h 765"/>
                <a:gd name="T76" fmla="*/ 600 w 797"/>
                <a:gd name="T77" fmla="*/ 239 h 765"/>
                <a:gd name="T78" fmla="*/ 603 w 797"/>
                <a:gd name="T79" fmla="*/ 238 h 765"/>
                <a:gd name="T80" fmla="*/ 694 w 797"/>
                <a:gd name="T81" fmla="*/ 192 h 765"/>
                <a:gd name="T82" fmla="*/ 746 w 797"/>
                <a:gd name="T83" fmla="*/ 27 h 765"/>
                <a:gd name="T84" fmla="*/ 678 w 797"/>
                <a:gd name="T85" fmla="*/ 4 h 765"/>
                <a:gd name="T86" fmla="*/ 519 w 797"/>
                <a:gd name="T87" fmla="*/ 146 h 765"/>
                <a:gd name="T88" fmla="*/ 523 w 797"/>
                <a:gd name="T89" fmla="*/ 158 h 765"/>
                <a:gd name="T90" fmla="*/ 447 w 797"/>
                <a:gd name="T91" fmla="*/ 344 h 765"/>
                <a:gd name="T92" fmla="*/ 481 w 797"/>
                <a:gd name="T93" fmla="*/ 357 h 765"/>
                <a:gd name="T94" fmla="*/ 498 w 797"/>
                <a:gd name="T95" fmla="*/ 354 h 765"/>
                <a:gd name="T96" fmla="*/ 573 w 797"/>
                <a:gd name="T97" fmla="*/ 273 h 765"/>
                <a:gd name="T98" fmla="*/ 570 w 797"/>
                <a:gd name="T99" fmla="*/ 262 h 765"/>
                <a:gd name="T100" fmla="*/ 486 w 797"/>
                <a:gd name="T101" fmla="*/ 197 h 765"/>
                <a:gd name="T102" fmla="*/ 476 w 797"/>
                <a:gd name="T103" fmla="*/ 196 h 765"/>
                <a:gd name="T104" fmla="*/ 420 w 797"/>
                <a:gd name="T105" fmla="*/ 290 h 765"/>
                <a:gd name="T106" fmla="*/ 447 w 797"/>
                <a:gd name="T107" fmla="*/ 344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765">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2" name="Group 1">
            <a:extLst>
              <a:ext uri="{FF2B5EF4-FFF2-40B4-BE49-F238E27FC236}">
                <a16:creationId xmlns:a16="http://schemas.microsoft.com/office/drawing/2014/main" id="{B8CB7DAF-1EE6-30EE-4BFC-60557CCFDBBF}"/>
              </a:ext>
            </a:extLst>
          </p:cNvPr>
          <p:cNvGrpSpPr>
            <a:grpSpLocks noChangeAspect="1"/>
          </p:cNvGrpSpPr>
          <p:nvPr/>
        </p:nvGrpSpPr>
        <p:grpSpPr bwMode="auto">
          <a:xfrm>
            <a:off x="3163890" y="3750631"/>
            <a:ext cx="342900" cy="342900"/>
            <a:chOff x="2652" y="972"/>
            <a:chExt cx="2376" cy="2376"/>
          </a:xfrm>
        </p:grpSpPr>
        <p:sp>
          <p:nvSpPr>
            <p:cNvPr id="5" name="AutoShape 3">
              <a:extLst>
                <a:ext uri="{FF2B5EF4-FFF2-40B4-BE49-F238E27FC236}">
                  <a16:creationId xmlns:a16="http://schemas.microsoft.com/office/drawing/2014/main" id="{76712520-A7A0-72AD-CE9E-2CB98700EAD1}"/>
                </a:ext>
              </a:extLst>
            </p:cNvPr>
            <p:cNvSpPr>
              <a:spLocks noChangeAspect="1" noChangeArrowheads="1" noTextEdit="1"/>
            </p:cNvSpPr>
            <p:nvPr/>
          </p:nvSpPr>
          <p:spPr bwMode="auto">
            <a:xfrm>
              <a:off x="2652" y="972"/>
              <a:ext cx="2376" cy="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1" name="Freeform 5">
              <a:extLst>
                <a:ext uri="{FF2B5EF4-FFF2-40B4-BE49-F238E27FC236}">
                  <a16:creationId xmlns:a16="http://schemas.microsoft.com/office/drawing/2014/main" id="{4E9CE260-ECDC-339A-60EF-1C54C017A23F}"/>
                </a:ext>
              </a:extLst>
            </p:cNvPr>
            <p:cNvSpPr>
              <a:spLocks noEditPoints="1"/>
            </p:cNvSpPr>
            <p:nvPr/>
          </p:nvSpPr>
          <p:spPr bwMode="auto">
            <a:xfrm>
              <a:off x="2935" y="1248"/>
              <a:ext cx="1896" cy="1819"/>
            </a:xfrm>
            <a:custGeom>
              <a:avLst/>
              <a:gdLst>
                <a:gd name="T0" fmla="*/ 456 w 797"/>
                <a:gd name="T1" fmla="*/ 565 h 765"/>
                <a:gd name="T2" fmla="*/ 445 w 797"/>
                <a:gd name="T3" fmla="*/ 562 h 765"/>
                <a:gd name="T4" fmla="*/ 364 w 797"/>
                <a:gd name="T5" fmla="*/ 638 h 765"/>
                <a:gd name="T6" fmla="*/ 373 w 797"/>
                <a:gd name="T7" fmla="*/ 691 h 765"/>
                <a:gd name="T8" fmla="*/ 426 w 797"/>
                <a:gd name="T9" fmla="*/ 719 h 765"/>
                <a:gd name="T10" fmla="*/ 428 w 797"/>
                <a:gd name="T11" fmla="*/ 718 h 765"/>
                <a:gd name="T12" fmla="*/ 523 w 797"/>
                <a:gd name="T13" fmla="*/ 662 h 765"/>
                <a:gd name="T14" fmla="*/ 522 w 797"/>
                <a:gd name="T15" fmla="*/ 652 h 765"/>
                <a:gd name="T16" fmla="*/ 456 w 797"/>
                <a:gd name="T17" fmla="*/ 565 h 765"/>
                <a:gd name="T18" fmla="*/ 155 w 797"/>
                <a:gd name="T19" fmla="*/ 671 h 765"/>
                <a:gd name="T20" fmla="*/ 68 w 797"/>
                <a:gd name="T21" fmla="*/ 605 h 765"/>
                <a:gd name="T22" fmla="*/ 58 w 797"/>
                <a:gd name="T23" fmla="*/ 605 h 765"/>
                <a:gd name="T24" fmla="*/ 1 w 797"/>
                <a:gd name="T25" fmla="*/ 699 h 765"/>
                <a:gd name="T26" fmla="*/ 28 w 797"/>
                <a:gd name="T27" fmla="*/ 752 h 765"/>
                <a:gd name="T28" fmla="*/ 64 w 797"/>
                <a:gd name="T29" fmla="*/ 765 h 765"/>
                <a:gd name="T30" fmla="*/ 81 w 797"/>
                <a:gd name="T31" fmla="*/ 762 h 765"/>
                <a:gd name="T32" fmla="*/ 158 w 797"/>
                <a:gd name="T33" fmla="*/ 682 h 765"/>
                <a:gd name="T34" fmla="*/ 155 w 797"/>
                <a:gd name="T35" fmla="*/ 671 h 765"/>
                <a:gd name="T36" fmla="*/ 694 w 797"/>
                <a:gd name="T37" fmla="*/ 387 h 765"/>
                <a:gd name="T38" fmla="*/ 528 w 797"/>
                <a:gd name="T39" fmla="*/ 439 h 765"/>
                <a:gd name="T40" fmla="*/ 481 w 797"/>
                <a:gd name="T41" fmla="*/ 532 h 765"/>
                <a:gd name="T42" fmla="*/ 485 w 797"/>
                <a:gd name="T43" fmla="*/ 542 h 765"/>
                <a:gd name="T44" fmla="*/ 561 w 797"/>
                <a:gd name="T45" fmla="*/ 614 h 765"/>
                <a:gd name="T46" fmla="*/ 569 w 797"/>
                <a:gd name="T47" fmla="*/ 619 h 765"/>
                <a:gd name="T48" fmla="*/ 573 w 797"/>
                <a:gd name="T49" fmla="*/ 618 h 765"/>
                <a:gd name="T50" fmla="*/ 717 w 797"/>
                <a:gd name="T51" fmla="*/ 456 h 765"/>
                <a:gd name="T52" fmla="*/ 694 w 797"/>
                <a:gd name="T53" fmla="*/ 387 h 765"/>
                <a:gd name="T54" fmla="*/ 266 w 797"/>
                <a:gd name="T55" fmla="*/ 413 h 765"/>
                <a:gd name="T56" fmla="*/ 103 w 797"/>
                <a:gd name="T57" fmla="*/ 555 h 765"/>
                <a:gd name="T58" fmla="*/ 106 w 797"/>
                <a:gd name="T59" fmla="*/ 567 h 765"/>
                <a:gd name="T60" fmla="*/ 178 w 797"/>
                <a:gd name="T61" fmla="*/ 642 h 765"/>
                <a:gd name="T62" fmla="*/ 186 w 797"/>
                <a:gd name="T63" fmla="*/ 647 h 765"/>
                <a:gd name="T64" fmla="*/ 189 w 797"/>
                <a:gd name="T65" fmla="*/ 647 h 765"/>
                <a:gd name="T66" fmla="*/ 283 w 797"/>
                <a:gd name="T67" fmla="*/ 601 h 765"/>
                <a:gd name="T68" fmla="*/ 336 w 797"/>
                <a:gd name="T69" fmla="*/ 436 h 765"/>
                <a:gd name="T70" fmla="*/ 266 w 797"/>
                <a:gd name="T71" fmla="*/ 413 h 765"/>
                <a:gd name="T72" fmla="*/ 523 w 797"/>
                <a:gd name="T73" fmla="*/ 158 h 765"/>
                <a:gd name="T74" fmla="*/ 592 w 797"/>
                <a:gd name="T75" fmla="*/ 233 h 765"/>
                <a:gd name="T76" fmla="*/ 600 w 797"/>
                <a:gd name="T77" fmla="*/ 239 h 765"/>
                <a:gd name="T78" fmla="*/ 603 w 797"/>
                <a:gd name="T79" fmla="*/ 238 h 765"/>
                <a:gd name="T80" fmla="*/ 694 w 797"/>
                <a:gd name="T81" fmla="*/ 192 h 765"/>
                <a:gd name="T82" fmla="*/ 746 w 797"/>
                <a:gd name="T83" fmla="*/ 27 h 765"/>
                <a:gd name="T84" fmla="*/ 678 w 797"/>
                <a:gd name="T85" fmla="*/ 4 h 765"/>
                <a:gd name="T86" fmla="*/ 519 w 797"/>
                <a:gd name="T87" fmla="*/ 146 h 765"/>
                <a:gd name="T88" fmla="*/ 523 w 797"/>
                <a:gd name="T89" fmla="*/ 158 h 765"/>
                <a:gd name="T90" fmla="*/ 447 w 797"/>
                <a:gd name="T91" fmla="*/ 344 h 765"/>
                <a:gd name="T92" fmla="*/ 481 w 797"/>
                <a:gd name="T93" fmla="*/ 357 h 765"/>
                <a:gd name="T94" fmla="*/ 498 w 797"/>
                <a:gd name="T95" fmla="*/ 354 h 765"/>
                <a:gd name="T96" fmla="*/ 573 w 797"/>
                <a:gd name="T97" fmla="*/ 273 h 765"/>
                <a:gd name="T98" fmla="*/ 570 w 797"/>
                <a:gd name="T99" fmla="*/ 262 h 765"/>
                <a:gd name="T100" fmla="*/ 486 w 797"/>
                <a:gd name="T101" fmla="*/ 197 h 765"/>
                <a:gd name="T102" fmla="*/ 476 w 797"/>
                <a:gd name="T103" fmla="*/ 196 h 765"/>
                <a:gd name="T104" fmla="*/ 420 w 797"/>
                <a:gd name="T105" fmla="*/ 290 h 765"/>
                <a:gd name="T106" fmla="*/ 447 w 797"/>
                <a:gd name="T107" fmla="*/ 344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765">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4" name="Group 13">
            <a:extLst>
              <a:ext uri="{FF2B5EF4-FFF2-40B4-BE49-F238E27FC236}">
                <a16:creationId xmlns:a16="http://schemas.microsoft.com/office/drawing/2014/main" id="{92B24B58-141B-DBD8-DD00-8AA92493FF6F}"/>
              </a:ext>
            </a:extLst>
          </p:cNvPr>
          <p:cNvGrpSpPr>
            <a:grpSpLocks noChangeAspect="1"/>
          </p:cNvGrpSpPr>
          <p:nvPr/>
        </p:nvGrpSpPr>
        <p:grpSpPr bwMode="auto">
          <a:xfrm>
            <a:off x="3398291" y="3750631"/>
            <a:ext cx="342900" cy="342900"/>
            <a:chOff x="2652" y="972"/>
            <a:chExt cx="2376" cy="2376"/>
          </a:xfrm>
        </p:grpSpPr>
        <p:sp>
          <p:nvSpPr>
            <p:cNvPr id="17" name="AutoShape 3">
              <a:extLst>
                <a:ext uri="{FF2B5EF4-FFF2-40B4-BE49-F238E27FC236}">
                  <a16:creationId xmlns:a16="http://schemas.microsoft.com/office/drawing/2014/main" id="{840FBD03-DC11-186F-A75F-DAE844273039}"/>
                </a:ext>
              </a:extLst>
            </p:cNvPr>
            <p:cNvSpPr>
              <a:spLocks noChangeAspect="1" noChangeArrowheads="1" noTextEdit="1"/>
            </p:cNvSpPr>
            <p:nvPr/>
          </p:nvSpPr>
          <p:spPr bwMode="auto">
            <a:xfrm>
              <a:off x="2652" y="972"/>
              <a:ext cx="2376" cy="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 name="Freeform 5">
              <a:extLst>
                <a:ext uri="{FF2B5EF4-FFF2-40B4-BE49-F238E27FC236}">
                  <a16:creationId xmlns:a16="http://schemas.microsoft.com/office/drawing/2014/main" id="{55B23103-618B-3AF8-2D80-4A4A94461B73}"/>
                </a:ext>
              </a:extLst>
            </p:cNvPr>
            <p:cNvSpPr>
              <a:spLocks noEditPoints="1"/>
            </p:cNvSpPr>
            <p:nvPr/>
          </p:nvSpPr>
          <p:spPr bwMode="auto">
            <a:xfrm>
              <a:off x="2935" y="1248"/>
              <a:ext cx="1896" cy="1819"/>
            </a:xfrm>
            <a:custGeom>
              <a:avLst/>
              <a:gdLst>
                <a:gd name="T0" fmla="*/ 456 w 797"/>
                <a:gd name="T1" fmla="*/ 565 h 765"/>
                <a:gd name="T2" fmla="*/ 445 w 797"/>
                <a:gd name="T3" fmla="*/ 562 h 765"/>
                <a:gd name="T4" fmla="*/ 364 w 797"/>
                <a:gd name="T5" fmla="*/ 638 h 765"/>
                <a:gd name="T6" fmla="*/ 373 w 797"/>
                <a:gd name="T7" fmla="*/ 691 h 765"/>
                <a:gd name="T8" fmla="*/ 426 w 797"/>
                <a:gd name="T9" fmla="*/ 719 h 765"/>
                <a:gd name="T10" fmla="*/ 428 w 797"/>
                <a:gd name="T11" fmla="*/ 718 h 765"/>
                <a:gd name="T12" fmla="*/ 523 w 797"/>
                <a:gd name="T13" fmla="*/ 662 h 765"/>
                <a:gd name="T14" fmla="*/ 522 w 797"/>
                <a:gd name="T15" fmla="*/ 652 h 765"/>
                <a:gd name="T16" fmla="*/ 456 w 797"/>
                <a:gd name="T17" fmla="*/ 565 h 765"/>
                <a:gd name="T18" fmla="*/ 155 w 797"/>
                <a:gd name="T19" fmla="*/ 671 h 765"/>
                <a:gd name="T20" fmla="*/ 68 w 797"/>
                <a:gd name="T21" fmla="*/ 605 h 765"/>
                <a:gd name="T22" fmla="*/ 58 w 797"/>
                <a:gd name="T23" fmla="*/ 605 h 765"/>
                <a:gd name="T24" fmla="*/ 1 w 797"/>
                <a:gd name="T25" fmla="*/ 699 h 765"/>
                <a:gd name="T26" fmla="*/ 28 w 797"/>
                <a:gd name="T27" fmla="*/ 752 h 765"/>
                <a:gd name="T28" fmla="*/ 64 w 797"/>
                <a:gd name="T29" fmla="*/ 765 h 765"/>
                <a:gd name="T30" fmla="*/ 81 w 797"/>
                <a:gd name="T31" fmla="*/ 762 h 765"/>
                <a:gd name="T32" fmla="*/ 158 w 797"/>
                <a:gd name="T33" fmla="*/ 682 h 765"/>
                <a:gd name="T34" fmla="*/ 155 w 797"/>
                <a:gd name="T35" fmla="*/ 671 h 765"/>
                <a:gd name="T36" fmla="*/ 694 w 797"/>
                <a:gd name="T37" fmla="*/ 387 h 765"/>
                <a:gd name="T38" fmla="*/ 528 w 797"/>
                <a:gd name="T39" fmla="*/ 439 h 765"/>
                <a:gd name="T40" fmla="*/ 481 w 797"/>
                <a:gd name="T41" fmla="*/ 532 h 765"/>
                <a:gd name="T42" fmla="*/ 485 w 797"/>
                <a:gd name="T43" fmla="*/ 542 h 765"/>
                <a:gd name="T44" fmla="*/ 561 w 797"/>
                <a:gd name="T45" fmla="*/ 614 h 765"/>
                <a:gd name="T46" fmla="*/ 569 w 797"/>
                <a:gd name="T47" fmla="*/ 619 h 765"/>
                <a:gd name="T48" fmla="*/ 573 w 797"/>
                <a:gd name="T49" fmla="*/ 618 h 765"/>
                <a:gd name="T50" fmla="*/ 717 w 797"/>
                <a:gd name="T51" fmla="*/ 456 h 765"/>
                <a:gd name="T52" fmla="*/ 694 w 797"/>
                <a:gd name="T53" fmla="*/ 387 h 765"/>
                <a:gd name="T54" fmla="*/ 266 w 797"/>
                <a:gd name="T55" fmla="*/ 413 h 765"/>
                <a:gd name="T56" fmla="*/ 103 w 797"/>
                <a:gd name="T57" fmla="*/ 555 h 765"/>
                <a:gd name="T58" fmla="*/ 106 w 797"/>
                <a:gd name="T59" fmla="*/ 567 h 765"/>
                <a:gd name="T60" fmla="*/ 178 w 797"/>
                <a:gd name="T61" fmla="*/ 642 h 765"/>
                <a:gd name="T62" fmla="*/ 186 w 797"/>
                <a:gd name="T63" fmla="*/ 647 h 765"/>
                <a:gd name="T64" fmla="*/ 189 w 797"/>
                <a:gd name="T65" fmla="*/ 647 h 765"/>
                <a:gd name="T66" fmla="*/ 283 w 797"/>
                <a:gd name="T67" fmla="*/ 601 h 765"/>
                <a:gd name="T68" fmla="*/ 336 w 797"/>
                <a:gd name="T69" fmla="*/ 436 h 765"/>
                <a:gd name="T70" fmla="*/ 266 w 797"/>
                <a:gd name="T71" fmla="*/ 413 h 765"/>
                <a:gd name="T72" fmla="*/ 523 w 797"/>
                <a:gd name="T73" fmla="*/ 158 h 765"/>
                <a:gd name="T74" fmla="*/ 592 w 797"/>
                <a:gd name="T75" fmla="*/ 233 h 765"/>
                <a:gd name="T76" fmla="*/ 600 w 797"/>
                <a:gd name="T77" fmla="*/ 239 h 765"/>
                <a:gd name="T78" fmla="*/ 603 w 797"/>
                <a:gd name="T79" fmla="*/ 238 h 765"/>
                <a:gd name="T80" fmla="*/ 694 w 797"/>
                <a:gd name="T81" fmla="*/ 192 h 765"/>
                <a:gd name="T82" fmla="*/ 746 w 797"/>
                <a:gd name="T83" fmla="*/ 27 h 765"/>
                <a:gd name="T84" fmla="*/ 678 w 797"/>
                <a:gd name="T85" fmla="*/ 4 h 765"/>
                <a:gd name="T86" fmla="*/ 519 w 797"/>
                <a:gd name="T87" fmla="*/ 146 h 765"/>
                <a:gd name="T88" fmla="*/ 523 w 797"/>
                <a:gd name="T89" fmla="*/ 158 h 765"/>
                <a:gd name="T90" fmla="*/ 447 w 797"/>
                <a:gd name="T91" fmla="*/ 344 h 765"/>
                <a:gd name="T92" fmla="*/ 481 w 797"/>
                <a:gd name="T93" fmla="*/ 357 h 765"/>
                <a:gd name="T94" fmla="*/ 498 w 797"/>
                <a:gd name="T95" fmla="*/ 354 h 765"/>
                <a:gd name="T96" fmla="*/ 573 w 797"/>
                <a:gd name="T97" fmla="*/ 273 h 765"/>
                <a:gd name="T98" fmla="*/ 570 w 797"/>
                <a:gd name="T99" fmla="*/ 262 h 765"/>
                <a:gd name="T100" fmla="*/ 486 w 797"/>
                <a:gd name="T101" fmla="*/ 197 h 765"/>
                <a:gd name="T102" fmla="*/ 476 w 797"/>
                <a:gd name="T103" fmla="*/ 196 h 765"/>
                <a:gd name="T104" fmla="*/ 420 w 797"/>
                <a:gd name="T105" fmla="*/ 290 h 765"/>
                <a:gd name="T106" fmla="*/ 447 w 797"/>
                <a:gd name="T107" fmla="*/ 344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765">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9" name="Group 18">
            <a:extLst>
              <a:ext uri="{FF2B5EF4-FFF2-40B4-BE49-F238E27FC236}">
                <a16:creationId xmlns:a16="http://schemas.microsoft.com/office/drawing/2014/main" id="{06D65038-F095-7184-2B51-762B1A3CBEA1}"/>
              </a:ext>
            </a:extLst>
          </p:cNvPr>
          <p:cNvGrpSpPr>
            <a:grpSpLocks noChangeAspect="1"/>
          </p:cNvGrpSpPr>
          <p:nvPr/>
        </p:nvGrpSpPr>
        <p:grpSpPr bwMode="auto">
          <a:xfrm>
            <a:off x="3632690" y="3750631"/>
            <a:ext cx="342900" cy="342900"/>
            <a:chOff x="2652" y="972"/>
            <a:chExt cx="2376" cy="2376"/>
          </a:xfrm>
        </p:grpSpPr>
        <p:sp>
          <p:nvSpPr>
            <p:cNvPr id="44" name="AutoShape 3">
              <a:extLst>
                <a:ext uri="{FF2B5EF4-FFF2-40B4-BE49-F238E27FC236}">
                  <a16:creationId xmlns:a16="http://schemas.microsoft.com/office/drawing/2014/main" id="{80719786-69C3-0372-A0E8-F35C449E7F3C}"/>
                </a:ext>
              </a:extLst>
            </p:cNvPr>
            <p:cNvSpPr>
              <a:spLocks noChangeAspect="1" noChangeArrowheads="1" noTextEdit="1"/>
            </p:cNvSpPr>
            <p:nvPr/>
          </p:nvSpPr>
          <p:spPr bwMode="auto">
            <a:xfrm>
              <a:off x="2652" y="972"/>
              <a:ext cx="2376" cy="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45" name="Freeform 5">
              <a:extLst>
                <a:ext uri="{FF2B5EF4-FFF2-40B4-BE49-F238E27FC236}">
                  <a16:creationId xmlns:a16="http://schemas.microsoft.com/office/drawing/2014/main" id="{A00777EE-E220-361B-4970-A41FF57A22B6}"/>
                </a:ext>
              </a:extLst>
            </p:cNvPr>
            <p:cNvSpPr>
              <a:spLocks noEditPoints="1"/>
            </p:cNvSpPr>
            <p:nvPr/>
          </p:nvSpPr>
          <p:spPr bwMode="auto">
            <a:xfrm>
              <a:off x="2935" y="1248"/>
              <a:ext cx="1896" cy="1819"/>
            </a:xfrm>
            <a:custGeom>
              <a:avLst/>
              <a:gdLst>
                <a:gd name="T0" fmla="*/ 456 w 797"/>
                <a:gd name="T1" fmla="*/ 565 h 765"/>
                <a:gd name="T2" fmla="*/ 445 w 797"/>
                <a:gd name="T3" fmla="*/ 562 h 765"/>
                <a:gd name="T4" fmla="*/ 364 w 797"/>
                <a:gd name="T5" fmla="*/ 638 h 765"/>
                <a:gd name="T6" fmla="*/ 373 w 797"/>
                <a:gd name="T7" fmla="*/ 691 h 765"/>
                <a:gd name="T8" fmla="*/ 426 w 797"/>
                <a:gd name="T9" fmla="*/ 719 h 765"/>
                <a:gd name="T10" fmla="*/ 428 w 797"/>
                <a:gd name="T11" fmla="*/ 718 h 765"/>
                <a:gd name="T12" fmla="*/ 523 w 797"/>
                <a:gd name="T13" fmla="*/ 662 h 765"/>
                <a:gd name="T14" fmla="*/ 522 w 797"/>
                <a:gd name="T15" fmla="*/ 652 h 765"/>
                <a:gd name="T16" fmla="*/ 456 w 797"/>
                <a:gd name="T17" fmla="*/ 565 h 765"/>
                <a:gd name="T18" fmla="*/ 155 w 797"/>
                <a:gd name="T19" fmla="*/ 671 h 765"/>
                <a:gd name="T20" fmla="*/ 68 w 797"/>
                <a:gd name="T21" fmla="*/ 605 h 765"/>
                <a:gd name="T22" fmla="*/ 58 w 797"/>
                <a:gd name="T23" fmla="*/ 605 h 765"/>
                <a:gd name="T24" fmla="*/ 1 w 797"/>
                <a:gd name="T25" fmla="*/ 699 h 765"/>
                <a:gd name="T26" fmla="*/ 28 w 797"/>
                <a:gd name="T27" fmla="*/ 752 h 765"/>
                <a:gd name="T28" fmla="*/ 64 w 797"/>
                <a:gd name="T29" fmla="*/ 765 h 765"/>
                <a:gd name="T30" fmla="*/ 81 w 797"/>
                <a:gd name="T31" fmla="*/ 762 h 765"/>
                <a:gd name="T32" fmla="*/ 158 w 797"/>
                <a:gd name="T33" fmla="*/ 682 h 765"/>
                <a:gd name="T34" fmla="*/ 155 w 797"/>
                <a:gd name="T35" fmla="*/ 671 h 765"/>
                <a:gd name="T36" fmla="*/ 694 w 797"/>
                <a:gd name="T37" fmla="*/ 387 h 765"/>
                <a:gd name="T38" fmla="*/ 528 w 797"/>
                <a:gd name="T39" fmla="*/ 439 h 765"/>
                <a:gd name="T40" fmla="*/ 481 w 797"/>
                <a:gd name="T41" fmla="*/ 532 h 765"/>
                <a:gd name="T42" fmla="*/ 485 w 797"/>
                <a:gd name="T43" fmla="*/ 542 h 765"/>
                <a:gd name="T44" fmla="*/ 561 w 797"/>
                <a:gd name="T45" fmla="*/ 614 h 765"/>
                <a:gd name="T46" fmla="*/ 569 w 797"/>
                <a:gd name="T47" fmla="*/ 619 h 765"/>
                <a:gd name="T48" fmla="*/ 573 w 797"/>
                <a:gd name="T49" fmla="*/ 618 h 765"/>
                <a:gd name="T50" fmla="*/ 717 w 797"/>
                <a:gd name="T51" fmla="*/ 456 h 765"/>
                <a:gd name="T52" fmla="*/ 694 w 797"/>
                <a:gd name="T53" fmla="*/ 387 h 765"/>
                <a:gd name="T54" fmla="*/ 266 w 797"/>
                <a:gd name="T55" fmla="*/ 413 h 765"/>
                <a:gd name="T56" fmla="*/ 103 w 797"/>
                <a:gd name="T57" fmla="*/ 555 h 765"/>
                <a:gd name="T58" fmla="*/ 106 w 797"/>
                <a:gd name="T59" fmla="*/ 567 h 765"/>
                <a:gd name="T60" fmla="*/ 178 w 797"/>
                <a:gd name="T61" fmla="*/ 642 h 765"/>
                <a:gd name="T62" fmla="*/ 186 w 797"/>
                <a:gd name="T63" fmla="*/ 647 h 765"/>
                <a:gd name="T64" fmla="*/ 189 w 797"/>
                <a:gd name="T65" fmla="*/ 647 h 765"/>
                <a:gd name="T66" fmla="*/ 283 w 797"/>
                <a:gd name="T67" fmla="*/ 601 h 765"/>
                <a:gd name="T68" fmla="*/ 336 w 797"/>
                <a:gd name="T69" fmla="*/ 436 h 765"/>
                <a:gd name="T70" fmla="*/ 266 w 797"/>
                <a:gd name="T71" fmla="*/ 413 h 765"/>
                <a:gd name="T72" fmla="*/ 523 w 797"/>
                <a:gd name="T73" fmla="*/ 158 h 765"/>
                <a:gd name="T74" fmla="*/ 592 w 797"/>
                <a:gd name="T75" fmla="*/ 233 h 765"/>
                <a:gd name="T76" fmla="*/ 600 w 797"/>
                <a:gd name="T77" fmla="*/ 239 h 765"/>
                <a:gd name="T78" fmla="*/ 603 w 797"/>
                <a:gd name="T79" fmla="*/ 238 h 765"/>
                <a:gd name="T80" fmla="*/ 694 w 797"/>
                <a:gd name="T81" fmla="*/ 192 h 765"/>
                <a:gd name="T82" fmla="*/ 746 w 797"/>
                <a:gd name="T83" fmla="*/ 27 h 765"/>
                <a:gd name="T84" fmla="*/ 678 w 797"/>
                <a:gd name="T85" fmla="*/ 4 h 765"/>
                <a:gd name="T86" fmla="*/ 519 w 797"/>
                <a:gd name="T87" fmla="*/ 146 h 765"/>
                <a:gd name="T88" fmla="*/ 523 w 797"/>
                <a:gd name="T89" fmla="*/ 158 h 765"/>
                <a:gd name="T90" fmla="*/ 447 w 797"/>
                <a:gd name="T91" fmla="*/ 344 h 765"/>
                <a:gd name="T92" fmla="*/ 481 w 797"/>
                <a:gd name="T93" fmla="*/ 357 h 765"/>
                <a:gd name="T94" fmla="*/ 498 w 797"/>
                <a:gd name="T95" fmla="*/ 354 h 765"/>
                <a:gd name="T96" fmla="*/ 573 w 797"/>
                <a:gd name="T97" fmla="*/ 273 h 765"/>
                <a:gd name="T98" fmla="*/ 570 w 797"/>
                <a:gd name="T99" fmla="*/ 262 h 765"/>
                <a:gd name="T100" fmla="*/ 486 w 797"/>
                <a:gd name="T101" fmla="*/ 197 h 765"/>
                <a:gd name="T102" fmla="*/ 476 w 797"/>
                <a:gd name="T103" fmla="*/ 196 h 765"/>
                <a:gd name="T104" fmla="*/ 420 w 797"/>
                <a:gd name="T105" fmla="*/ 290 h 765"/>
                <a:gd name="T106" fmla="*/ 447 w 797"/>
                <a:gd name="T107" fmla="*/ 344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765">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spTree>
    <p:extLst>
      <p:ext uri="{BB962C8B-B14F-4D97-AF65-F5344CB8AC3E}">
        <p14:creationId xmlns:p14="http://schemas.microsoft.com/office/powerpoint/2010/main" val="3376588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47CD26-2482-4E94-911F-80247B2B47B2}"/>
              </a:ext>
            </a:extLst>
          </p:cNvPr>
          <p:cNvSpPr>
            <a:spLocks noGrp="1"/>
          </p:cNvSpPr>
          <p:nvPr>
            <p:ph type="title"/>
          </p:nvPr>
        </p:nvSpPr>
        <p:spPr/>
        <p:txBody>
          <a:bodyPr/>
          <a:lstStyle/>
          <a:p>
            <a:r>
              <a:rPr lang="en-US"/>
              <a:t>Test Pyramid</a:t>
            </a:r>
          </a:p>
        </p:txBody>
      </p:sp>
      <p:sp>
        <p:nvSpPr>
          <p:cNvPr id="6" name="TextBox 5">
            <a:extLst>
              <a:ext uri="{FF2B5EF4-FFF2-40B4-BE49-F238E27FC236}">
                <a16:creationId xmlns:a16="http://schemas.microsoft.com/office/drawing/2014/main" id="{3BC51044-CC78-4B71-9544-694EF49E524B}"/>
              </a:ext>
            </a:extLst>
          </p:cNvPr>
          <p:cNvSpPr txBox="1"/>
          <p:nvPr/>
        </p:nvSpPr>
        <p:spPr>
          <a:xfrm>
            <a:off x="472500" y="4862621"/>
            <a:ext cx="5085708" cy="20034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825">
                <a:solidFill>
                  <a:schemeClr val="tx1"/>
                </a:solidFill>
              </a:rPr>
              <a:t>Source - https://martinfowler.com/bliki/TestPyramid.html</a:t>
            </a:r>
          </a:p>
        </p:txBody>
      </p:sp>
      <p:grpSp>
        <p:nvGrpSpPr>
          <p:cNvPr id="9" name="Group 8">
            <a:extLst>
              <a:ext uri="{FF2B5EF4-FFF2-40B4-BE49-F238E27FC236}">
                <a16:creationId xmlns:a16="http://schemas.microsoft.com/office/drawing/2014/main" id="{D21EFAD7-0FF1-49E5-8CF6-D70D87F319EB}"/>
              </a:ext>
            </a:extLst>
          </p:cNvPr>
          <p:cNvGrpSpPr/>
          <p:nvPr/>
        </p:nvGrpSpPr>
        <p:grpSpPr>
          <a:xfrm>
            <a:off x="2923749" y="820273"/>
            <a:ext cx="3637228" cy="3034253"/>
            <a:chOff x="4327021" y="1897930"/>
            <a:chExt cx="3537959" cy="3062141"/>
          </a:xfrm>
        </p:grpSpPr>
        <p:sp>
          <p:nvSpPr>
            <p:cNvPr id="10" name="Freeform 20">
              <a:extLst>
                <a:ext uri="{FF2B5EF4-FFF2-40B4-BE49-F238E27FC236}">
                  <a16:creationId xmlns:a16="http://schemas.microsoft.com/office/drawing/2014/main" id="{1B3A7E30-CBE3-4ED8-88B7-BC789189D9EC}"/>
                </a:ext>
              </a:extLst>
            </p:cNvPr>
            <p:cNvSpPr>
              <a:spLocks/>
            </p:cNvSpPr>
            <p:nvPr/>
          </p:nvSpPr>
          <p:spPr bwMode="auto">
            <a:xfrm>
              <a:off x="5536467" y="1897930"/>
              <a:ext cx="1119067" cy="967553"/>
            </a:xfrm>
            <a:custGeom>
              <a:avLst/>
              <a:gdLst>
                <a:gd name="T0" fmla="*/ 210 w 421"/>
                <a:gd name="T1" fmla="*/ 0 h 364"/>
                <a:gd name="T2" fmla="*/ 0 w 421"/>
                <a:gd name="T3" fmla="*/ 364 h 364"/>
                <a:gd name="T4" fmla="*/ 421 w 421"/>
                <a:gd name="T5" fmla="*/ 364 h 364"/>
                <a:gd name="T6" fmla="*/ 210 w 421"/>
                <a:gd name="T7" fmla="*/ 0 h 364"/>
              </a:gdLst>
              <a:ahLst/>
              <a:cxnLst>
                <a:cxn ang="0">
                  <a:pos x="T0" y="T1"/>
                </a:cxn>
                <a:cxn ang="0">
                  <a:pos x="T2" y="T3"/>
                </a:cxn>
                <a:cxn ang="0">
                  <a:pos x="T4" y="T5"/>
                </a:cxn>
                <a:cxn ang="0">
                  <a:pos x="T6" y="T7"/>
                </a:cxn>
              </a:cxnLst>
              <a:rect l="0" t="0" r="r" b="b"/>
              <a:pathLst>
                <a:path w="421" h="364">
                  <a:moveTo>
                    <a:pt x="210" y="0"/>
                  </a:moveTo>
                  <a:lnTo>
                    <a:pt x="0" y="364"/>
                  </a:lnTo>
                  <a:lnTo>
                    <a:pt x="421" y="364"/>
                  </a:lnTo>
                  <a:lnTo>
                    <a:pt x="210" y="0"/>
                  </a:lnTo>
                  <a:close/>
                </a:path>
              </a:pathLst>
            </a:cu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
                  <a:schemeClr val="bg1"/>
                </a:buClr>
              </a:pPr>
              <a:r>
                <a:rPr lang="en-US" sz="1800"/>
                <a:t>UI</a:t>
              </a:r>
            </a:p>
          </p:txBody>
        </p:sp>
        <p:sp>
          <p:nvSpPr>
            <p:cNvPr id="11" name="Freeform 21">
              <a:extLst>
                <a:ext uri="{FF2B5EF4-FFF2-40B4-BE49-F238E27FC236}">
                  <a16:creationId xmlns:a16="http://schemas.microsoft.com/office/drawing/2014/main" id="{D0AD19D0-04B9-43C0-ABD5-666993957B10}"/>
                </a:ext>
              </a:extLst>
            </p:cNvPr>
            <p:cNvSpPr>
              <a:spLocks/>
            </p:cNvSpPr>
            <p:nvPr/>
          </p:nvSpPr>
          <p:spPr bwMode="auto">
            <a:xfrm>
              <a:off x="4946364" y="2971805"/>
              <a:ext cx="2296614" cy="914392"/>
            </a:xfrm>
            <a:custGeom>
              <a:avLst/>
              <a:gdLst>
                <a:gd name="T0" fmla="*/ 0 w 864"/>
                <a:gd name="T1" fmla="*/ 344 h 344"/>
                <a:gd name="T2" fmla="*/ 864 w 864"/>
                <a:gd name="T3" fmla="*/ 344 h 344"/>
                <a:gd name="T4" fmla="*/ 665 w 864"/>
                <a:gd name="T5" fmla="*/ 0 h 344"/>
                <a:gd name="T6" fmla="*/ 199 w 864"/>
                <a:gd name="T7" fmla="*/ 0 h 344"/>
                <a:gd name="T8" fmla="*/ 0 w 864"/>
                <a:gd name="T9" fmla="*/ 344 h 344"/>
              </a:gdLst>
              <a:ahLst/>
              <a:cxnLst>
                <a:cxn ang="0">
                  <a:pos x="T0" y="T1"/>
                </a:cxn>
                <a:cxn ang="0">
                  <a:pos x="T2" y="T3"/>
                </a:cxn>
                <a:cxn ang="0">
                  <a:pos x="T4" y="T5"/>
                </a:cxn>
                <a:cxn ang="0">
                  <a:pos x="T6" y="T7"/>
                </a:cxn>
                <a:cxn ang="0">
                  <a:pos x="T8" y="T9"/>
                </a:cxn>
              </a:cxnLst>
              <a:rect l="0" t="0" r="r" b="b"/>
              <a:pathLst>
                <a:path w="864" h="344">
                  <a:moveTo>
                    <a:pt x="0" y="344"/>
                  </a:moveTo>
                  <a:lnTo>
                    <a:pt x="864" y="344"/>
                  </a:lnTo>
                  <a:lnTo>
                    <a:pt x="665" y="0"/>
                  </a:lnTo>
                  <a:lnTo>
                    <a:pt x="199" y="0"/>
                  </a:lnTo>
                  <a:lnTo>
                    <a:pt x="0" y="344"/>
                  </a:ln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
                  <a:schemeClr val="bg1"/>
                </a:buClr>
              </a:pPr>
              <a:r>
                <a:rPr lang="en-US" sz="1800"/>
                <a:t>Service</a:t>
              </a:r>
            </a:p>
          </p:txBody>
        </p:sp>
        <p:sp>
          <p:nvSpPr>
            <p:cNvPr id="12" name="Freeform 22">
              <a:extLst>
                <a:ext uri="{FF2B5EF4-FFF2-40B4-BE49-F238E27FC236}">
                  <a16:creationId xmlns:a16="http://schemas.microsoft.com/office/drawing/2014/main" id="{36C441A8-21FC-438E-8025-5FAF6AF8AFF0}"/>
                </a:ext>
              </a:extLst>
            </p:cNvPr>
            <p:cNvSpPr>
              <a:spLocks/>
            </p:cNvSpPr>
            <p:nvPr/>
          </p:nvSpPr>
          <p:spPr bwMode="auto">
            <a:xfrm>
              <a:off x="4327021" y="3992518"/>
              <a:ext cx="3537959" cy="967553"/>
            </a:xfrm>
            <a:custGeom>
              <a:avLst/>
              <a:gdLst>
                <a:gd name="T0" fmla="*/ 0 w 1331"/>
                <a:gd name="T1" fmla="*/ 364 h 364"/>
                <a:gd name="T2" fmla="*/ 1331 w 1331"/>
                <a:gd name="T3" fmla="*/ 364 h 364"/>
                <a:gd name="T4" fmla="*/ 1120 w 1331"/>
                <a:gd name="T5" fmla="*/ 0 h 364"/>
                <a:gd name="T6" fmla="*/ 210 w 1331"/>
                <a:gd name="T7" fmla="*/ 0 h 364"/>
                <a:gd name="T8" fmla="*/ 0 w 1331"/>
                <a:gd name="T9" fmla="*/ 364 h 364"/>
              </a:gdLst>
              <a:ahLst/>
              <a:cxnLst>
                <a:cxn ang="0">
                  <a:pos x="T0" y="T1"/>
                </a:cxn>
                <a:cxn ang="0">
                  <a:pos x="T2" y="T3"/>
                </a:cxn>
                <a:cxn ang="0">
                  <a:pos x="T4" y="T5"/>
                </a:cxn>
                <a:cxn ang="0">
                  <a:pos x="T6" y="T7"/>
                </a:cxn>
                <a:cxn ang="0">
                  <a:pos x="T8" y="T9"/>
                </a:cxn>
              </a:cxnLst>
              <a:rect l="0" t="0" r="r" b="b"/>
              <a:pathLst>
                <a:path w="1331" h="364">
                  <a:moveTo>
                    <a:pt x="0" y="364"/>
                  </a:moveTo>
                  <a:lnTo>
                    <a:pt x="1331" y="364"/>
                  </a:lnTo>
                  <a:lnTo>
                    <a:pt x="1120" y="0"/>
                  </a:lnTo>
                  <a:lnTo>
                    <a:pt x="210" y="0"/>
                  </a:lnTo>
                  <a:lnTo>
                    <a:pt x="0" y="364"/>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
                  <a:schemeClr val="bg1"/>
                </a:buClr>
              </a:pPr>
              <a:r>
                <a:rPr lang="en-US" sz="1800"/>
                <a:t>Unit</a:t>
              </a:r>
            </a:p>
          </p:txBody>
        </p:sp>
      </p:grpSp>
      <p:grpSp>
        <p:nvGrpSpPr>
          <p:cNvPr id="2" name="Group 1">
            <a:extLst>
              <a:ext uri="{FF2B5EF4-FFF2-40B4-BE49-F238E27FC236}">
                <a16:creationId xmlns:a16="http://schemas.microsoft.com/office/drawing/2014/main" id="{B36C4A2C-4A74-4259-878B-FF1C208AC558}"/>
              </a:ext>
            </a:extLst>
          </p:cNvPr>
          <p:cNvGrpSpPr/>
          <p:nvPr/>
        </p:nvGrpSpPr>
        <p:grpSpPr>
          <a:xfrm>
            <a:off x="3957701" y="3557792"/>
            <a:ext cx="2516685" cy="893601"/>
            <a:chOff x="5049784" y="5390106"/>
            <a:chExt cx="3355580" cy="1191468"/>
          </a:xfrm>
        </p:grpSpPr>
        <p:grpSp>
          <p:nvGrpSpPr>
            <p:cNvPr id="41" name="Group 40">
              <a:extLst>
                <a:ext uri="{FF2B5EF4-FFF2-40B4-BE49-F238E27FC236}">
                  <a16:creationId xmlns:a16="http://schemas.microsoft.com/office/drawing/2014/main" id="{E0EC4633-8D84-459D-8108-38BAADE9A600}"/>
                </a:ext>
              </a:extLst>
            </p:cNvPr>
            <p:cNvGrpSpPr/>
            <p:nvPr/>
          </p:nvGrpSpPr>
          <p:grpSpPr>
            <a:xfrm rot="5400000">
              <a:off x="6131840" y="4308050"/>
              <a:ext cx="1191468" cy="3355580"/>
              <a:chOff x="5048586" y="2424985"/>
              <a:chExt cx="853259" cy="3355580"/>
            </a:xfrm>
          </p:grpSpPr>
          <p:cxnSp>
            <p:nvCxnSpPr>
              <p:cNvPr id="42" name="Straight Connector 41">
                <a:extLst>
                  <a:ext uri="{FF2B5EF4-FFF2-40B4-BE49-F238E27FC236}">
                    <a16:creationId xmlns:a16="http://schemas.microsoft.com/office/drawing/2014/main" id="{EC0E7248-BEC5-4877-8C00-714C1714DC35}"/>
                  </a:ext>
                </a:extLst>
              </p:cNvPr>
              <p:cNvCxnSpPr/>
              <p:nvPr/>
            </p:nvCxnSpPr>
            <p:spPr>
              <a:xfrm>
                <a:off x="5048586" y="3307381"/>
                <a:ext cx="323773" cy="0"/>
              </a:xfrm>
              <a:prstGeom prst="line">
                <a:avLst/>
              </a:prstGeom>
              <a:noFill/>
              <a:ln w="19050" cap="rnd" cmpd="sng" algn="ctr">
                <a:solidFill>
                  <a:schemeClr val="accent5"/>
                </a:solidFill>
                <a:prstDash val="solid"/>
                <a:headEnd type="oval"/>
                <a:tailEnd type="none" w="sm" len="sm"/>
              </a:ln>
              <a:effectLst/>
            </p:spPr>
          </p:cxnSp>
          <p:sp>
            <p:nvSpPr>
              <p:cNvPr id="43" name="Rectangle 42">
                <a:extLst>
                  <a:ext uri="{FF2B5EF4-FFF2-40B4-BE49-F238E27FC236}">
                    <a16:creationId xmlns:a16="http://schemas.microsoft.com/office/drawing/2014/main" id="{E0048420-2AEB-4C50-9692-24684E79A80C}"/>
                  </a:ext>
                </a:extLst>
              </p:cNvPr>
              <p:cNvSpPr/>
              <p:nvPr/>
            </p:nvSpPr>
            <p:spPr>
              <a:xfrm>
                <a:off x="5378624" y="2424985"/>
                <a:ext cx="523221" cy="3355580"/>
              </a:xfrm>
              <a:prstGeom prst="rect">
                <a:avLst/>
              </a:prstGeom>
              <a:solidFill>
                <a:sysClr val="window" lastClr="FFFFFF"/>
              </a:solidFill>
              <a:ln w="19050" cap="rnd" cmpd="sng" algn="ctr">
                <a:solidFill>
                  <a:schemeClr val="tx1"/>
                </a:solidFill>
                <a:prstDash val="solid"/>
              </a:ln>
              <a:effectLst/>
            </p:spPr>
            <p:txBody>
              <a:bodyPr rtlCol="0" anchor="ctr" anchorCtr="0"/>
              <a:lstStyle/>
              <a:p>
                <a:pPr algn="ctr" defTabSz="685800">
                  <a:buClrTx/>
                  <a:defRPr/>
                </a:pPr>
                <a:endParaRPr lang="en-US" sz="900"/>
              </a:p>
            </p:txBody>
          </p:sp>
        </p:grpSp>
        <p:sp>
          <p:nvSpPr>
            <p:cNvPr id="44" name="TextBox 43">
              <a:extLst>
                <a:ext uri="{FF2B5EF4-FFF2-40B4-BE49-F238E27FC236}">
                  <a16:creationId xmlns:a16="http://schemas.microsoft.com/office/drawing/2014/main" id="{DE3DB91C-69D1-4CE3-8B50-E9394693516C}"/>
                </a:ext>
              </a:extLst>
            </p:cNvPr>
            <p:cNvSpPr txBox="1"/>
            <p:nvPr/>
          </p:nvSpPr>
          <p:spPr>
            <a:xfrm>
              <a:off x="5049784" y="5942839"/>
              <a:ext cx="3222639" cy="615553"/>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defTabSz="685800">
                <a:spcAft>
                  <a:spcPts val="450"/>
                </a:spcAft>
                <a:buClrTx/>
                <a:buSzPct val="100000"/>
                <a:defRPr/>
              </a:pPr>
              <a:r>
                <a:rPr lang="en-US" sz="1200" kern="1200">
                  <a:solidFill>
                    <a:schemeClr val="tx1"/>
                  </a:solidFill>
                  <a:latin typeface="Trebuchet MS" panose="020B0603020202020204" pitchFamily="34" charset="0"/>
                </a:rPr>
                <a:t>Test discrete units of code in isolation from others</a:t>
              </a:r>
            </a:p>
          </p:txBody>
        </p:sp>
      </p:grpSp>
      <p:grpSp>
        <p:nvGrpSpPr>
          <p:cNvPr id="47" name="Group 46">
            <a:extLst>
              <a:ext uri="{FF2B5EF4-FFF2-40B4-BE49-F238E27FC236}">
                <a16:creationId xmlns:a16="http://schemas.microsoft.com/office/drawing/2014/main" id="{9AB701EC-B380-45E9-95F6-3CCBAAAE69F3}"/>
              </a:ext>
            </a:extLst>
          </p:cNvPr>
          <p:cNvGrpSpPr/>
          <p:nvPr/>
        </p:nvGrpSpPr>
        <p:grpSpPr>
          <a:xfrm>
            <a:off x="471601" y="2089378"/>
            <a:ext cx="3486101" cy="748682"/>
            <a:chOff x="5049784" y="5884478"/>
            <a:chExt cx="5841256" cy="877677"/>
          </a:xfrm>
        </p:grpSpPr>
        <p:grpSp>
          <p:nvGrpSpPr>
            <p:cNvPr id="48" name="Group 47">
              <a:extLst>
                <a:ext uri="{FF2B5EF4-FFF2-40B4-BE49-F238E27FC236}">
                  <a16:creationId xmlns:a16="http://schemas.microsoft.com/office/drawing/2014/main" id="{7CDA9494-4AC1-472F-9168-B7E3D87E96C7}"/>
                </a:ext>
              </a:extLst>
            </p:cNvPr>
            <p:cNvGrpSpPr/>
            <p:nvPr/>
          </p:nvGrpSpPr>
          <p:grpSpPr>
            <a:xfrm rot="5400000">
              <a:off x="7531576" y="3402692"/>
              <a:ext cx="877677" cy="5841250"/>
              <a:chOff x="5402617" y="-60684"/>
              <a:chExt cx="628540" cy="5841250"/>
            </a:xfrm>
          </p:grpSpPr>
          <p:cxnSp>
            <p:nvCxnSpPr>
              <p:cNvPr id="50" name="Straight Connector 49">
                <a:extLst>
                  <a:ext uri="{FF2B5EF4-FFF2-40B4-BE49-F238E27FC236}">
                    <a16:creationId xmlns:a16="http://schemas.microsoft.com/office/drawing/2014/main" id="{45C52022-E514-40B5-8E05-AABED9E505F9}"/>
                  </a:ext>
                </a:extLst>
              </p:cNvPr>
              <p:cNvCxnSpPr>
                <a:cxnSpLocks/>
                <a:endCxn id="51" idx="0"/>
              </p:cNvCxnSpPr>
              <p:nvPr/>
            </p:nvCxnSpPr>
            <p:spPr>
              <a:xfrm rot="16200000" flipH="1">
                <a:off x="4774333" y="881870"/>
                <a:ext cx="1885108" cy="0"/>
              </a:xfrm>
              <a:prstGeom prst="line">
                <a:avLst/>
              </a:prstGeom>
              <a:noFill/>
              <a:ln w="19050" cap="rnd" cmpd="sng" algn="ctr">
                <a:solidFill>
                  <a:schemeClr val="accent5"/>
                </a:solidFill>
                <a:prstDash val="solid"/>
                <a:headEnd type="oval"/>
                <a:tailEnd type="none" w="sm" len="sm"/>
              </a:ln>
              <a:effectLst/>
            </p:spPr>
          </p:cxnSp>
          <p:sp>
            <p:nvSpPr>
              <p:cNvPr id="51" name="Rectangle 50">
                <a:extLst>
                  <a:ext uri="{FF2B5EF4-FFF2-40B4-BE49-F238E27FC236}">
                    <a16:creationId xmlns:a16="http://schemas.microsoft.com/office/drawing/2014/main" id="{531621B3-8C48-49BE-B9E0-9D77B0FD09C3}"/>
                  </a:ext>
                </a:extLst>
              </p:cNvPr>
              <p:cNvSpPr/>
              <p:nvPr/>
            </p:nvSpPr>
            <p:spPr>
              <a:xfrm>
                <a:off x="5402617" y="1824424"/>
                <a:ext cx="628540" cy="3956142"/>
              </a:xfrm>
              <a:prstGeom prst="rect">
                <a:avLst/>
              </a:prstGeom>
              <a:solidFill>
                <a:sysClr val="window" lastClr="FFFFFF"/>
              </a:solidFill>
              <a:ln w="19050" cap="rnd" cmpd="sng" algn="ctr">
                <a:solidFill>
                  <a:schemeClr val="tx1"/>
                </a:solidFill>
                <a:prstDash val="solid"/>
              </a:ln>
              <a:effectLst/>
            </p:spPr>
            <p:txBody>
              <a:bodyPr rtlCol="0" anchor="ctr" anchorCtr="0"/>
              <a:lstStyle/>
              <a:p>
                <a:pPr algn="ctr" defTabSz="685800">
                  <a:buClrTx/>
                  <a:defRPr/>
                </a:pPr>
                <a:endParaRPr lang="en-US" sz="900"/>
              </a:p>
            </p:txBody>
          </p:sp>
        </p:grpSp>
        <p:sp>
          <p:nvSpPr>
            <p:cNvPr id="49" name="TextBox 48">
              <a:extLst>
                <a:ext uri="{FF2B5EF4-FFF2-40B4-BE49-F238E27FC236}">
                  <a16:creationId xmlns:a16="http://schemas.microsoft.com/office/drawing/2014/main" id="{88198016-C8AA-4524-B175-0F5D474FE7ED}"/>
                </a:ext>
              </a:extLst>
            </p:cNvPr>
            <p:cNvSpPr txBox="1"/>
            <p:nvPr/>
          </p:nvSpPr>
          <p:spPr>
            <a:xfrm>
              <a:off x="5049784" y="5965169"/>
              <a:ext cx="3803514" cy="75769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defTabSz="685800">
                <a:spcAft>
                  <a:spcPts val="450"/>
                </a:spcAft>
                <a:buClrTx/>
                <a:buSzPct val="100000"/>
                <a:defRPr/>
              </a:pPr>
              <a:r>
                <a:rPr lang="en-US" sz="1200" kern="1200">
                  <a:solidFill>
                    <a:schemeClr val="tx1"/>
                  </a:solidFill>
                  <a:latin typeface="Trebuchet MS" panose="020B0603020202020204" pitchFamily="34" charset="0"/>
                </a:rPr>
                <a:t>Test multiple functions together to verify coordinated bundles of logic</a:t>
              </a:r>
            </a:p>
          </p:txBody>
        </p:sp>
      </p:grpSp>
      <p:grpSp>
        <p:nvGrpSpPr>
          <p:cNvPr id="69" name="Group 68">
            <a:extLst>
              <a:ext uri="{FF2B5EF4-FFF2-40B4-BE49-F238E27FC236}">
                <a16:creationId xmlns:a16="http://schemas.microsoft.com/office/drawing/2014/main" id="{0E9673E7-2DED-4382-9045-9A23E5B120E1}"/>
              </a:ext>
            </a:extLst>
          </p:cNvPr>
          <p:cNvGrpSpPr/>
          <p:nvPr/>
        </p:nvGrpSpPr>
        <p:grpSpPr>
          <a:xfrm>
            <a:off x="5033428" y="1099633"/>
            <a:ext cx="2881916" cy="730171"/>
            <a:chOff x="3932922" y="6145875"/>
            <a:chExt cx="4985554" cy="759005"/>
          </a:xfrm>
        </p:grpSpPr>
        <p:grpSp>
          <p:nvGrpSpPr>
            <p:cNvPr id="70" name="Group 69">
              <a:extLst>
                <a:ext uri="{FF2B5EF4-FFF2-40B4-BE49-F238E27FC236}">
                  <a16:creationId xmlns:a16="http://schemas.microsoft.com/office/drawing/2014/main" id="{EACF7D55-B3A1-4070-A7B3-F92DCE6C7F90}"/>
                </a:ext>
              </a:extLst>
            </p:cNvPr>
            <p:cNvGrpSpPr/>
            <p:nvPr/>
          </p:nvGrpSpPr>
          <p:grpSpPr>
            <a:xfrm rot="5400000">
              <a:off x="6060393" y="4018404"/>
              <a:ext cx="730612" cy="4985554"/>
              <a:chOff x="5589820" y="1911875"/>
              <a:chExt cx="523221" cy="4985554"/>
            </a:xfrm>
          </p:grpSpPr>
          <p:cxnSp>
            <p:nvCxnSpPr>
              <p:cNvPr id="72" name="Straight Connector 71">
                <a:extLst>
                  <a:ext uri="{FF2B5EF4-FFF2-40B4-BE49-F238E27FC236}">
                    <a16:creationId xmlns:a16="http://schemas.microsoft.com/office/drawing/2014/main" id="{1BCE871F-54CD-426B-B787-CD3A55645F64}"/>
                  </a:ext>
                </a:extLst>
              </p:cNvPr>
              <p:cNvCxnSpPr>
                <a:cxnSpLocks/>
                <a:endCxn id="73" idx="2"/>
              </p:cNvCxnSpPr>
              <p:nvPr/>
            </p:nvCxnSpPr>
            <p:spPr>
              <a:xfrm rot="16200000">
                <a:off x="5234891" y="6280889"/>
                <a:ext cx="1232628" cy="451"/>
              </a:xfrm>
              <a:prstGeom prst="line">
                <a:avLst/>
              </a:prstGeom>
              <a:noFill/>
              <a:ln w="19050" cap="rnd" cmpd="sng" algn="ctr">
                <a:solidFill>
                  <a:schemeClr val="accent5"/>
                </a:solidFill>
                <a:prstDash val="solid"/>
                <a:headEnd type="oval"/>
                <a:tailEnd type="none" w="sm" len="sm"/>
              </a:ln>
              <a:effectLst/>
            </p:spPr>
          </p:cxnSp>
          <p:sp>
            <p:nvSpPr>
              <p:cNvPr id="73" name="Rectangle 72">
                <a:extLst>
                  <a:ext uri="{FF2B5EF4-FFF2-40B4-BE49-F238E27FC236}">
                    <a16:creationId xmlns:a16="http://schemas.microsoft.com/office/drawing/2014/main" id="{3E868B77-1216-473D-BAFB-8067E7E92734}"/>
                  </a:ext>
                </a:extLst>
              </p:cNvPr>
              <p:cNvSpPr/>
              <p:nvPr/>
            </p:nvSpPr>
            <p:spPr>
              <a:xfrm>
                <a:off x="5589820" y="1911875"/>
                <a:ext cx="523221" cy="3752926"/>
              </a:xfrm>
              <a:prstGeom prst="rect">
                <a:avLst/>
              </a:prstGeom>
              <a:solidFill>
                <a:sysClr val="window" lastClr="FFFFFF"/>
              </a:solidFill>
              <a:ln w="19050" cap="rnd" cmpd="sng" algn="ctr">
                <a:solidFill>
                  <a:schemeClr val="tx1"/>
                </a:solidFill>
                <a:prstDash val="solid"/>
              </a:ln>
              <a:effectLst/>
            </p:spPr>
            <p:txBody>
              <a:bodyPr rtlCol="0" anchor="ctr" anchorCtr="0"/>
              <a:lstStyle/>
              <a:p>
                <a:pPr algn="ctr" defTabSz="685800">
                  <a:buClrTx/>
                  <a:defRPr/>
                </a:pPr>
                <a:endParaRPr lang="en-US" sz="900"/>
              </a:p>
            </p:txBody>
          </p:sp>
        </p:grpSp>
        <p:sp>
          <p:nvSpPr>
            <p:cNvPr id="71" name="TextBox 70">
              <a:extLst>
                <a:ext uri="{FF2B5EF4-FFF2-40B4-BE49-F238E27FC236}">
                  <a16:creationId xmlns:a16="http://schemas.microsoft.com/office/drawing/2014/main" id="{7E5FE4B8-D506-487A-917E-7C21425A8BE6}"/>
                </a:ext>
              </a:extLst>
            </p:cNvPr>
            <p:cNvSpPr txBox="1"/>
            <p:nvPr/>
          </p:nvSpPr>
          <p:spPr>
            <a:xfrm>
              <a:off x="5100344" y="6233026"/>
              <a:ext cx="3752925" cy="671854"/>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defTabSz="685800">
                <a:spcAft>
                  <a:spcPts val="450"/>
                </a:spcAft>
                <a:buClrTx/>
                <a:buSzPct val="100000"/>
                <a:defRPr/>
              </a:pPr>
              <a:r>
                <a:rPr lang="en-US" sz="1200" kern="1200">
                  <a:solidFill>
                    <a:schemeClr val="tx1"/>
                  </a:solidFill>
                  <a:latin typeface="Trebuchet MS" panose="020B0603020202020204" pitchFamily="34" charset="0"/>
                </a:rPr>
                <a:t>Test functionality from the perspective of the person using the app</a:t>
              </a:r>
            </a:p>
          </p:txBody>
        </p:sp>
      </p:grpSp>
    </p:spTree>
    <p:extLst>
      <p:ext uri="{BB962C8B-B14F-4D97-AF65-F5344CB8AC3E}">
        <p14:creationId xmlns:p14="http://schemas.microsoft.com/office/powerpoint/2010/main" val="1274533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6660291-1B5F-401D-A9C8-E2B92C5748A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E6660291-1B5F-401D-A9C8-E2B92C5748A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7247CD26-2482-4E94-911F-80247B2B47B2}"/>
              </a:ext>
            </a:extLst>
          </p:cNvPr>
          <p:cNvSpPr>
            <a:spLocks noGrp="1"/>
          </p:cNvSpPr>
          <p:nvPr>
            <p:ph type="title"/>
          </p:nvPr>
        </p:nvSpPr>
        <p:spPr/>
        <p:txBody>
          <a:bodyPr vert="horz"/>
          <a:lstStyle/>
          <a:p>
            <a:r>
              <a:rPr lang="en-US"/>
              <a:t>Test Pyramid</a:t>
            </a:r>
          </a:p>
        </p:txBody>
      </p:sp>
      <p:sp>
        <p:nvSpPr>
          <p:cNvPr id="6" name="TextBox 5">
            <a:extLst>
              <a:ext uri="{FF2B5EF4-FFF2-40B4-BE49-F238E27FC236}">
                <a16:creationId xmlns:a16="http://schemas.microsoft.com/office/drawing/2014/main" id="{3BC51044-CC78-4B71-9544-694EF49E524B}"/>
              </a:ext>
            </a:extLst>
          </p:cNvPr>
          <p:cNvSpPr txBox="1"/>
          <p:nvPr/>
        </p:nvSpPr>
        <p:spPr>
          <a:xfrm>
            <a:off x="380894" y="4874607"/>
            <a:ext cx="5085708" cy="20034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825">
                <a:solidFill>
                  <a:schemeClr val="tx1"/>
                </a:solidFill>
              </a:rPr>
              <a:t>Source - https://martinfowler.com/bliki/TestPyramid.html</a:t>
            </a:r>
          </a:p>
        </p:txBody>
      </p:sp>
      <p:grpSp>
        <p:nvGrpSpPr>
          <p:cNvPr id="8" name="Group 7">
            <a:extLst>
              <a:ext uri="{FF2B5EF4-FFF2-40B4-BE49-F238E27FC236}">
                <a16:creationId xmlns:a16="http://schemas.microsoft.com/office/drawing/2014/main" id="{F4CB58AA-F040-4FE1-A597-2F3AAB374B08}"/>
              </a:ext>
            </a:extLst>
          </p:cNvPr>
          <p:cNvGrpSpPr/>
          <p:nvPr/>
        </p:nvGrpSpPr>
        <p:grpSpPr>
          <a:xfrm>
            <a:off x="2923749" y="1687048"/>
            <a:ext cx="3637228" cy="3034253"/>
            <a:chOff x="4327021" y="1897930"/>
            <a:chExt cx="3537959" cy="3062141"/>
          </a:xfrm>
          <a:solidFill>
            <a:schemeClr val="accent5">
              <a:lumMod val="40000"/>
              <a:lumOff val="60000"/>
            </a:schemeClr>
          </a:solidFill>
        </p:grpSpPr>
        <p:sp>
          <p:nvSpPr>
            <p:cNvPr id="10" name="Freeform 20">
              <a:extLst>
                <a:ext uri="{FF2B5EF4-FFF2-40B4-BE49-F238E27FC236}">
                  <a16:creationId xmlns:a16="http://schemas.microsoft.com/office/drawing/2014/main" id="{C99A4D93-95EC-42CE-80B2-DE70250A5CB0}"/>
                </a:ext>
              </a:extLst>
            </p:cNvPr>
            <p:cNvSpPr>
              <a:spLocks/>
            </p:cNvSpPr>
            <p:nvPr/>
          </p:nvSpPr>
          <p:spPr bwMode="auto">
            <a:xfrm>
              <a:off x="5536467" y="1897930"/>
              <a:ext cx="1119067" cy="967553"/>
            </a:xfrm>
            <a:custGeom>
              <a:avLst/>
              <a:gdLst>
                <a:gd name="T0" fmla="*/ 210 w 421"/>
                <a:gd name="T1" fmla="*/ 0 h 364"/>
                <a:gd name="T2" fmla="*/ 0 w 421"/>
                <a:gd name="T3" fmla="*/ 364 h 364"/>
                <a:gd name="T4" fmla="*/ 421 w 421"/>
                <a:gd name="T5" fmla="*/ 364 h 364"/>
                <a:gd name="T6" fmla="*/ 210 w 421"/>
                <a:gd name="T7" fmla="*/ 0 h 364"/>
              </a:gdLst>
              <a:ahLst/>
              <a:cxnLst>
                <a:cxn ang="0">
                  <a:pos x="T0" y="T1"/>
                </a:cxn>
                <a:cxn ang="0">
                  <a:pos x="T2" y="T3"/>
                </a:cxn>
                <a:cxn ang="0">
                  <a:pos x="T4" y="T5"/>
                </a:cxn>
                <a:cxn ang="0">
                  <a:pos x="T6" y="T7"/>
                </a:cxn>
              </a:cxnLst>
              <a:rect l="0" t="0" r="r" b="b"/>
              <a:pathLst>
                <a:path w="421" h="364">
                  <a:moveTo>
                    <a:pt x="210" y="0"/>
                  </a:moveTo>
                  <a:lnTo>
                    <a:pt x="0" y="364"/>
                  </a:lnTo>
                  <a:lnTo>
                    <a:pt x="421" y="364"/>
                  </a:lnTo>
                  <a:lnTo>
                    <a:pt x="210" y="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
                  <a:schemeClr val="bg1"/>
                </a:buClr>
              </a:pPr>
              <a:r>
                <a:rPr lang="en-US" sz="1800"/>
                <a:t>UI</a:t>
              </a:r>
            </a:p>
          </p:txBody>
        </p:sp>
        <p:sp>
          <p:nvSpPr>
            <p:cNvPr id="11" name="Freeform 21">
              <a:extLst>
                <a:ext uri="{FF2B5EF4-FFF2-40B4-BE49-F238E27FC236}">
                  <a16:creationId xmlns:a16="http://schemas.microsoft.com/office/drawing/2014/main" id="{BA4EC8CC-42D2-476B-871F-6FBC6C9902F7}"/>
                </a:ext>
              </a:extLst>
            </p:cNvPr>
            <p:cNvSpPr>
              <a:spLocks/>
            </p:cNvSpPr>
            <p:nvPr/>
          </p:nvSpPr>
          <p:spPr bwMode="auto">
            <a:xfrm>
              <a:off x="4946364" y="2971805"/>
              <a:ext cx="2296614" cy="914392"/>
            </a:xfrm>
            <a:custGeom>
              <a:avLst/>
              <a:gdLst>
                <a:gd name="T0" fmla="*/ 0 w 864"/>
                <a:gd name="T1" fmla="*/ 344 h 344"/>
                <a:gd name="T2" fmla="*/ 864 w 864"/>
                <a:gd name="T3" fmla="*/ 344 h 344"/>
                <a:gd name="T4" fmla="*/ 665 w 864"/>
                <a:gd name="T5" fmla="*/ 0 h 344"/>
                <a:gd name="T6" fmla="*/ 199 w 864"/>
                <a:gd name="T7" fmla="*/ 0 h 344"/>
                <a:gd name="T8" fmla="*/ 0 w 864"/>
                <a:gd name="T9" fmla="*/ 344 h 344"/>
              </a:gdLst>
              <a:ahLst/>
              <a:cxnLst>
                <a:cxn ang="0">
                  <a:pos x="T0" y="T1"/>
                </a:cxn>
                <a:cxn ang="0">
                  <a:pos x="T2" y="T3"/>
                </a:cxn>
                <a:cxn ang="0">
                  <a:pos x="T4" y="T5"/>
                </a:cxn>
                <a:cxn ang="0">
                  <a:pos x="T6" y="T7"/>
                </a:cxn>
                <a:cxn ang="0">
                  <a:pos x="T8" y="T9"/>
                </a:cxn>
              </a:cxnLst>
              <a:rect l="0" t="0" r="r" b="b"/>
              <a:pathLst>
                <a:path w="864" h="344">
                  <a:moveTo>
                    <a:pt x="0" y="344"/>
                  </a:moveTo>
                  <a:lnTo>
                    <a:pt x="864" y="344"/>
                  </a:lnTo>
                  <a:lnTo>
                    <a:pt x="665" y="0"/>
                  </a:lnTo>
                  <a:lnTo>
                    <a:pt x="199" y="0"/>
                  </a:lnTo>
                  <a:lnTo>
                    <a:pt x="0" y="344"/>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
                  <a:schemeClr val="bg1"/>
                </a:buClr>
              </a:pPr>
              <a:r>
                <a:rPr lang="en-US" sz="1800"/>
                <a:t>Service</a:t>
              </a:r>
            </a:p>
          </p:txBody>
        </p:sp>
        <p:sp>
          <p:nvSpPr>
            <p:cNvPr id="12" name="Freeform 22">
              <a:extLst>
                <a:ext uri="{FF2B5EF4-FFF2-40B4-BE49-F238E27FC236}">
                  <a16:creationId xmlns:a16="http://schemas.microsoft.com/office/drawing/2014/main" id="{A42E0195-A5A6-43C3-B2FA-0B90858F74EE}"/>
                </a:ext>
              </a:extLst>
            </p:cNvPr>
            <p:cNvSpPr>
              <a:spLocks/>
            </p:cNvSpPr>
            <p:nvPr/>
          </p:nvSpPr>
          <p:spPr bwMode="auto">
            <a:xfrm>
              <a:off x="4327021" y="3992518"/>
              <a:ext cx="3537959" cy="967553"/>
            </a:xfrm>
            <a:custGeom>
              <a:avLst/>
              <a:gdLst>
                <a:gd name="T0" fmla="*/ 0 w 1331"/>
                <a:gd name="T1" fmla="*/ 364 h 364"/>
                <a:gd name="T2" fmla="*/ 1331 w 1331"/>
                <a:gd name="T3" fmla="*/ 364 h 364"/>
                <a:gd name="T4" fmla="*/ 1120 w 1331"/>
                <a:gd name="T5" fmla="*/ 0 h 364"/>
                <a:gd name="T6" fmla="*/ 210 w 1331"/>
                <a:gd name="T7" fmla="*/ 0 h 364"/>
                <a:gd name="T8" fmla="*/ 0 w 1331"/>
                <a:gd name="T9" fmla="*/ 364 h 364"/>
              </a:gdLst>
              <a:ahLst/>
              <a:cxnLst>
                <a:cxn ang="0">
                  <a:pos x="T0" y="T1"/>
                </a:cxn>
                <a:cxn ang="0">
                  <a:pos x="T2" y="T3"/>
                </a:cxn>
                <a:cxn ang="0">
                  <a:pos x="T4" y="T5"/>
                </a:cxn>
                <a:cxn ang="0">
                  <a:pos x="T6" y="T7"/>
                </a:cxn>
                <a:cxn ang="0">
                  <a:pos x="T8" y="T9"/>
                </a:cxn>
              </a:cxnLst>
              <a:rect l="0" t="0" r="r" b="b"/>
              <a:pathLst>
                <a:path w="1331" h="364">
                  <a:moveTo>
                    <a:pt x="0" y="364"/>
                  </a:moveTo>
                  <a:lnTo>
                    <a:pt x="1331" y="364"/>
                  </a:lnTo>
                  <a:lnTo>
                    <a:pt x="1120" y="0"/>
                  </a:lnTo>
                  <a:lnTo>
                    <a:pt x="210" y="0"/>
                  </a:lnTo>
                  <a:lnTo>
                    <a:pt x="0" y="364"/>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
                  <a:schemeClr val="bg1"/>
                </a:buClr>
              </a:pPr>
              <a:r>
                <a:rPr lang="en-US" sz="1800"/>
                <a:t>Unit</a:t>
              </a:r>
            </a:p>
          </p:txBody>
        </p:sp>
      </p:grpSp>
      <p:cxnSp>
        <p:nvCxnSpPr>
          <p:cNvPr id="14" name="Straight Arrow Connector 13">
            <a:extLst>
              <a:ext uri="{FF2B5EF4-FFF2-40B4-BE49-F238E27FC236}">
                <a16:creationId xmlns:a16="http://schemas.microsoft.com/office/drawing/2014/main" id="{0CF02A9D-D247-4E13-9562-54A6545E4087}"/>
              </a:ext>
            </a:extLst>
          </p:cNvPr>
          <p:cNvCxnSpPr>
            <a:cxnSpLocks/>
          </p:cNvCxnSpPr>
          <p:nvPr/>
        </p:nvCxnSpPr>
        <p:spPr>
          <a:xfrm>
            <a:off x="6814049" y="1543235"/>
            <a:ext cx="0" cy="3371850"/>
          </a:xfrm>
          <a:prstGeom prst="straightConnector1">
            <a:avLst/>
          </a:prstGeom>
          <a:ln w="57150" cap="rnd">
            <a:solidFill>
              <a:schemeClr val="tx1">
                <a:lumMod val="60000"/>
                <a:lumOff val="40000"/>
              </a:schemeClr>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9C5B1C-5A99-4567-B5F1-EA92A2E920E9}"/>
              </a:ext>
            </a:extLst>
          </p:cNvPr>
          <p:cNvSpPr txBox="1"/>
          <p:nvPr/>
        </p:nvSpPr>
        <p:spPr>
          <a:xfrm>
            <a:off x="2132952" y="1144310"/>
            <a:ext cx="1150144"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defTabSz="685800">
              <a:buClr>
                <a:prstClr val="white"/>
              </a:buClr>
              <a:defRPr/>
            </a:pPr>
            <a:r>
              <a:rPr lang="en-US" sz="1800">
                <a:solidFill>
                  <a:schemeClr val="tx1"/>
                </a:solidFill>
                <a:latin typeface="Trebuchet MS"/>
              </a:rPr>
              <a:t>Speed</a:t>
            </a:r>
          </a:p>
        </p:txBody>
      </p:sp>
      <p:sp>
        <p:nvSpPr>
          <p:cNvPr id="16" name="TextBox 15">
            <a:extLst>
              <a:ext uri="{FF2B5EF4-FFF2-40B4-BE49-F238E27FC236}">
                <a16:creationId xmlns:a16="http://schemas.microsoft.com/office/drawing/2014/main" id="{84AA0FBA-C4D6-4E4B-852E-84FF10081C12}"/>
              </a:ext>
            </a:extLst>
          </p:cNvPr>
          <p:cNvSpPr txBox="1"/>
          <p:nvPr/>
        </p:nvSpPr>
        <p:spPr>
          <a:xfrm>
            <a:off x="6238977" y="1144310"/>
            <a:ext cx="1150144"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defTabSz="685800">
              <a:buClr>
                <a:prstClr val="white"/>
              </a:buClr>
              <a:defRPr/>
            </a:pPr>
            <a:r>
              <a:rPr lang="en-US" sz="1800">
                <a:solidFill>
                  <a:schemeClr val="tx1"/>
                </a:solidFill>
                <a:latin typeface="Trebuchet MS"/>
              </a:rPr>
              <a:t>Cost</a:t>
            </a:r>
          </a:p>
        </p:txBody>
      </p:sp>
      <p:grpSp>
        <p:nvGrpSpPr>
          <p:cNvPr id="17" name="bcgBugs_BillUSD">
            <a:extLst>
              <a:ext uri="{FF2B5EF4-FFF2-40B4-BE49-F238E27FC236}">
                <a16:creationId xmlns:a16="http://schemas.microsoft.com/office/drawing/2014/main" id="{6A6A8B8A-1ED5-4D36-A8A9-7D1756392686}"/>
              </a:ext>
            </a:extLst>
          </p:cNvPr>
          <p:cNvGrpSpPr>
            <a:grpSpLocks noChangeAspect="1"/>
          </p:cNvGrpSpPr>
          <p:nvPr/>
        </p:nvGrpSpPr>
        <p:grpSpPr bwMode="auto">
          <a:xfrm>
            <a:off x="6895841" y="1687049"/>
            <a:ext cx="342565" cy="342900"/>
            <a:chOff x="2818" y="1137"/>
            <a:chExt cx="2044" cy="2046"/>
          </a:xfrm>
        </p:grpSpPr>
        <p:sp>
          <p:nvSpPr>
            <p:cNvPr id="18" name="AutoShape 3">
              <a:extLst>
                <a:ext uri="{FF2B5EF4-FFF2-40B4-BE49-F238E27FC236}">
                  <a16:creationId xmlns:a16="http://schemas.microsoft.com/office/drawing/2014/main" id="{6F62FA28-684B-4870-881E-B0BE066CBF30}"/>
                </a:ext>
              </a:extLst>
            </p:cNvPr>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 name="Freeform 5">
              <a:extLst>
                <a:ext uri="{FF2B5EF4-FFF2-40B4-BE49-F238E27FC236}">
                  <a16:creationId xmlns:a16="http://schemas.microsoft.com/office/drawing/2014/main" id="{42E50AAA-ACEA-4D94-BD33-C722B056DE91}"/>
                </a:ext>
              </a:extLst>
            </p:cNvPr>
            <p:cNvSpPr>
              <a:spLocks noEditPoints="1"/>
            </p:cNvSpPr>
            <p:nvPr/>
          </p:nvSpPr>
          <p:spPr bwMode="auto">
            <a:xfrm>
              <a:off x="2941" y="1260"/>
              <a:ext cx="1800" cy="1802"/>
            </a:xfrm>
            <a:custGeom>
              <a:avLst/>
              <a:gdLst>
                <a:gd name="T0" fmla="*/ 440 w 880"/>
                <a:gd name="T1" fmla="*/ 88 h 880"/>
                <a:gd name="T2" fmla="*/ 88 w 880"/>
                <a:gd name="T3" fmla="*/ 440 h 880"/>
                <a:gd name="T4" fmla="*/ 440 w 880"/>
                <a:gd name="T5" fmla="*/ 792 h 880"/>
                <a:gd name="T6" fmla="*/ 792 w 880"/>
                <a:gd name="T7" fmla="*/ 440 h 880"/>
                <a:gd name="T8" fmla="*/ 440 w 880"/>
                <a:gd name="T9" fmla="*/ 88 h 880"/>
                <a:gd name="T10" fmla="*/ 532 w 880"/>
                <a:gd name="T11" fmla="*/ 590 h 880"/>
                <a:gd name="T12" fmla="*/ 467 w 880"/>
                <a:gd name="T13" fmla="*/ 627 h 880"/>
                <a:gd name="T14" fmla="*/ 467 w 880"/>
                <a:gd name="T15" fmla="*/ 687 h 880"/>
                <a:gd name="T16" fmla="*/ 407 w 880"/>
                <a:gd name="T17" fmla="*/ 687 h 880"/>
                <a:gd name="T18" fmla="*/ 407 w 880"/>
                <a:gd name="T19" fmla="*/ 632 h 880"/>
                <a:gd name="T20" fmla="*/ 324 w 880"/>
                <a:gd name="T21" fmla="*/ 605 h 880"/>
                <a:gd name="T22" fmla="*/ 349 w 880"/>
                <a:gd name="T23" fmla="*/ 544 h 880"/>
                <a:gd name="T24" fmla="*/ 428 w 880"/>
                <a:gd name="T25" fmla="*/ 572 h 880"/>
                <a:gd name="T26" fmla="*/ 488 w 880"/>
                <a:gd name="T27" fmla="*/ 531 h 880"/>
                <a:gd name="T28" fmla="*/ 473 w 880"/>
                <a:gd name="T29" fmla="*/ 492 h 880"/>
                <a:gd name="T30" fmla="*/ 415 w 880"/>
                <a:gd name="T31" fmla="*/ 452 h 880"/>
                <a:gd name="T32" fmla="*/ 357 w 880"/>
                <a:gd name="T33" fmla="*/ 417 h 880"/>
                <a:gd name="T34" fmla="*/ 333 w 880"/>
                <a:gd name="T35" fmla="*/ 383 h 880"/>
                <a:gd name="T36" fmla="*/ 325 w 880"/>
                <a:gd name="T37" fmla="*/ 339 h 880"/>
                <a:gd name="T38" fmla="*/ 347 w 880"/>
                <a:gd name="T39" fmla="*/ 276 h 880"/>
                <a:gd name="T40" fmla="*/ 407 w 880"/>
                <a:gd name="T41" fmla="*/ 240 h 880"/>
                <a:gd name="T42" fmla="*/ 407 w 880"/>
                <a:gd name="T43" fmla="*/ 193 h 880"/>
                <a:gd name="T44" fmla="*/ 467 w 880"/>
                <a:gd name="T45" fmla="*/ 193 h 880"/>
                <a:gd name="T46" fmla="*/ 467 w 880"/>
                <a:gd name="T47" fmla="*/ 237 h 880"/>
                <a:gd name="T48" fmla="*/ 538 w 880"/>
                <a:gd name="T49" fmla="*/ 261 h 880"/>
                <a:gd name="T50" fmla="*/ 518 w 880"/>
                <a:gd name="T51" fmla="*/ 320 h 880"/>
                <a:gd name="T52" fmla="*/ 442 w 880"/>
                <a:gd name="T53" fmla="*/ 294 h 880"/>
                <a:gd name="T54" fmla="*/ 406 w 880"/>
                <a:gd name="T55" fmla="*/ 307 h 880"/>
                <a:gd name="T56" fmla="*/ 393 w 880"/>
                <a:gd name="T57" fmla="*/ 339 h 880"/>
                <a:gd name="T58" fmla="*/ 466 w 880"/>
                <a:gd name="T59" fmla="*/ 407 h 880"/>
                <a:gd name="T60" fmla="*/ 521 w 880"/>
                <a:gd name="T61" fmla="*/ 442 h 880"/>
                <a:gd name="T62" fmla="*/ 547 w 880"/>
                <a:gd name="T63" fmla="*/ 479 h 880"/>
                <a:gd name="T64" fmla="*/ 556 w 880"/>
                <a:gd name="T65" fmla="*/ 526 h 880"/>
                <a:gd name="T66" fmla="*/ 532 w 880"/>
                <a:gd name="T67" fmla="*/ 590 h 880"/>
                <a:gd name="T68" fmla="*/ 440 w 880"/>
                <a:gd name="T69" fmla="*/ 880 h 880"/>
                <a:gd name="T70" fmla="*/ 0 w 880"/>
                <a:gd name="T71" fmla="*/ 440 h 880"/>
                <a:gd name="T72" fmla="*/ 440 w 880"/>
                <a:gd name="T73" fmla="*/ 0 h 880"/>
                <a:gd name="T74" fmla="*/ 880 w 880"/>
                <a:gd name="T75" fmla="*/ 440 h 880"/>
                <a:gd name="T76" fmla="*/ 440 w 880"/>
                <a:gd name="T77" fmla="*/ 880 h 880"/>
                <a:gd name="T78" fmla="*/ 440 w 880"/>
                <a:gd name="T79" fmla="*/ 44 h 880"/>
                <a:gd name="T80" fmla="*/ 44 w 880"/>
                <a:gd name="T81" fmla="*/ 440 h 880"/>
                <a:gd name="T82" fmla="*/ 440 w 880"/>
                <a:gd name="T83" fmla="*/ 836 h 880"/>
                <a:gd name="T84" fmla="*/ 836 w 880"/>
                <a:gd name="T85" fmla="*/ 440 h 880"/>
                <a:gd name="T86" fmla="*/ 440 w 880"/>
                <a:gd name="T87" fmla="*/ 44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80" h="88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20" name="bcgBugs_BillUSD">
            <a:extLst>
              <a:ext uri="{FF2B5EF4-FFF2-40B4-BE49-F238E27FC236}">
                <a16:creationId xmlns:a16="http://schemas.microsoft.com/office/drawing/2014/main" id="{86EEA4DA-D734-4164-A716-26C032CF96F7}"/>
              </a:ext>
            </a:extLst>
          </p:cNvPr>
          <p:cNvGrpSpPr>
            <a:grpSpLocks noChangeAspect="1"/>
          </p:cNvGrpSpPr>
          <p:nvPr/>
        </p:nvGrpSpPr>
        <p:grpSpPr bwMode="auto">
          <a:xfrm>
            <a:off x="7087737" y="1687049"/>
            <a:ext cx="342565" cy="342900"/>
            <a:chOff x="2818" y="1137"/>
            <a:chExt cx="2044" cy="2046"/>
          </a:xfrm>
        </p:grpSpPr>
        <p:sp>
          <p:nvSpPr>
            <p:cNvPr id="21" name="AutoShape 3">
              <a:extLst>
                <a:ext uri="{FF2B5EF4-FFF2-40B4-BE49-F238E27FC236}">
                  <a16:creationId xmlns:a16="http://schemas.microsoft.com/office/drawing/2014/main" id="{BCCACC60-877D-4EF8-A7DD-292DF717E827}"/>
                </a:ext>
              </a:extLst>
            </p:cNvPr>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2" name="Freeform 5">
              <a:extLst>
                <a:ext uri="{FF2B5EF4-FFF2-40B4-BE49-F238E27FC236}">
                  <a16:creationId xmlns:a16="http://schemas.microsoft.com/office/drawing/2014/main" id="{B504D227-BAF6-4361-A7B8-AEFE5E89807D}"/>
                </a:ext>
              </a:extLst>
            </p:cNvPr>
            <p:cNvSpPr>
              <a:spLocks noEditPoints="1"/>
            </p:cNvSpPr>
            <p:nvPr/>
          </p:nvSpPr>
          <p:spPr bwMode="auto">
            <a:xfrm>
              <a:off x="2941" y="1260"/>
              <a:ext cx="1800" cy="1802"/>
            </a:xfrm>
            <a:custGeom>
              <a:avLst/>
              <a:gdLst>
                <a:gd name="T0" fmla="*/ 440 w 880"/>
                <a:gd name="T1" fmla="*/ 88 h 880"/>
                <a:gd name="T2" fmla="*/ 88 w 880"/>
                <a:gd name="T3" fmla="*/ 440 h 880"/>
                <a:gd name="T4" fmla="*/ 440 w 880"/>
                <a:gd name="T5" fmla="*/ 792 h 880"/>
                <a:gd name="T6" fmla="*/ 792 w 880"/>
                <a:gd name="T7" fmla="*/ 440 h 880"/>
                <a:gd name="T8" fmla="*/ 440 w 880"/>
                <a:gd name="T9" fmla="*/ 88 h 880"/>
                <a:gd name="T10" fmla="*/ 532 w 880"/>
                <a:gd name="T11" fmla="*/ 590 h 880"/>
                <a:gd name="T12" fmla="*/ 467 w 880"/>
                <a:gd name="T13" fmla="*/ 627 h 880"/>
                <a:gd name="T14" fmla="*/ 467 w 880"/>
                <a:gd name="T15" fmla="*/ 687 h 880"/>
                <a:gd name="T16" fmla="*/ 407 w 880"/>
                <a:gd name="T17" fmla="*/ 687 h 880"/>
                <a:gd name="T18" fmla="*/ 407 w 880"/>
                <a:gd name="T19" fmla="*/ 632 h 880"/>
                <a:gd name="T20" fmla="*/ 324 w 880"/>
                <a:gd name="T21" fmla="*/ 605 h 880"/>
                <a:gd name="T22" fmla="*/ 349 w 880"/>
                <a:gd name="T23" fmla="*/ 544 h 880"/>
                <a:gd name="T24" fmla="*/ 428 w 880"/>
                <a:gd name="T25" fmla="*/ 572 h 880"/>
                <a:gd name="T26" fmla="*/ 488 w 880"/>
                <a:gd name="T27" fmla="*/ 531 h 880"/>
                <a:gd name="T28" fmla="*/ 473 w 880"/>
                <a:gd name="T29" fmla="*/ 492 h 880"/>
                <a:gd name="T30" fmla="*/ 415 w 880"/>
                <a:gd name="T31" fmla="*/ 452 h 880"/>
                <a:gd name="T32" fmla="*/ 357 w 880"/>
                <a:gd name="T33" fmla="*/ 417 h 880"/>
                <a:gd name="T34" fmla="*/ 333 w 880"/>
                <a:gd name="T35" fmla="*/ 383 h 880"/>
                <a:gd name="T36" fmla="*/ 325 w 880"/>
                <a:gd name="T37" fmla="*/ 339 h 880"/>
                <a:gd name="T38" fmla="*/ 347 w 880"/>
                <a:gd name="T39" fmla="*/ 276 h 880"/>
                <a:gd name="T40" fmla="*/ 407 w 880"/>
                <a:gd name="T41" fmla="*/ 240 h 880"/>
                <a:gd name="T42" fmla="*/ 407 w 880"/>
                <a:gd name="T43" fmla="*/ 193 h 880"/>
                <a:gd name="T44" fmla="*/ 467 w 880"/>
                <a:gd name="T45" fmla="*/ 193 h 880"/>
                <a:gd name="T46" fmla="*/ 467 w 880"/>
                <a:gd name="T47" fmla="*/ 237 h 880"/>
                <a:gd name="T48" fmla="*/ 538 w 880"/>
                <a:gd name="T49" fmla="*/ 261 h 880"/>
                <a:gd name="T50" fmla="*/ 518 w 880"/>
                <a:gd name="T51" fmla="*/ 320 h 880"/>
                <a:gd name="T52" fmla="*/ 442 w 880"/>
                <a:gd name="T53" fmla="*/ 294 h 880"/>
                <a:gd name="T54" fmla="*/ 406 w 880"/>
                <a:gd name="T55" fmla="*/ 307 h 880"/>
                <a:gd name="T56" fmla="*/ 393 w 880"/>
                <a:gd name="T57" fmla="*/ 339 h 880"/>
                <a:gd name="T58" fmla="*/ 466 w 880"/>
                <a:gd name="T59" fmla="*/ 407 h 880"/>
                <a:gd name="T60" fmla="*/ 521 w 880"/>
                <a:gd name="T61" fmla="*/ 442 h 880"/>
                <a:gd name="T62" fmla="*/ 547 w 880"/>
                <a:gd name="T63" fmla="*/ 479 h 880"/>
                <a:gd name="T64" fmla="*/ 556 w 880"/>
                <a:gd name="T65" fmla="*/ 526 h 880"/>
                <a:gd name="T66" fmla="*/ 532 w 880"/>
                <a:gd name="T67" fmla="*/ 590 h 880"/>
                <a:gd name="T68" fmla="*/ 440 w 880"/>
                <a:gd name="T69" fmla="*/ 880 h 880"/>
                <a:gd name="T70" fmla="*/ 0 w 880"/>
                <a:gd name="T71" fmla="*/ 440 h 880"/>
                <a:gd name="T72" fmla="*/ 440 w 880"/>
                <a:gd name="T73" fmla="*/ 0 h 880"/>
                <a:gd name="T74" fmla="*/ 880 w 880"/>
                <a:gd name="T75" fmla="*/ 440 h 880"/>
                <a:gd name="T76" fmla="*/ 440 w 880"/>
                <a:gd name="T77" fmla="*/ 880 h 880"/>
                <a:gd name="T78" fmla="*/ 440 w 880"/>
                <a:gd name="T79" fmla="*/ 44 h 880"/>
                <a:gd name="T80" fmla="*/ 44 w 880"/>
                <a:gd name="T81" fmla="*/ 440 h 880"/>
                <a:gd name="T82" fmla="*/ 440 w 880"/>
                <a:gd name="T83" fmla="*/ 836 h 880"/>
                <a:gd name="T84" fmla="*/ 836 w 880"/>
                <a:gd name="T85" fmla="*/ 440 h 880"/>
                <a:gd name="T86" fmla="*/ 440 w 880"/>
                <a:gd name="T87" fmla="*/ 44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80" h="88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23" name="bcgBugs_BillUSD">
            <a:extLst>
              <a:ext uri="{FF2B5EF4-FFF2-40B4-BE49-F238E27FC236}">
                <a16:creationId xmlns:a16="http://schemas.microsoft.com/office/drawing/2014/main" id="{657090E3-55D3-4E4A-B083-5E563EDAB9B2}"/>
              </a:ext>
            </a:extLst>
          </p:cNvPr>
          <p:cNvGrpSpPr>
            <a:grpSpLocks noChangeAspect="1"/>
          </p:cNvGrpSpPr>
          <p:nvPr/>
        </p:nvGrpSpPr>
        <p:grpSpPr bwMode="auto">
          <a:xfrm>
            <a:off x="7320196" y="1687049"/>
            <a:ext cx="342565" cy="342900"/>
            <a:chOff x="2818" y="1137"/>
            <a:chExt cx="2044" cy="2046"/>
          </a:xfrm>
        </p:grpSpPr>
        <p:sp>
          <p:nvSpPr>
            <p:cNvPr id="24" name="AutoShape 3">
              <a:extLst>
                <a:ext uri="{FF2B5EF4-FFF2-40B4-BE49-F238E27FC236}">
                  <a16:creationId xmlns:a16="http://schemas.microsoft.com/office/drawing/2014/main" id="{F811D69F-995A-41F2-9F68-642528287059}"/>
                </a:ext>
              </a:extLst>
            </p:cNvPr>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5" name="Freeform 5">
              <a:extLst>
                <a:ext uri="{FF2B5EF4-FFF2-40B4-BE49-F238E27FC236}">
                  <a16:creationId xmlns:a16="http://schemas.microsoft.com/office/drawing/2014/main" id="{66D840B0-D055-4AC2-8B33-4C6E7ED95A94}"/>
                </a:ext>
              </a:extLst>
            </p:cNvPr>
            <p:cNvSpPr>
              <a:spLocks noEditPoints="1"/>
            </p:cNvSpPr>
            <p:nvPr/>
          </p:nvSpPr>
          <p:spPr bwMode="auto">
            <a:xfrm>
              <a:off x="2941" y="1260"/>
              <a:ext cx="1800" cy="1802"/>
            </a:xfrm>
            <a:custGeom>
              <a:avLst/>
              <a:gdLst>
                <a:gd name="T0" fmla="*/ 440 w 880"/>
                <a:gd name="T1" fmla="*/ 88 h 880"/>
                <a:gd name="T2" fmla="*/ 88 w 880"/>
                <a:gd name="T3" fmla="*/ 440 h 880"/>
                <a:gd name="T4" fmla="*/ 440 w 880"/>
                <a:gd name="T5" fmla="*/ 792 h 880"/>
                <a:gd name="T6" fmla="*/ 792 w 880"/>
                <a:gd name="T7" fmla="*/ 440 h 880"/>
                <a:gd name="T8" fmla="*/ 440 w 880"/>
                <a:gd name="T9" fmla="*/ 88 h 880"/>
                <a:gd name="T10" fmla="*/ 532 w 880"/>
                <a:gd name="T11" fmla="*/ 590 h 880"/>
                <a:gd name="T12" fmla="*/ 467 w 880"/>
                <a:gd name="T13" fmla="*/ 627 h 880"/>
                <a:gd name="T14" fmla="*/ 467 w 880"/>
                <a:gd name="T15" fmla="*/ 687 h 880"/>
                <a:gd name="T16" fmla="*/ 407 w 880"/>
                <a:gd name="T17" fmla="*/ 687 h 880"/>
                <a:gd name="T18" fmla="*/ 407 w 880"/>
                <a:gd name="T19" fmla="*/ 632 h 880"/>
                <a:gd name="T20" fmla="*/ 324 w 880"/>
                <a:gd name="T21" fmla="*/ 605 h 880"/>
                <a:gd name="T22" fmla="*/ 349 w 880"/>
                <a:gd name="T23" fmla="*/ 544 h 880"/>
                <a:gd name="T24" fmla="*/ 428 w 880"/>
                <a:gd name="T25" fmla="*/ 572 h 880"/>
                <a:gd name="T26" fmla="*/ 488 w 880"/>
                <a:gd name="T27" fmla="*/ 531 h 880"/>
                <a:gd name="T28" fmla="*/ 473 w 880"/>
                <a:gd name="T29" fmla="*/ 492 h 880"/>
                <a:gd name="T30" fmla="*/ 415 w 880"/>
                <a:gd name="T31" fmla="*/ 452 h 880"/>
                <a:gd name="T32" fmla="*/ 357 w 880"/>
                <a:gd name="T33" fmla="*/ 417 h 880"/>
                <a:gd name="T34" fmla="*/ 333 w 880"/>
                <a:gd name="T35" fmla="*/ 383 h 880"/>
                <a:gd name="T36" fmla="*/ 325 w 880"/>
                <a:gd name="T37" fmla="*/ 339 h 880"/>
                <a:gd name="T38" fmla="*/ 347 w 880"/>
                <a:gd name="T39" fmla="*/ 276 h 880"/>
                <a:gd name="T40" fmla="*/ 407 w 880"/>
                <a:gd name="T41" fmla="*/ 240 h 880"/>
                <a:gd name="T42" fmla="*/ 407 w 880"/>
                <a:gd name="T43" fmla="*/ 193 h 880"/>
                <a:gd name="T44" fmla="*/ 467 w 880"/>
                <a:gd name="T45" fmla="*/ 193 h 880"/>
                <a:gd name="T46" fmla="*/ 467 w 880"/>
                <a:gd name="T47" fmla="*/ 237 h 880"/>
                <a:gd name="T48" fmla="*/ 538 w 880"/>
                <a:gd name="T49" fmla="*/ 261 h 880"/>
                <a:gd name="T50" fmla="*/ 518 w 880"/>
                <a:gd name="T51" fmla="*/ 320 h 880"/>
                <a:gd name="T52" fmla="*/ 442 w 880"/>
                <a:gd name="T53" fmla="*/ 294 h 880"/>
                <a:gd name="T54" fmla="*/ 406 w 880"/>
                <a:gd name="T55" fmla="*/ 307 h 880"/>
                <a:gd name="T56" fmla="*/ 393 w 880"/>
                <a:gd name="T57" fmla="*/ 339 h 880"/>
                <a:gd name="T58" fmla="*/ 466 w 880"/>
                <a:gd name="T59" fmla="*/ 407 h 880"/>
                <a:gd name="T60" fmla="*/ 521 w 880"/>
                <a:gd name="T61" fmla="*/ 442 h 880"/>
                <a:gd name="T62" fmla="*/ 547 w 880"/>
                <a:gd name="T63" fmla="*/ 479 h 880"/>
                <a:gd name="T64" fmla="*/ 556 w 880"/>
                <a:gd name="T65" fmla="*/ 526 h 880"/>
                <a:gd name="T66" fmla="*/ 532 w 880"/>
                <a:gd name="T67" fmla="*/ 590 h 880"/>
                <a:gd name="T68" fmla="*/ 440 w 880"/>
                <a:gd name="T69" fmla="*/ 880 h 880"/>
                <a:gd name="T70" fmla="*/ 0 w 880"/>
                <a:gd name="T71" fmla="*/ 440 h 880"/>
                <a:gd name="T72" fmla="*/ 440 w 880"/>
                <a:gd name="T73" fmla="*/ 0 h 880"/>
                <a:gd name="T74" fmla="*/ 880 w 880"/>
                <a:gd name="T75" fmla="*/ 440 h 880"/>
                <a:gd name="T76" fmla="*/ 440 w 880"/>
                <a:gd name="T77" fmla="*/ 880 h 880"/>
                <a:gd name="T78" fmla="*/ 440 w 880"/>
                <a:gd name="T79" fmla="*/ 44 h 880"/>
                <a:gd name="T80" fmla="*/ 44 w 880"/>
                <a:gd name="T81" fmla="*/ 440 h 880"/>
                <a:gd name="T82" fmla="*/ 440 w 880"/>
                <a:gd name="T83" fmla="*/ 836 h 880"/>
                <a:gd name="T84" fmla="*/ 836 w 880"/>
                <a:gd name="T85" fmla="*/ 440 h 880"/>
                <a:gd name="T86" fmla="*/ 440 w 880"/>
                <a:gd name="T87" fmla="*/ 44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80" h="88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26" name="bcgBugs_BillUSD">
            <a:extLst>
              <a:ext uri="{FF2B5EF4-FFF2-40B4-BE49-F238E27FC236}">
                <a16:creationId xmlns:a16="http://schemas.microsoft.com/office/drawing/2014/main" id="{50F7BC04-96C1-47CE-9CFC-504514863050}"/>
              </a:ext>
            </a:extLst>
          </p:cNvPr>
          <p:cNvGrpSpPr>
            <a:grpSpLocks noChangeAspect="1"/>
          </p:cNvGrpSpPr>
          <p:nvPr/>
        </p:nvGrpSpPr>
        <p:grpSpPr bwMode="auto">
          <a:xfrm>
            <a:off x="6967099" y="4623979"/>
            <a:ext cx="342565" cy="342900"/>
            <a:chOff x="2818" y="1137"/>
            <a:chExt cx="2044" cy="2046"/>
          </a:xfrm>
        </p:grpSpPr>
        <p:sp>
          <p:nvSpPr>
            <p:cNvPr id="27" name="AutoShape 3">
              <a:extLst>
                <a:ext uri="{FF2B5EF4-FFF2-40B4-BE49-F238E27FC236}">
                  <a16:creationId xmlns:a16="http://schemas.microsoft.com/office/drawing/2014/main" id="{9E4ADF52-B37B-4AA4-B1BD-A8932B394E4B}"/>
                </a:ext>
              </a:extLst>
            </p:cNvPr>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8" name="Freeform 5">
              <a:extLst>
                <a:ext uri="{FF2B5EF4-FFF2-40B4-BE49-F238E27FC236}">
                  <a16:creationId xmlns:a16="http://schemas.microsoft.com/office/drawing/2014/main" id="{517704B2-F07B-4400-93FD-252ACDA76F91}"/>
                </a:ext>
              </a:extLst>
            </p:cNvPr>
            <p:cNvSpPr>
              <a:spLocks noEditPoints="1"/>
            </p:cNvSpPr>
            <p:nvPr/>
          </p:nvSpPr>
          <p:spPr bwMode="auto">
            <a:xfrm>
              <a:off x="2941" y="1260"/>
              <a:ext cx="1800" cy="1802"/>
            </a:xfrm>
            <a:custGeom>
              <a:avLst/>
              <a:gdLst>
                <a:gd name="T0" fmla="*/ 440 w 880"/>
                <a:gd name="T1" fmla="*/ 88 h 880"/>
                <a:gd name="T2" fmla="*/ 88 w 880"/>
                <a:gd name="T3" fmla="*/ 440 h 880"/>
                <a:gd name="T4" fmla="*/ 440 w 880"/>
                <a:gd name="T5" fmla="*/ 792 h 880"/>
                <a:gd name="T6" fmla="*/ 792 w 880"/>
                <a:gd name="T7" fmla="*/ 440 h 880"/>
                <a:gd name="T8" fmla="*/ 440 w 880"/>
                <a:gd name="T9" fmla="*/ 88 h 880"/>
                <a:gd name="T10" fmla="*/ 532 w 880"/>
                <a:gd name="T11" fmla="*/ 590 h 880"/>
                <a:gd name="T12" fmla="*/ 467 w 880"/>
                <a:gd name="T13" fmla="*/ 627 h 880"/>
                <a:gd name="T14" fmla="*/ 467 w 880"/>
                <a:gd name="T15" fmla="*/ 687 h 880"/>
                <a:gd name="T16" fmla="*/ 407 w 880"/>
                <a:gd name="T17" fmla="*/ 687 h 880"/>
                <a:gd name="T18" fmla="*/ 407 w 880"/>
                <a:gd name="T19" fmla="*/ 632 h 880"/>
                <a:gd name="T20" fmla="*/ 324 w 880"/>
                <a:gd name="T21" fmla="*/ 605 h 880"/>
                <a:gd name="T22" fmla="*/ 349 w 880"/>
                <a:gd name="T23" fmla="*/ 544 h 880"/>
                <a:gd name="T24" fmla="*/ 428 w 880"/>
                <a:gd name="T25" fmla="*/ 572 h 880"/>
                <a:gd name="T26" fmla="*/ 488 w 880"/>
                <a:gd name="T27" fmla="*/ 531 h 880"/>
                <a:gd name="T28" fmla="*/ 473 w 880"/>
                <a:gd name="T29" fmla="*/ 492 h 880"/>
                <a:gd name="T30" fmla="*/ 415 w 880"/>
                <a:gd name="T31" fmla="*/ 452 h 880"/>
                <a:gd name="T32" fmla="*/ 357 w 880"/>
                <a:gd name="T33" fmla="*/ 417 h 880"/>
                <a:gd name="T34" fmla="*/ 333 w 880"/>
                <a:gd name="T35" fmla="*/ 383 h 880"/>
                <a:gd name="T36" fmla="*/ 325 w 880"/>
                <a:gd name="T37" fmla="*/ 339 h 880"/>
                <a:gd name="T38" fmla="*/ 347 w 880"/>
                <a:gd name="T39" fmla="*/ 276 h 880"/>
                <a:gd name="T40" fmla="*/ 407 w 880"/>
                <a:gd name="T41" fmla="*/ 240 h 880"/>
                <a:gd name="T42" fmla="*/ 407 w 880"/>
                <a:gd name="T43" fmla="*/ 193 h 880"/>
                <a:gd name="T44" fmla="*/ 467 w 880"/>
                <a:gd name="T45" fmla="*/ 193 h 880"/>
                <a:gd name="T46" fmla="*/ 467 w 880"/>
                <a:gd name="T47" fmla="*/ 237 h 880"/>
                <a:gd name="T48" fmla="*/ 538 w 880"/>
                <a:gd name="T49" fmla="*/ 261 h 880"/>
                <a:gd name="T50" fmla="*/ 518 w 880"/>
                <a:gd name="T51" fmla="*/ 320 h 880"/>
                <a:gd name="T52" fmla="*/ 442 w 880"/>
                <a:gd name="T53" fmla="*/ 294 h 880"/>
                <a:gd name="T54" fmla="*/ 406 w 880"/>
                <a:gd name="T55" fmla="*/ 307 h 880"/>
                <a:gd name="T56" fmla="*/ 393 w 880"/>
                <a:gd name="T57" fmla="*/ 339 h 880"/>
                <a:gd name="T58" fmla="*/ 466 w 880"/>
                <a:gd name="T59" fmla="*/ 407 h 880"/>
                <a:gd name="T60" fmla="*/ 521 w 880"/>
                <a:gd name="T61" fmla="*/ 442 h 880"/>
                <a:gd name="T62" fmla="*/ 547 w 880"/>
                <a:gd name="T63" fmla="*/ 479 h 880"/>
                <a:gd name="T64" fmla="*/ 556 w 880"/>
                <a:gd name="T65" fmla="*/ 526 h 880"/>
                <a:gd name="T66" fmla="*/ 532 w 880"/>
                <a:gd name="T67" fmla="*/ 590 h 880"/>
                <a:gd name="T68" fmla="*/ 440 w 880"/>
                <a:gd name="T69" fmla="*/ 880 h 880"/>
                <a:gd name="T70" fmla="*/ 0 w 880"/>
                <a:gd name="T71" fmla="*/ 440 h 880"/>
                <a:gd name="T72" fmla="*/ 440 w 880"/>
                <a:gd name="T73" fmla="*/ 0 h 880"/>
                <a:gd name="T74" fmla="*/ 880 w 880"/>
                <a:gd name="T75" fmla="*/ 440 h 880"/>
                <a:gd name="T76" fmla="*/ 440 w 880"/>
                <a:gd name="T77" fmla="*/ 880 h 880"/>
                <a:gd name="T78" fmla="*/ 440 w 880"/>
                <a:gd name="T79" fmla="*/ 44 h 880"/>
                <a:gd name="T80" fmla="*/ 44 w 880"/>
                <a:gd name="T81" fmla="*/ 440 h 880"/>
                <a:gd name="T82" fmla="*/ 440 w 880"/>
                <a:gd name="T83" fmla="*/ 836 h 880"/>
                <a:gd name="T84" fmla="*/ 836 w 880"/>
                <a:gd name="T85" fmla="*/ 440 h 880"/>
                <a:gd name="T86" fmla="*/ 440 w 880"/>
                <a:gd name="T87" fmla="*/ 44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80" h="88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41" name="Group 40">
            <a:extLst>
              <a:ext uri="{FF2B5EF4-FFF2-40B4-BE49-F238E27FC236}">
                <a16:creationId xmlns:a16="http://schemas.microsoft.com/office/drawing/2014/main" id="{9F112B19-EE37-4783-A284-0C3FD64052DA}"/>
              </a:ext>
            </a:extLst>
          </p:cNvPr>
          <p:cNvGrpSpPr/>
          <p:nvPr/>
        </p:nvGrpSpPr>
        <p:grpSpPr>
          <a:xfrm>
            <a:off x="471601" y="2579322"/>
            <a:ext cx="2196341" cy="1392811"/>
            <a:chOff x="5049784" y="5884478"/>
            <a:chExt cx="5841256" cy="877677"/>
          </a:xfrm>
        </p:grpSpPr>
        <p:grpSp>
          <p:nvGrpSpPr>
            <p:cNvPr id="42" name="Group 41">
              <a:extLst>
                <a:ext uri="{FF2B5EF4-FFF2-40B4-BE49-F238E27FC236}">
                  <a16:creationId xmlns:a16="http://schemas.microsoft.com/office/drawing/2014/main" id="{C2CDBE1D-CF39-4E62-A480-F38C91C456AB}"/>
                </a:ext>
              </a:extLst>
            </p:cNvPr>
            <p:cNvGrpSpPr/>
            <p:nvPr/>
          </p:nvGrpSpPr>
          <p:grpSpPr>
            <a:xfrm rot="5400000">
              <a:off x="7531576" y="3402692"/>
              <a:ext cx="877677" cy="5841250"/>
              <a:chOff x="5402617" y="-60684"/>
              <a:chExt cx="628540" cy="5841250"/>
            </a:xfrm>
          </p:grpSpPr>
          <p:cxnSp>
            <p:nvCxnSpPr>
              <p:cNvPr id="44" name="Straight Connector 43">
                <a:extLst>
                  <a:ext uri="{FF2B5EF4-FFF2-40B4-BE49-F238E27FC236}">
                    <a16:creationId xmlns:a16="http://schemas.microsoft.com/office/drawing/2014/main" id="{014404D4-C79D-45F8-BE10-600C452EAD23}"/>
                  </a:ext>
                </a:extLst>
              </p:cNvPr>
              <p:cNvCxnSpPr>
                <a:cxnSpLocks/>
                <a:endCxn id="45" idx="0"/>
              </p:cNvCxnSpPr>
              <p:nvPr/>
            </p:nvCxnSpPr>
            <p:spPr>
              <a:xfrm rot="16200000" flipH="1">
                <a:off x="4774333" y="881870"/>
                <a:ext cx="1885108" cy="0"/>
              </a:xfrm>
              <a:prstGeom prst="line">
                <a:avLst/>
              </a:prstGeom>
              <a:noFill/>
              <a:ln w="19050" cap="rnd" cmpd="sng" algn="ctr">
                <a:solidFill>
                  <a:schemeClr val="accent5"/>
                </a:solidFill>
                <a:prstDash val="solid"/>
                <a:headEnd type="oval"/>
                <a:tailEnd type="none" w="sm" len="sm"/>
              </a:ln>
              <a:effectLst/>
            </p:spPr>
          </p:cxnSp>
          <p:sp>
            <p:nvSpPr>
              <p:cNvPr id="45" name="Rectangle 44">
                <a:extLst>
                  <a:ext uri="{FF2B5EF4-FFF2-40B4-BE49-F238E27FC236}">
                    <a16:creationId xmlns:a16="http://schemas.microsoft.com/office/drawing/2014/main" id="{26978E4D-1741-4AFF-B6E3-D8AF0B841386}"/>
                  </a:ext>
                </a:extLst>
              </p:cNvPr>
              <p:cNvSpPr/>
              <p:nvPr/>
            </p:nvSpPr>
            <p:spPr>
              <a:xfrm>
                <a:off x="5402617" y="1824424"/>
                <a:ext cx="628540" cy="3956142"/>
              </a:xfrm>
              <a:prstGeom prst="rect">
                <a:avLst/>
              </a:prstGeom>
              <a:solidFill>
                <a:sysClr val="window" lastClr="FFFFFF"/>
              </a:solidFill>
              <a:ln w="19050" cap="rnd" cmpd="sng" algn="ctr">
                <a:solidFill>
                  <a:schemeClr val="tx1"/>
                </a:solidFill>
                <a:prstDash val="solid"/>
              </a:ln>
              <a:effectLst/>
            </p:spPr>
            <p:txBody>
              <a:bodyPr rtlCol="0" anchor="ctr" anchorCtr="0"/>
              <a:lstStyle/>
              <a:p>
                <a:pPr algn="ctr" defTabSz="685800">
                  <a:buClrTx/>
                  <a:defRPr/>
                </a:pPr>
                <a:endParaRPr lang="en-US" sz="900"/>
              </a:p>
            </p:txBody>
          </p:sp>
        </p:grpSp>
        <p:sp>
          <p:nvSpPr>
            <p:cNvPr id="43" name="TextBox 42">
              <a:extLst>
                <a:ext uri="{FF2B5EF4-FFF2-40B4-BE49-F238E27FC236}">
                  <a16:creationId xmlns:a16="http://schemas.microsoft.com/office/drawing/2014/main" id="{AAA18975-6BBA-460B-B5D7-CF59AB7F6EDD}"/>
                </a:ext>
              </a:extLst>
            </p:cNvPr>
            <p:cNvSpPr txBox="1"/>
            <p:nvPr/>
          </p:nvSpPr>
          <p:spPr>
            <a:xfrm>
              <a:off x="5049784" y="5965169"/>
              <a:ext cx="3803514" cy="75638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defTabSz="685800">
                <a:spcAft>
                  <a:spcPts val="450"/>
                </a:spcAft>
                <a:buClrTx/>
                <a:buSzPct val="100000"/>
                <a:defRPr/>
              </a:pPr>
              <a:r>
                <a:rPr lang="en-US" sz="1200" kern="1200">
                  <a:solidFill>
                    <a:schemeClr val="tx1"/>
                  </a:solidFill>
                  <a:latin typeface="Trebuchet MS" panose="020B0603020202020204" pitchFamily="34" charset="0"/>
                </a:rPr>
                <a:t>Indicates how quickly the different test types are expected to execute</a:t>
              </a:r>
            </a:p>
          </p:txBody>
        </p:sp>
      </p:grpSp>
      <p:grpSp>
        <p:nvGrpSpPr>
          <p:cNvPr id="47" name="Group 46">
            <a:extLst>
              <a:ext uri="{FF2B5EF4-FFF2-40B4-BE49-F238E27FC236}">
                <a16:creationId xmlns:a16="http://schemas.microsoft.com/office/drawing/2014/main" id="{81CF1D6A-5786-4E9A-A272-B2D7A2389B4F}"/>
              </a:ext>
            </a:extLst>
          </p:cNvPr>
          <p:cNvGrpSpPr/>
          <p:nvPr/>
        </p:nvGrpSpPr>
        <p:grpSpPr>
          <a:xfrm rot="10800000">
            <a:off x="6819238" y="2579322"/>
            <a:ext cx="2196341" cy="1392811"/>
            <a:chOff x="5049784" y="5884478"/>
            <a:chExt cx="5841256" cy="877677"/>
          </a:xfrm>
        </p:grpSpPr>
        <p:grpSp>
          <p:nvGrpSpPr>
            <p:cNvPr id="48" name="Group 47">
              <a:extLst>
                <a:ext uri="{FF2B5EF4-FFF2-40B4-BE49-F238E27FC236}">
                  <a16:creationId xmlns:a16="http://schemas.microsoft.com/office/drawing/2014/main" id="{9BBD1EB2-BBA9-4105-A082-8316DC167177}"/>
                </a:ext>
              </a:extLst>
            </p:cNvPr>
            <p:cNvGrpSpPr/>
            <p:nvPr/>
          </p:nvGrpSpPr>
          <p:grpSpPr>
            <a:xfrm rot="5400000">
              <a:off x="7531576" y="3402692"/>
              <a:ext cx="877677" cy="5841250"/>
              <a:chOff x="5402617" y="-60684"/>
              <a:chExt cx="628540" cy="5841250"/>
            </a:xfrm>
          </p:grpSpPr>
          <p:cxnSp>
            <p:nvCxnSpPr>
              <p:cNvPr id="50" name="Straight Connector 49">
                <a:extLst>
                  <a:ext uri="{FF2B5EF4-FFF2-40B4-BE49-F238E27FC236}">
                    <a16:creationId xmlns:a16="http://schemas.microsoft.com/office/drawing/2014/main" id="{198EBFF6-9B68-4195-BFB7-947DB2DAFCC8}"/>
                  </a:ext>
                </a:extLst>
              </p:cNvPr>
              <p:cNvCxnSpPr>
                <a:cxnSpLocks/>
                <a:endCxn id="51" idx="0"/>
              </p:cNvCxnSpPr>
              <p:nvPr/>
            </p:nvCxnSpPr>
            <p:spPr>
              <a:xfrm rot="16200000" flipH="1">
                <a:off x="4774333" y="881870"/>
                <a:ext cx="1885108" cy="0"/>
              </a:xfrm>
              <a:prstGeom prst="line">
                <a:avLst/>
              </a:prstGeom>
              <a:noFill/>
              <a:ln w="19050" cap="rnd" cmpd="sng" algn="ctr">
                <a:solidFill>
                  <a:schemeClr val="accent5"/>
                </a:solidFill>
                <a:prstDash val="solid"/>
                <a:headEnd type="oval"/>
                <a:tailEnd type="none" w="sm" len="sm"/>
              </a:ln>
              <a:effectLst/>
            </p:spPr>
          </p:cxnSp>
          <p:sp>
            <p:nvSpPr>
              <p:cNvPr id="51" name="Rectangle 50">
                <a:extLst>
                  <a:ext uri="{FF2B5EF4-FFF2-40B4-BE49-F238E27FC236}">
                    <a16:creationId xmlns:a16="http://schemas.microsoft.com/office/drawing/2014/main" id="{A0AE4A50-E4CF-4A5B-AA1D-F364B35A6F91}"/>
                  </a:ext>
                </a:extLst>
              </p:cNvPr>
              <p:cNvSpPr/>
              <p:nvPr/>
            </p:nvSpPr>
            <p:spPr>
              <a:xfrm>
                <a:off x="5402617" y="1824424"/>
                <a:ext cx="628540" cy="3956142"/>
              </a:xfrm>
              <a:prstGeom prst="rect">
                <a:avLst/>
              </a:prstGeom>
              <a:solidFill>
                <a:sysClr val="window" lastClr="FFFFFF"/>
              </a:solidFill>
              <a:ln w="19050" cap="rnd" cmpd="sng" algn="ctr">
                <a:solidFill>
                  <a:schemeClr val="tx1"/>
                </a:solidFill>
                <a:prstDash val="solid"/>
              </a:ln>
              <a:effectLst/>
            </p:spPr>
            <p:txBody>
              <a:bodyPr rtlCol="0" anchor="ctr" anchorCtr="0"/>
              <a:lstStyle/>
              <a:p>
                <a:pPr algn="ctr" defTabSz="685800">
                  <a:buClrTx/>
                  <a:defRPr/>
                </a:pPr>
                <a:endParaRPr lang="en-US" sz="900"/>
              </a:p>
            </p:txBody>
          </p:sp>
        </p:grpSp>
        <p:sp>
          <p:nvSpPr>
            <p:cNvPr id="49" name="TextBox 48">
              <a:extLst>
                <a:ext uri="{FF2B5EF4-FFF2-40B4-BE49-F238E27FC236}">
                  <a16:creationId xmlns:a16="http://schemas.microsoft.com/office/drawing/2014/main" id="{4701F956-BC99-427A-AC5B-3212E41C7768}"/>
                </a:ext>
              </a:extLst>
            </p:cNvPr>
            <p:cNvSpPr txBox="1"/>
            <p:nvPr/>
          </p:nvSpPr>
          <p:spPr>
            <a:xfrm rot="10800000">
              <a:off x="5049784" y="5945019"/>
              <a:ext cx="3803514" cy="75638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defTabSz="685800">
                <a:spcAft>
                  <a:spcPts val="450"/>
                </a:spcAft>
                <a:buClrTx/>
                <a:buSzPct val="100000"/>
                <a:defRPr/>
              </a:pPr>
              <a:r>
                <a:rPr lang="en-US" sz="1200" kern="1200">
                  <a:solidFill>
                    <a:schemeClr val="tx1"/>
                  </a:solidFill>
                  <a:latin typeface="Trebuchet MS" panose="020B0603020202020204" pitchFamily="34" charset="0"/>
                </a:rPr>
                <a:t>Indicates how costly the execution of each type of test is expected to be (over time)</a:t>
              </a:r>
            </a:p>
          </p:txBody>
        </p:sp>
      </p:grpSp>
      <p:sp>
        <p:nvSpPr>
          <p:cNvPr id="56" name="TextBox 55">
            <a:extLst>
              <a:ext uri="{FF2B5EF4-FFF2-40B4-BE49-F238E27FC236}">
                <a16:creationId xmlns:a16="http://schemas.microsoft.com/office/drawing/2014/main" id="{94123DDC-D293-4AF3-9349-BF29CFF8AFDD}"/>
              </a:ext>
            </a:extLst>
          </p:cNvPr>
          <p:cNvSpPr txBox="1"/>
          <p:nvPr/>
        </p:nvSpPr>
        <p:spPr>
          <a:xfrm>
            <a:off x="3184674" y="662851"/>
            <a:ext cx="3152724" cy="57708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1050">
                <a:solidFill>
                  <a:schemeClr val="tx1"/>
                </a:solidFill>
              </a:rPr>
              <a:t>Given this comparison, teams tend to try and favor more (in terms of quantity) unit tests vs. UI tests</a:t>
            </a:r>
          </a:p>
        </p:txBody>
      </p:sp>
      <p:grpSp>
        <p:nvGrpSpPr>
          <p:cNvPr id="68" name="Group 67">
            <a:extLst>
              <a:ext uri="{FF2B5EF4-FFF2-40B4-BE49-F238E27FC236}">
                <a16:creationId xmlns:a16="http://schemas.microsoft.com/office/drawing/2014/main" id="{F2ACAFB3-F2A0-6FBF-C42E-90D701685958}"/>
              </a:ext>
            </a:extLst>
          </p:cNvPr>
          <p:cNvGrpSpPr/>
          <p:nvPr/>
        </p:nvGrpSpPr>
        <p:grpSpPr>
          <a:xfrm>
            <a:off x="1843528" y="1551285"/>
            <a:ext cx="848076" cy="3371850"/>
            <a:chOff x="526761" y="2068380"/>
            <a:chExt cx="1130768" cy="4495800"/>
          </a:xfrm>
        </p:grpSpPr>
        <p:cxnSp>
          <p:nvCxnSpPr>
            <p:cNvPr id="5" name="Straight Arrow Connector 4">
              <a:extLst>
                <a:ext uri="{FF2B5EF4-FFF2-40B4-BE49-F238E27FC236}">
                  <a16:creationId xmlns:a16="http://schemas.microsoft.com/office/drawing/2014/main" id="{4BC9EC0D-8ECA-FF88-B5A3-79A8FDC162E0}"/>
                </a:ext>
              </a:extLst>
            </p:cNvPr>
            <p:cNvCxnSpPr>
              <a:cxnSpLocks/>
            </p:cNvCxnSpPr>
            <p:nvPr/>
          </p:nvCxnSpPr>
          <p:spPr>
            <a:xfrm>
              <a:off x="1657529" y="2068380"/>
              <a:ext cx="0" cy="4495800"/>
            </a:xfrm>
            <a:prstGeom prst="straightConnector1">
              <a:avLst/>
            </a:prstGeom>
            <a:ln w="57150" cap="rnd">
              <a:solidFill>
                <a:schemeClr val="tx1">
                  <a:lumMod val="60000"/>
                  <a:lumOff val="40000"/>
                </a:schemeClr>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AutoShape 3">
              <a:extLst>
                <a:ext uri="{FF2B5EF4-FFF2-40B4-BE49-F238E27FC236}">
                  <a16:creationId xmlns:a16="http://schemas.microsoft.com/office/drawing/2014/main" id="{0C5AC01A-9084-7301-21EE-4674DE4C2B45}"/>
                </a:ext>
              </a:extLst>
            </p:cNvPr>
            <p:cNvSpPr>
              <a:spLocks noChangeAspect="1" noChangeArrowheads="1" noTextEdit="1"/>
            </p:cNvSpPr>
            <p:nvPr/>
          </p:nvSpPr>
          <p:spPr bwMode="auto">
            <a:xfrm>
              <a:off x="982473" y="59749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54" name="Group 53">
              <a:extLst>
                <a:ext uri="{FF2B5EF4-FFF2-40B4-BE49-F238E27FC236}">
                  <a16:creationId xmlns:a16="http://schemas.microsoft.com/office/drawing/2014/main" id="{A7116D96-4FFD-DEE5-4D37-E01537C5D082}"/>
                </a:ext>
              </a:extLst>
            </p:cNvPr>
            <p:cNvGrpSpPr>
              <a:grpSpLocks noChangeAspect="1"/>
            </p:cNvGrpSpPr>
            <p:nvPr/>
          </p:nvGrpSpPr>
          <p:grpSpPr bwMode="auto">
            <a:xfrm>
              <a:off x="1081760" y="2219980"/>
              <a:ext cx="457200" cy="457200"/>
              <a:chOff x="2652" y="972"/>
              <a:chExt cx="2376" cy="2376"/>
            </a:xfrm>
          </p:grpSpPr>
          <p:sp>
            <p:nvSpPr>
              <p:cNvPr id="52" name="AutoShape 3">
                <a:extLst>
                  <a:ext uri="{FF2B5EF4-FFF2-40B4-BE49-F238E27FC236}">
                    <a16:creationId xmlns:a16="http://schemas.microsoft.com/office/drawing/2014/main" id="{CC9CA89F-918D-D1D6-A7E6-09816B32418B}"/>
                  </a:ext>
                </a:extLst>
              </p:cNvPr>
              <p:cNvSpPr>
                <a:spLocks noChangeAspect="1" noChangeArrowheads="1" noTextEdit="1"/>
              </p:cNvSpPr>
              <p:nvPr/>
            </p:nvSpPr>
            <p:spPr bwMode="auto">
              <a:xfrm>
                <a:off x="2652" y="972"/>
                <a:ext cx="2376" cy="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53" name="Freeform 5">
                <a:extLst>
                  <a:ext uri="{FF2B5EF4-FFF2-40B4-BE49-F238E27FC236}">
                    <a16:creationId xmlns:a16="http://schemas.microsoft.com/office/drawing/2014/main" id="{A5320F2C-13A1-5323-BB2E-B1ECCDCD8F14}"/>
                  </a:ext>
                </a:extLst>
              </p:cNvPr>
              <p:cNvSpPr>
                <a:spLocks noEditPoints="1"/>
              </p:cNvSpPr>
              <p:nvPr/>
            </p:nvSpPr>
            <p:spPr bwMode="auto">
              <a:xfrm>
                <a:off x="2935" y="1248"/>
                <a:ext cx="1896" cy="1819"/>
              </a:xfrm>
              <a:custGeom>
                <a:avLst/>
                <a:gdLst>
                  <a:gd name="T0" fmla="*/ 456 w 797"/>
                  <a:gd name="T1" fmla="*/ 565 h 765"/>
                  <a:gd name="T2" fmla="*/ 445 w 797"/>
                  <a:gd name="T3" fmla="*/ 562 h 765"/>
                  <a:gd name="T4" fmla="*/ 364 w 797"/>
                  <a:gd name="T5" fmla="*/ 638 h 765"/>
                  <a:gd name="T6" fmla="*/ 373 w 797"/>
                  <a:gd name="T7" fmla="*/ 691 h 765"/>
                  <a:gd name="T8" fmla="*/ 426 w 797"/>
                  <a:gd name="T9" fmla="*/ 719 h 765"/>
                  <a:gd name="T10" fmla="*/ 428 w 797"/>
                  <a:gd name="T11" fmla="*/ 718 h 765"/>
                  <a:gd name="T12" fmla="*/ 523 w 797"/>
                  <a:gd name="T13" fmla="*/ 662 h 765"/>
                  <a:gd name="T14" fmla="*/ 522 w 797"/>
                  <a:gd name="T15" fmla="*/ 652 h 765"/>
                  <a:gd name="T16" fmla="*/ 456 w 797"/>
                  <a:gd name="T17" fmla="*/ 565 h 765"/>
                  <a:gd name="T18" fmla="*/ 155 w 797"/>
                  <a:gd name="T19" fmla="*/ 671 h 765"/>
                  <a:gd name="T20" fmla="*/ 68 w 797"/>
                  <a:gd name="T21" fmla="*/ 605 h 765"/>
                  <a:gd name="T22" fmla="*/ 58 w 797"/>
                  <a:gd name="T23" fmla="*/ 605 h 765"/>
                  <a:gd name="T24" fmla="*/ 1 w 797"/>
                  <a:gd name="T25" fmla="*/ 699 h 765"/>
                  <a:gd name="T26" fmla="*/ 28 w 797"/>
                  <a:gd name="T27" fmla="*/ 752 h 765"/>
                  <a:gd name="T28" fmla="*/ 64 w 797"/>
                  <a:gd name="T29" fmla="*/ 765 h 765"/>
                  <a:gd name="T30" fmla="*/ 81 w 797"/>
                  <a:gd name="T31" fmla="*/ 762 h 765"/>
                  <a:gd name="T32" fmla="*/ 158 w 797"/>
                  <a:gd name="T33" fmla="*/ 682 h 765"/>
                  <a:gd name="T34" fmla="*/ 155 w 797"/>
                  <a:gd name="T35" fmla="*/ 671 h 765"/>
                  <a:gd name="T36" fmla="*/ 694 w 797"/>
                  <a:gd name="T37" fmla="*/ 387 h 765"/>
                  <a:gd name="T38" fmla="*/ 528 w 797"/>
                  <a:gd name="T39" fmla="*/ 439 h 765"/>
                  <a:gd name="T40" fmla="*/ 481 w 797"/>
                  <a:gd name="T41" fmla="*/ 532 h 765"/>
                  <a:gd name="T42" fmla="*/ 485 w 797"/>
                  <a:gd name="T43" fmla="*/ 542 h 765"/>
                  <a:gd name="T44" fmla="*/ 561 w 797"/>
                  <a:gd name="T45" fmla="*/ 614 h 765"/>
                  <a:gd name="T46" fmla="*/ 569 w 797"/>
                  <a:gd name="T47" fmla="*/ 619 h 765"/>
                  <a:gd name="T48" fmla="*/ 573 w 797"/>
                  <a:gd name="T49" fmla="*/ 618 h 765"/>
                  <a:gd name="T50" fmla="*/ 717 w 797"/>
                  <a:gd name="T51" fmla="*/ 456 h 765"/>
                  <a:gd name="T52" fmla="*/ 694 w 797"/>
                  <a:gd name="T53" fmla="*/ 387 h 765"/>
                  <a:gd name="T54" fmla="*/ 266 w 797"/>
                  <a:gd name="T55" fmla="*/ 413 h 765"/>
                  <a:gd name="T56" fmla="*/ 103 w 797"/>
                  <a:gd name="T57" fmla="*/ 555 h 765"/>
                  <a:gd name="T58" fmla="*/ 106 w 797"/>
                  <a:gd name="T59" fmla="*/ 567 h 765"/>
                  <a:gd name="T60" fmla="*/ 178 w 797"/>
                  <a:gd name="T61" fmla="*/ 642 h 765"/>
                  <a:gd name="T62" fmla="*/ 186 w 797"/>
                  <a:gd name="T63" fmla="*/ 647 h 765"/>
                  <a:gd name="T64" fmla="*/ 189 w 797"/>
                  <a:gd name="T65" fmla="*/ 647 h 765"/>
                  <a:gd name="T66" fmla="*/ 283 w 797"/>
                  <a:gd name="T67" fmla="*/ 601 h 765"/>
                  <a:gd name="T68" fmla="*/ 336 w 797"/>
                  <a:gd name="T69" fmla="*/ 436 h 765"/>
                  <a:gd name="T70" fmla="*/ 266 w 797"/>
                  <a:gd name="T71" fmla="*/ 413 h 765"/>
                  <a:gd name="T72" fmla="*/ 523 w 797"/>
                  <a:gd name="T73" fmla="*/ 158 h 765"/>
                  <a:gd name="T74" fmla="*/ 592 w 797"/>
                  <a:gd name="T75" fmla="*/ 233 h 765"/>
                  <a:gd name="T76" fmla="*/ 600 w 797"/>
                  <a:gd name="T77" fmla="*/ 239 h 765"/>
                  <a:gd name="T78" fmla="*/ 603 w 797"/>
                  <a:gd name="T79" fmla="*/ 238 h 765"/>
                  <a:gd name="T80" fmla="*/ 694 w 797"/>
                  <a:gd name="T81" fmla="*/ 192 h 765"/>
                  <a:gd name="T82" fmla="*/ 746 w 797"/>
                  <a:gd name="T83" fmla="*/ 27 h 765"/>
                  <a:gd name="T84" fmla="*/ 678 w 797"/>
                  <a:gd name="T85" fmla="*/ 4 h 765"/>
                  <a:gd name="T86" fmla="*/ 519 w 797"/>
                  <a:gd name="T87" fmla="*/ 146 h 765"/>
                  <a:gd name="T88" fmla="*/ 523 w 797"/>
                  <a:gd name="T89" fmla="*/ 158 h 765"/>
                  <a:gd name="T90" fmla="*/ 447 w 797"/>
                  <a:gd name="T91" fmla="*/ 344 h 765"/>
                  <a:gd name="T92" fmla="*/ 481 w 797"/>
                  <a:gd name="T93" fmla="*/ 357 h 765"/>
                  <a:gd name="T94" fmla="*/ 498 w 797"/>
                  <a:gd name="T95" fmla="*/ 354 h 765"/>
                  <a:gd name="T96" fmla="*/ 573 w 797"/>
                  <a:gd name="T97" fmla="*/ 273 h 765"/>
                  <a:gd name="T98" fmla="*/ 570 w 797"/>
                  <a:gd name="T99" fmla="*/ 262 h 765"/>
                  <a:gd name="T100" fmla="*/ 486 w 797"/>
                  <a:gd name="T101" fmla="*/ 197 h 765"/>
                  <a:gd name="T102" fmla="*/ 476 w 797"/>
                  <a:gd name="T103" fmla="*/ 196 h 765"/>
                  <a:gd name="T104" fmla="*/ 420 w 797"/>
                  <a:gd name="T105" fmla="*/ 290 h 765"/>
                  <a:gd name="T106" fmla="*/ 447 w 797"/>
                  <a:gd name="T107" fmla="*/ 344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765">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59" name="Group 58">
              <a:extLst>
                <a:ext uri="{FF2B5EF4-FFF2-40B4-BE49-F238E27FC236}">
                  <a16:creationId xmlns:a16="http://schemas.microsoft.com/office/drawing/2014/main" id="{8BFE9B2B-ECFF-41D8-9DD0-2D0503D5AF89}"/>
                </a:ext>
              </a:extLst>
            </p:cNvPr>
            <p:cNvGrpSpPr>
              <a:grpSpLocks noChangeAspect="1"/>
            </p:cNvGrpSpPr>
            <p:nvPr/>
          </p:nvGrpSpPr>
          <p:grpSpPr bwMode="auto">
            <a:xfrm>
              <a:off x="526761" y="5854807"/>
              <a:ext cx="457200" cy="457200"/>
              <a:chOff x="2652" y="972"/>
              <a:chExt cx="2376" cy="2376"/>
            </a:xfrm>
          </p:grpSpPr>
          <p:sp>
            <p:nvSpPr>
              <p:cNvPr id="57" name="AutoShape 3">
                <a:extLst>
                  <a:ext uri="{FF2B5EF4-FFF2-40B4-BE49-F238E27FC236}">
                    <a16:creationId xmlns:a16="http://schemas.microsoft.com/office/drawing/2014/main" id="{F756600D-DFF7-8EA2-F0EE-13DE3561CB4B}"/>
                  </a:ext>
                </a:extLst>
              </p:cNvPr>
              <p:cNvSpPr>
                <a:spLocks noChangeAspect="1" noChangeArrowheads="1" noTextEdit="1"/>
              </p:cNvSpPr>
              <p:nvPr/>
            </p:nvSpPr>
            <p:spPr bwMode="auto">
              <a:xfrm>
                <a:off x="2652" y="972"/>
                <a:ext cx="2376" cy="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58" name="Freeform 5">
                <a:extLst>
                  <a:ext uri="{FF2B5EF4-FFF2-40B4-BE49-F238E27FC236}">
                    <a16:creationId xmlns:a16="http://schemas.microsoft.com/office/drawing/2014/main" id="{B41A080E-8EBF-2022-F552-5B9DA30F3BB1}"/>
                  </a:ext>
                </a:extLst>
              </p:cNvPr>
              <p:cNvSpPr>
                <a:spLocks noEditPoints="1"/>
              </p:cNvSpPr>
              <p:nvPr/>
            </p:nvSpPr>
            <p:spPr bwMode="auto">
              <a:xfrm>
                <a:off x="2935" y="1248"/>
                <a:ext cx="1896" cy="1819"/>
              </a:xfrm>
              <a:custGeom>
                <a:avLst/>
                <a:gdLst>
                  <a:gd name="T0" fmla="*/ 456 w 797"/>
                  <a:gd name="T1" fmla="*/ 565 h 765"/>
                  <a:gd name="T2" fmla="*/ 445 w 797"/>
                  <a:gd name="T3" fmla="*/ 562 h 765"/>
                  <a:gd name="T4" fmla="*/ 364 w 797"/>
                  <a:gd name="T5" fmla="*/ 638 h 765"/>
                  <a:gd name="T6" fmla="*/ 373 w 797"/>
                  <a:gd name="T7" fmla="*/ 691 h 765"/>
                  <a:gd name="T8" fmla="*/ 426 w 797"/>
                  <a:gd name="T9" fmla="*/ 719 h 765"/>
                  <a:gd name="T10" fmla="*/ 428 w 797"/>
                  <a:gd name="T11" fmla="*/ 718 h 765"/>
                  <a:gd name="T12" fmla="*/ 523 w 797"/>
                  <a:gd name="T13" fmla="*/ 662 h 765"/>
                  <a:gd name="T14" fmla="*/ 522 w 797"/>
                  <a:gd name="T15" fmla="*/ 652 h 765"/>
                  <a:gd name="T16" fmla="*/ 456 w 797"/>
                  <a:gd name="T17" fmla="*/ 565 h 765"/>
                  <a:gd name="T18" fmla="*/ 155 w 797"/>
                  <a:gd name="T19" fmla="*/ 671 h 765"/>
                  <a:gd name="T20" fmla="*/ 68 w 797"/>
                  <a:gd name="T21" fmla="*/ 605 h 765"/>
                  <a:gd name="T22" fmla="*/ 58 w 797"/>
                  <a:gd name="T23" fmla="*/ 605 h 765"/>
                  <a:gd name="T24" fmla="*/ 1 w 797"/>
                  <a:gd name="T25" fmla="*/ 699 h 765"/>
                  <a:gd name="T26" fmla="*/ 28 w 797"/>
                  <a:gd name="T27" fmla="*/ 752 h 765"/>
                  <a:gd name="T28" fmla="*/ 64 w 797"/>
                  <a:gd name="T29" fmla="*/ 765 h 765"/>
                  <a:gd name="T30" fmla="*/ 81 w 797"/>
                  <a:gd name="T31" fmla="*/ 762 h 765"/>
                  <a:gd name="T32" fmla="*/ 158 w 797"/>
                  <a:gd name="T33" fmla="*/ 682 h 765"/>
                  <a:gd name="T34" fmla="*/ 155 w 797"/>
                  <a:gd name="T35" fmla="*/ 671 h 765"/>
                  <a:gd name="T36" fmla="*/ 694 w 797"/>
                  <a:gd name="T37" fmla="*/ 387 h 765"/>
                  <a:gd name="T38" fmla="*/ 528 w 797"/>
                  <a:gd name="T39" fmla="*/ 439 h 765"/>
                  <a:gd name="T40" fmla="*/ 481 w 797"/>
                  <a:gd name="T41" fmla="*/ 532 h 765"/>
                  <a:gd name="T42" fmla="*/ 485 w 797"/>
                  <a:gd name="T43" fmla="*/ 542 h 765"/>
                  <a:gd name="T44" fmla="*/ 561 w 797"/>
                  <a:gd name="T45" fmla="*/ 614 h 765"/>
                  <a:gd name="T46" fmla="*/ 569 w 797"/>
                  <a:gd name="T47" fmla="*/ 619 h 765"/>
                  <a:gd name="T48" fmla="*/ 573 w 797"/>
                  <a:gd name="T49" fmla="*/ 618 h 765"/>
                  <a:gd name="T50" fmla="*/ 717 w 797"/>
                  <a:gd name="T51" fmla="*/ 456 h 765"/>
                  <a:gd name="T52" fmla="*/ 694 w 797"/>
                  <a:gd name="T53" fmla="*/ 387 h 765"/>
                  <a:gd name="T54" fmla="*/ 266 w 797"/>
                  <a:gd name="T55" fmla="*/ 413 h 765"/>
                  <a:gd name="T56" fmla="*/ 103 w 797"/>
                  <a:gd name="T57" fmla="*/ 555 h 765"/>
                  <a:gd name="T58" fmla="*/ 106 w 797"/>
                  <a:gd name="T59" fmla="*/ 567 h 765"/>
                  <a:gd name="T60" fmla="*/ 178 w 797"/>
                  <a:gd name="T61" fmla="*/ 642 h 765"/>
                  <a:gd name="T62" fmla="*/ 186 w 797"/>
                  <a:gd name="T63" fmla="*/ 647 h 765"/>
                  <a:gd name="T64" fmla="*/ 189 w 797"/>
                  <a:gd name="T65" fmla="*/ 647 h 765"/>
                  <a:gd name="T66" fmla="*/ 283 w 797"/>
                  <a:gd name="T67" fmla="*/ 601 h 765"/>
                  <a:gd name="T68" fmla="*/ 336 w 797"/>
                  <a:gd name="T69" fmla="*/ 436 h 765"/>
                  <a:gd name="T70" fmla="*/ 266 w 797"/>
                  <a:gd name="T71" fmla="*/ 413 h 765"/>
                  <a:gd name="T72" fmla="*/ 523 w 797"/>
                  <a:gd name="T73" fmla="*/ 158 h 765"/>
                  <a:gd name="T74" fmla="*/ 592 w 797"/>
                  <a:gd name="T75" fmla="*/ 233 h 765"/>
                  <a:gd name="T76" fmla="*/ 600 w 797"/>
                  <a:gd name="T77" fmla="*/ 239 h 765"/>
                  <a:gd name="T78" fmla="*/ 603 w 797"/>
                  <a:gd name="T79" fmla="*/ 238 h 765"/>
                  <a:gd name="T80" fmla="*/ 694 w 797"/>
                  <a:gd name="T81" fmla="*/ 192 h 765"/>
                  <a:gd name="T82" fmla="*/ 746 w 797"/>
                  <a:gd name="T83" fmla="*/ 27 h 765"/>
                  <a:gd name="T84" fmla="*/ 678 w 797"/>
                  <a:gd name="T85" fmla="*/ 4 h 765"/>
                  <a:gd name="T86" fmla="*/ 519 w 797"/>
                  <a:gd name="T87" fmla="*/ 146 h 765"/>
                  <a:gd name="T88" fmla="*/ 523 w 797"/>
                  <a:gd name="T89" fmla="*/ 158 h 765"/>
                  <a:gd name="T90" fmla="*/ 447 w 797"/>
                  <a:gd name="T91" fmla="*/ 344 h 765"/>
                  <a:gd name="T92" fmla="*/ 481 w 797"/>
                  <a:gd name="T93" fmla="*/ 357 h 765"/>
                  <a:gd name="T94" fmla="*/ 498 w 797"/>
                  <a:gd name="T95" fmla="*/ 354 h 765"/>
                  <a:gd name="T96" fmla="*/ 573 w 797"/>
                  <a:gd name="T97" fmla="*/ 273 h 765"/>
                  <a:gd name="T98" fmla="*/ 570 w 797"/>
                  <a:gd name="T99" fmla="*/ 262 h 765"/>
                  <a:gd name="T100" fmla="*/ 486 w 797"/>
                  <a:gd name="T101" fmla="*/ 197 h 765"/>
                  <a:gd name="T102" fmla="*/ 476 w 797"/>
                  <a:gd name="T103" fmla="*/ 196 h 765"/>
                  <a:gd name="T104" fmla="*/ 420 w 797"/>
                  <a:gd name="T105" fmla="*/ 290 h 765"/>
                  <a:gd name="T106" fmla="*/ 447 w 797"/>
                  <a:gd name="T107" fmla="*/ 344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765">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63" name="Group 62">
              <a:extLst>
                <a:ext uri="{FF2B5EF4-FFF2-40B4-BE49-F238E27FC236}">
                  <a16:creationId xmlns:a16="http://schemas.microsoft.com/office/drawing/2014/main" id="{630122C4-664B-6859-BD6B-F175EA1A2B95}"/>
                </a:ext>
              </a:extLst>
            </p:cNvPr>
            <p:cNvGrpSpPr>
              <a:grpSpLocks noChangeAspect="1"/>
            </p:cNvGrpSpPr>
            <p:nvPr/>
          </p:nvGrpSpPr>
          <p:grpSpPr bwMode="auto">
            <a:xfrm>
              <a:off x="839295" y="5854807"/>
              <a:ext cx="457200" cy="457200"/>
              <a:chOff x="2652" y="972"/>
              <a:chExt cx="2376" cy="2376"/>
            </a:xfrm>
          </p:grpSpPr>
          <p:sp>
            <p:nvSpPr>
              <p:cNvPr id="61" name="AutoShape 3">
                <a:extLst>
                  <a:ext uri="{FF2B5EF4-FFF2-40B4-BE49-F238E27FC236}">
                    <a16:creationId xmlns:a16="http://schemas.microsoft.com/office/drawing/2014/main" id="{EE84054E-682B-8C9D-BE8B-4A150BCE0365}"/>
                  </a:ext>
                </a:extLst>
              </p:cNvPr>
              <p:cNvSpPr>
                <a:spLocks noChangeAspect="1" noChangeArrowheads="1" noTextEdit="1"/>
              </p:cNvSpPr>
              <p:nvPr/>
            </p:nvSpPr>
            <p:spPr bwMode="auto">
              <a:xfrm>
                <a:off x="2652" y="972"/>
                <a:ext cx="2376" cy="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62" name="Freeform 5">
                <a:extLst>
                  <a:ext uri="{FF2B5EF4-FFF2-40B4-BE49-F238E27FC236}">
                    <a16:creationId xmlns:a16="http://schemas.microsoft.com/office/drawing/2014/main" id="{6FFF68BB-DC04-71A4-53F4-1C8EC5031A0B}"/>
                  </a:ext>
                </a:extLst>
              </p:cNvPr>
              <p:cNvSpPr>
                <a:spLocks noEditPoints="1"/>
              </p:cNvSpPr>
              <p:nvPr/>
            </p:nvSpPr>
            <p:spPr bwMode="auto">
              <a:xfrm>
                <a:off x="2935" y="1248"/>
                <a:ext cx="1896" cy="1819"/>
              </a:xfrm>
              <a:custGeom>
                <a:avLst/>
                <a:gdLst>
                  <a:gd name="T0" fmla="*/ 456 w 797"/>
                  <a:gd name="T1" fmla="*/ 565 h 765"/>
                  <a:gd name="T2" fmla="*/ 445 w 797"/>
                  <a:gd name="T3" fmla="*/ 562 h 765"/>
                  <a:gd name="T4" fmla="*/ 364 w 797"/>
                  <a:gd name="T5" fmla="*/ 638 h 765"/>
                  <a:gd name="T6" fmla="*/ 373 w 797"/>
                  <a:gd name="T7" fmla="*/ 691 h 765"/>
                  <a:gd name="T8" fmla="*/ 426 w 797"/>
                  <a:gd name="T9" fmla="*/ 719 h 765"/>
                  <a:gd name="T10" fmla="*/ 428 w 797"/>
                  <a:gd name="T11" fmla="*/ 718 h 765"/>
                  <a:gd name="T12" fmla="*/ 523 w 797"/>
                  <a:gd name="T13" fmla="*/ 662 h 765"/>
                  <a:gd name="T14" fmla="*/ 522 w 797"/>
                  <a:gd name="T15" fmla="*/ 652 h 765"/>
                  <a:gd name="T16" fmla="*/ 456 w 797"/>
                  <a:gd name="T17" fmla="*/ 565 h 765"/>
                  <a:gd name="T18" fmla="*/ 155 w 797"/>
                  <a:gd name="T19" fmla="*/ 671 h 765"/>
                  <a:gd name="T20" fmla="*/ 68 w 797"/>
                  <a:gd name="T21" fmla="*/ 605 h 765"/>
                  <a:gd name="T22" fmla="*/ 58 w 797"/>
                  <a:gd name="T23" fmla="*/ 605 h 765"/>
                  <a:gd name="T24" fmla="*/ 1 w 797"/>
                  <a:gd name="T25" fmla="*/ 699 h 765"/>
                  <a:gd name="T26" fmla="*/ 28 w 797"/>
                  <a:gd name="T27" fmla="*/ 752 h 765"/>
                  <a:gd name="T28" fmla="*/ 64 w 797"/>
                  <a:gd name="T29" fmla="*/ 765 h 765"/>
                  <a:gd name="T30" fmla="*/ 81 w 797"/>
                  <a:gd name="T31" fmla="*/ 762 h 765"/>
                  <a:gd name="T32" fmla="*/ 158 w 797"/>
                  <a:gd name="T33" fmla="*/ 682 h 765"/>
                  <a:gd name="T34" fmla="*/ 155 w 797"/>
                  <a:gd name="T35" fmla="*/ 671 h 765"/>
                  <a:gd name="T36" fmla="*/ 694 w 797"/>
                  <a:gd name="T37" fmla="*/ 387 h 765"/>
                  <a:gd name="T38" fmla="*/ 528 w 797"/>
                  <a:gd name="T39" fmla="*/ 439 h 765"/>
                  <a:gd name="T40" fmla="*/ 481 w 797"/>
                  <a:gd name="T41" fmla="*/ 532 h 765"/>
                  <a:gd name="T42" fmla="*/ 485 w 797"/>
                  <a:gd name="T43" fmla="*/ 542 h 765"/>
                  <a:gd name="T44" fmla="*/ 561 w 797"/>
                  <a:gd name="T45" fmla="*/ 614 h 765"/>
                  <a:gd name="T46" fmla="*/ 569 w 797"/>
                  <a:gd name="T47" fmla="*/ 619 h 765"/>
                  <a:gd name="T48" fmla="*/ 573 w 797"/>
                  <a:gd name="T49" fmla="*/ 618 h 765"/>
                  <a:gd name="T50" fmla="*/ 717 w 797"/>
                  <a:gd name="T51" fmla="*/ 456 h 765"/>
                  <a:gd name="T52" fmla="*/ 694 w 797"/>
                  <a:gd name="T53" fmla="*/ 387 h 765"/>
                  <a:gd name="T54" fmla="*/ 266 w 797"/>
                  <a:gd name="T55" fmla="*/ 413 h 765"/>
                  <a:gd name="T56" fmla="*/ 103 w 797"/>
                  <a:gd name="T57" fmla="*/ 555 h 765"/>
                  <a:gd name="T58" fmla="*/ 106 w 797"/>
                  <a:gd name="T59" fmla="*/ 567 h 765"/>
                  <a:gd name="T60" fmla="*/ 178 w 797"/>
                  <a:gd name="T61" fmla="*/ 642 h 765"/>
                  <a:gd name="T62" fmla="*/ 186 w 797"/>
                  <a:gd name="T63" fmla="*/ 647 h 765"/>
                  <a:gd name="T64" fmla="*/ 189 w 797"/>
                  <a:gd name="T65" fmla="*/ 647 h 765"/>
                  <a:gd name="T66" fmla="*/ 283 w 797"/>
                  <a:gd name="T67" fmla="*/ 601 h 765"/>
                  <a:gd name="T68" fmla="*/ 336 w 797"/>
                  <a:gd name="T69" fmla="*/ 436 h 765"/>
                  <a:gd name="T70" fmla="*/ 266 w 797"/>
                  <a:gd name="T71" fmla="*/ 413 h 765"/>
                  <a:gd name="T72" fmla="*/ 523 w 797"/>
                  <a:gd name="T73" fmla="*/ 158 h 765"/>
                  <a:gd name="T74" fmla="*/ 592 w 797"/>
                  <a:gd name="T75" fmla="*/ 233 h 765"/>
                  <a:gd name="T76" fmla="*/ 600 w 797"/>
                  <a:gd name="T77" fmla="*/ 239 h 765"/>
                  <a:gd name="T78" fmla="*/ 603 w 797"/>
                  <a:gd name="T79" fmla="*/ 238 h 765"/>
                  <a:gd name="T80" fmla="*/ 694 w 797"/>
                  <a:gd name="T81" fmla="*/ 192 h 765"/>
                  <a:gd name="T82" fmla="*/ 746 w 797"/>
                  <a:gd name="T83" fmla="*/ 27 h 765"/>
                  <a:gd name="T84" fmla="*/ 678 w 797"/>
                  <a:gd name="T85" fmla="*/ 4 h 765"/>
                  <a:gd name="T86" fmla="*/ 519 w 797"/>
                  <a:gd name="T87" fmla="*/ 146 h 765"/>
                  <a:gd name="T88" fmla="*/ 523 w 797"/>
                  <a:gd name="T89" fmla="*/ 158 h 765"/>
                  <a:gd name="T90" fmla="*/ 447 w 797"/>
                  <a:gd name="T91" fmla="*/ 344 h 765"/>
                  <a:gd name="T92" fmla="*/ 481 w 797"/>
                  <a:gd name="T93" fmla="*/ 357 h 765"/>
                  <a:gd name="T94" fmla="*/ 498 w 797"/>
                  <a:gd name="T95" fmla="*/ 354 h 765"/>
                  <a:gd name="T96" fmla="*/ 573 w 797"/>
                  <a:gd name="T97" fmla="*/ 273 h 765"/>
                  <a:gd name="T98" fmla="*/ 570 w 797"/>
                  <a:gd name="T99" fmla="*/ 262 h 765"/>
                  <a:gd name="T100" fmla="*/ 486 w 797"/>
                  <a:gd name="T101" fmla="*/ 197 h 765"/>
                  <a:gd name="T102" fmla="*/ 476 w 797"/>
                  <a:gd name="T103" fmla="*/ 196 h 765"/>
                  <a:gd name="T104" fmla="*/ 420 w 797"/>
                  <a:gd name="T105" fmla="*/ 290 h 765"/>
                  <a:gd name="T106" fmla="*/ 447 w 797"/>
                  <a:gd name="T107" fmla="*/ 344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765">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67" name="Group 66">
              <a:extLst>
                <a:ext uri="{FF2B5EF4-FFF2-40B4-BE49-F238E27FC236}">
                  <a16:creationId xmlns:a16="http://schemas.microsoft.com/office/drawing/2014/main" id="{F13DD395-0D92-CA52-C44C-699FD2195826}"/>
                </a:ext>
              </a:extLst>
            </p:cNvPr>
            <p:cNvGrpSpPr>
              <a:grpSpLocks noChangeAspect="1"/>
            </p:cNvGrpSpPr>
            <p:nvPr/>
          </p:nvGrpSpPr>
          <p:grpSpPr bwMode="auto">
            <a:xfrm>
              <a:off x="1151828" y="5854807"/>
              <a:ext cx="457200" cy="457200"/>
              <a:chOff x="2652" y="972"/>
              <a:chExt cx="2376" cy="2376"/>
            </a:xfrm>
          </p:grpSpPr>
          <p:sp>
            <p:nvSpPr>
              <p:cNvPr id="65" name="AutoShape 3">
                <a:extLst>
                  <a:ext uri="{FF2B5EF4-FFF2-40B4-BE49-F238E27FC236}">
                    <a16:creationId xmlns:a16="http://schemas.microsoft.com/office/drawing/2014/main" id="{13A0E319-7946-C84A-3E87-0C6721042971}"/>
                  </a:ext>
                </a:extLst>
              </p:cNvPr>
              <p:cNvSpPr>
                <a:spLocks noChangeAspect="1" noChangeArrowheads="1" noTextEdit="1"/>
              </p:cNvSpPr>
              <p:nvPr/>
            </p:nvSpPr>
            <p:spPr bwMode="auto">
              <a:xfrm>
                <a:off x="2652" y="972"/>
                <a:ext cx="2376" cy="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66" name="Freeform 5">
                <a:extLst>
                  <a:ext uri="{FF2B5EF4-FFF2-40B4-BE49-F238E27FC236}">
                    <a16:creationId xmlns:a16="http://schemas.microsoft.com/office/drawing/2014/main" id="{DEAF8F71-E0D7-AFC1-7DD3-27216EB27A77}"/>
                  </a:ext>
                </a:extLst>
              </p:cNvPr>
              <p:cNvSpPr>
                <a:spLocks noEditPoints="1"/>
              </p:cNvSpPr>
              <p:nvPr/>
            </p:nvSpPr>
            <p:spPr bwMode="auto">
              <a:xfrm>
                <a:off x="2935" y="1248"/>
                <a:ext cx="1896" cy="1819"/>
              </a:xfrm>
              <a:custGeom>
                <a:avLst/>
                <a:gdLst>
                  <a:gd name="T0" fmla="*/ 456 w 797"/>
                  <a:gd name="T1" fmla="*/ 565 h 765"/>
                  <a:gd name="T2" fmla="*/ 445 w 797"/>
                  <a:gd name="T3" fmla="*/ 562 h 765"/>
                  <a:gd name="T4" fmla="*/ 364 w 797"/>
                  <a:gd name="T5" fmla="*/ 638 h 765"/>
                  <a:gd name="T6" fmla="*/ 373 w 797"/>
                  <a:gd name="T7" fmla="*/ 691 h 765"/>
                  <a:gd name="T8" fmla="*/ 426 w 797"/>
                  <a:gd name="T9" fmla="*/ 719 h 765"/>
                  <a:gd name="T10" fmla="*/ 428 w 797"/>
                  <a:gd name="T11" fmla="*/ 718 h 765"/>
                  <a:gd name="T12" fmla="*/ 523 w 797"/>
                  <a:gd name="T13" fmla="*/ 662 h 765"/>
                  <a:gd name="T14" fmla="*/ 522 w 797"/>
                  <a:gd name="T15" fmla="*/ 652 h 765"/>
                  <a:gd name="T16" fmla="*/ 456 w 797"/>
                  <a:gd name="T17" fmla="*/ 565 h 765"/>
                  <a:gd name="T18" fmla="*/ 155 w 797"/>
                  <a:gd name="T19" fmla="*/ 671 h 765"/>
                  <a:gd name="T20" fmla="*/ 68 w 797"/>
                  <a:gd name="T21" fmla="*/ 605 h 765"/>
                  <a:gd name="T22" fmla="*/ 58 w 797"/>
                  <a:gd name="T23" fmla="*/ 605 h 765"/>
                  <a:gd name="T24" fmla="*/ 1 w 797"/>
                  <a:gd name="T25" fmla="*/ 699 h 765"/>
                  <a:gd name="T26" fmla="*/ 28 w 797"/>
                  <a:gd name="T27" fmla="*/ 752 h 765"/>
                  <a:gd name="T28" fmla="*/ 64 w 797"/>
                  <a:gd name="T29" fmla="*/ 765 h 765"/>
                  <a:gd name="T30" fmla="*/ 81 w 797"/>
                  <a:gd name="T31" fmla="*/ 762 h 765"/>
                  <a:gd name="T32" fmla="*/ 158 w 797"/>
                  <a:gd name="T33" fmla="*/ 682 h 765"/>
                  <a:gd name="T34" fmla="*/ 155 w 797"/>
                  <a:gd name="T35" fmla="*/ 671 h 765"/>
                  <a:gd name="T36" fmla="*/ 694 w 797"/>
                  <a:gd name="T37" fmla="*/ 387 h 765"/>
                  <a:gd name="T38" fmla="*/ 528 w 797"/>
                  <a:gd name="T39" fmla="*/ 439 h 765"/>
                  <a:gd name="T40" fmla="*/ 481 w 797"/>
                  <a:gd name="T41" fmla="*/ 532 h 765"/>
                  <a:gd name="T42" fmla="*/ 485 w 797"/>
                  <a:gd name="T43" fmla="*/ 542 h 765"/>
                  <a:gd name="T44" fmla="*/ 561 w 797"/>
                  <a:gd name="T45" fmla="*/ 614 h 765"/>
                  <a:gd name="T46" fmla="*/ 569 w 797"/>
                  <a:gd name="T47" fmla="*/ 619 h 765"/>
                  <a:gd name="T48" fmla="*/ 573 w 797"/>
                  <a:gd name="T49" fmla="*/ 618 h 765"/>
                  <a:gd name="T50" fmla="*/ 717 w 797"/>
                  <a:gd name="T51" fmla="*/ 456 h 765"/>
                  <a:gd name="T52" fmla="*/ 694 w 797"/>
                  <a:gd name="T53" fmla="*/ 387 h 765"/>
                  <a:gd name="T54" fmla="*/ 266 w 797"/>
                  <a:gd name="T55" fmla="*/ 413 h 765"/>
                  <a:gd name="T56" fmla="*/ 103 w 797"/>
                  <a:gd name="T57" fmla="*/ 555 h 765"/>
                  <a:gd name="T58" fmla="*/ 106 w 797"/>
                  <a:gd name="T59" fmla="*/ 567 h 765"/>
                  <a:gd name="T60" fmla="*/ 178 w 797"/>
                  <a:gd name="T61" fmla="*/ 642 h 765"/>
                  <a:gd name="T62" fmla="*/ 186 w 797"/>
                  <a:gd name="T63" fmla="*/ 647 h 765"/>
                  <a:gd name="T64" fmla="*/ 189 w 797"/>
                  <a:gd name="T65" fmla="*/ 647 h 765"/>
                  <a:gd name="T66" fmla="*/ 283 w 797"/>
                  <a:gd name="T67" fmla="*/ 601 h 765"/>
                  <a:gd name="T68" fmla="*/ 336 w 797"/>
                  <a:gd name="T69" fmla="*/ 436 h 765"/>
                  <a:gd name="T70" fmla="*/ 266 w 797"/>
                  <a:gd name="T71" fmla="*/ 413 h 765"/>
                  <a:gd name="T72" fmla="*/ 523 w 797"/>
                  <a:gd name="T73" fmla="*/ 158 h 765"/>
                  <a:gd name="T74" fmla="*/ 592 w 797"/>
                  <a:gd name="T75" fmla="*/ 233 h 765"/>
                  <a:gd name="T76" fmla="*/ 600 w 797"/>
                  <a:gd name="T77" fmla="*/ 239 h 765"/>
                  <a:gd name="T78" fmla="*/ 603 w 797"/>
                  <a:gd name="T79" fmla="*/ 238 h 765"/>
                  <a:gd name="T80" fmla="*/ 694 w 797"/>
                  <a:gd name="T81" fmla="*/ 192 h 765"/>
                  <a:gd name="T82" fmla="*/ 746 w 797"/>
                  <a:gd name="T83" fmla="*/ 27 h 765"/>
                  <a:gd name="T84" fmla="*/ 678 w 797"/>
                  <a:gd name="T85" fmla="*/ 4 h 765"/>
                  <a:gd name="T86" fmla="*/ 519 w 797"/>
                  <a:gd name="T87" fmla="*/ 146 h 765"/>
                  <a:gd name="T88" fmla="*/ 523 w 797"/>
                  <a:gd name="T89" fmla="*/ 158 h 765"/>
                  <a:gd name="T90" fmla="*/ 447 w 797"/>
                  <a:gd name="T91" fmla="*/ 344 h 765"/>
                  <a:gd name="T92" fmla="*/ 481 w 797"/>
                  <a:gd name="T93" fmla="*/ 357 h 765"/>
                  <a:gd name="T94" fmla="*/ 498 w 797"/>
                  <a:gd name="T95" fmla="*/ 354 h 765"/>
                  <a:gd name="T96" fmla="*/ 573 w 797"/>
                  <a:gd name="T97" fmla="*/ 273 h 765"/>
                  <a:gd name="T98" fmla="*/ 570 w 797"/>
                  <a:gd name="T99" fmla="*/ 262 h 765"/>
                  <a:gd name="T100" fmla="*/ 486 w 797"/>
                  <a:gd name="T101" fmla="*/ 197 h 765"/>
                  <a:gd name="T102" fmla="*/ 476 w 797"/>
                  <a:gd name="T103" fmla="*/ 196 h 765"/>
                  <a:gd name="T104" fmla="*/ 420 w 797"/>
                  <a:gd name="T105" fmla="*/ 290 h 765"/>
                  <a:gd name="T106" fmla="*/ 447 w 797"/>
                  <a:gd name="T107" fmla="*/ 344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765">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spTree>
    <p:extLst>
      <p:ext uri="{BB962C8B-B14F-4D97-AF65-F5344CB8AC3E}">
        <p14:creationId xmlns:p14="http://schemas.microsoft.com/office/powerpoint/2010/main" val="722121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529C0EA-864C-44EC-942D-A8DA710CE49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5529C0EA-864C-44EC-942D-A8DA710CE49F}"/>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7247CD26-2482-4E94-911F-80247B2B47B2}"/>
              </a:ext>
            </a:extLst>
          </p:cNvPr>
          <p:cNvSpPr>
            <a:spLocks noGrp="1"/>
          </p:cNvSpPr>
          <p:nvPr>
            <p:ph type="title"/>
          </p:nvPr>
        </p:nvSpPr>
        <p:spPr/>
        <p:txBody>
          <a:bodyPr vert="horz"/>
          <a:lstStyle/>
          <a:p>
            <a:r>
              <a:rPr lang="en-US"/>
              <a:t>Reflection</a:t>
            </a:r>
          </a:p>
        </p:txBody>
      </p:sp>
      <p:sp>
        <p:nvSpPr>
          <p:cNvPr id="44" name="TextBox 43">
            <a:extLst>
              <a:ext uri="{FF2B5EF4-FFF2-40B4-BE49-F238E27FC236}">
                <a16:creationId xmlns:a16="http://schemas.microsoft.com/office/drawing/2014/main" id="{CBEADAA9-3015-4398-B8DB-A6D94745A090}"/>
              </a:ext>
            </a:extLst>
          </p:cNvPr>
          <p:cNvSpPr txBox="1"/>
          <p:nvPr/>
        </p:nvSpPr>
        <p:spPr>
          <a:xfrm>
            <a:off x="3563126" y="2571751"/>
            <a:ext cx="5037949" cy="231353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257175" indent="-257175">
              <a:buFont typeface="+mj-lt"/>
              <a:buAutoNum type="arabicPeriod"/>
            </a:pPr>
            <a:r>
              <a:rPr lang="en-US" sz="1350">
                <a:solidFill>
                  <a:srgbClr val="575757"/>
                </a:solidFill>
              </a:rPr>
              <a:t>What are some of the root causes of why we sometimes shift from the pyramid to the ice cream cone?</a:t>
            </a:r>
          </a:p>
          <a:p>
            <a:pPr marL="257175" indent="-257175">
              <a:buFont typeface="+mj-lt"/>
              <a:buAutoNum type="arabicPeriod"/>
            </a:pPr>
            <a:endParaRPr lang="en-US" sz="1350">
              <a:solidFill>
                <a:srgbClr val="575757"/>
              </a:solidFill>
            </a:endParaRPr>
          </a:p>
          <a:p>
            <a:pPr marL="257175" indent="-257175">
              <a:buFont typeface="+mj-lt"/>
              <a:buAutoNum type="arabicPeriod"/>
            </a:pPr>
            <a:r>
              <a:rPr lang="en-US" sz="1350">
                <a:solidFill>
                  <a:srgbClr val="575757"/>
                </a:solidFill>
              </a:rPr>
              <a:t>During project execution, what are some specific warning signs we can look for that will alert us to a trend towards that shift?</a:t>
            </a:r>
          </a:p>
          <a:p>
            <a:pPr marL="257175" indent="-257175">
              <a:buFont typeface="+mj-lt"/>
              <a:buAutoNum type="arabicPeriod"/>
            </a:pPr>
            <a:endParaRPr lang="en-US" sz="1350">
              <a:solidFill>
                <a:srgbClr val="575757"/>
              </a:solidFill>
            </a:endParaRPr>
          </a:p>
          <a:p>
            <a:pPr marL="257175" indent="-257175">
              <a:buFont typeface="+mj-lt"/>
              <a:buAutoNum type="arabicPeriod"/>
            </a:pPr>
            <a:r>
              <a:rPr lang="en-US" sz="1350">
                <a:solidFill>
                  <a:srgbClr val="575757"/>
                </a:solidFill>
              </a:rPr>
              <a:t>What are some practical steps we can take to move from </a:t>
            </a:r>
            <a:r>
              <a:rPr lang="en-US" sz="1050">
                <a:solidFill>
                  <a:srgbClr val="575757"/>
                </a:solidFill>
              </a:rPr>
              <a:t>the ice cream cone to a proper testing pyramid?</a:t>
            </a:r>
            <a:endParaRPr lang="en-US" sz="1350">
              <a:solidFill>
                <a:srgbClr val="575757"/>
              </a:solidFill>
            </a:endParaRPr>
          </a:p>
        </p:txBody>
      </p:sp>
      <p:pic>
        <p:nvPicPr>
          <p:cNvPr id="5" name="Picture 4">
            <a:extLst>
              <a:ext uri="{FF2B5EF4-FFF2-40B4-BE49-F238E27FC236}">
                <a16:creationId xmlns:a16="http://schemas.microsoft.com/office/drawing/2014/main" id="{45CC09B5-1E6B-42C7-B71C-F0C5CF106554}"/>
              </a:ext>
            </a:extLst>
          </p:cNvPr>
          <p:cNvPicPr>
            <a:picLocks noChangeAspect="1"/>
          </p:cNvPicPr>
          <p:nvPr/>
        </p:nvPicPr>
        <p:blipFill>
          <a:blip r:embed="rId5"/>
          <a:stretch>
            <a:fillRect/>
          </a:stretch>
        </p:blipFill>
        <p:spPr>
          <a:xfrm>
            <a:off x="4272424" y="148185"/>
            <a:ext cx="1318880" cy="2338878"/>
          </a:xfrm>
          <a:prstGeom prst="rect">
            <a:avLst/>
          </a:prstGeom>
        </p:spPr>
      </p:pic>
      <p:pic>
        <p:nvPicPr>
          <p:cNvPr id="6" name="Picture 6" descr="Diagram&#10;&#10;Description automatically generated">
            <a:extLst>
              <a:ext uri="{FF2B5EF4-FFF2-40B4-BE49-F238E27FC236}">
                <a16:creationId xmlns:a16="http://schemas.microsoft.com/office/drawing/2014/main" id="{CD6098DA-FF90-1DA4-9DAE-FDE287914004}"/>
              </a:ext>
            </a:extLst>
          </p:cNvPr>
          <p:cNvPicPr>
            <a:picLocks noChangeAspect="1"/>
          </p:cNvPicPr>
          <p:nvPr/>
        </p:nvPicPr>
        <p:blipFill>
          <a:blip r:embed="rId6"/>
          <a:stretch>
            <a:fillRect/>
          </a:stretch>
        </p:blipFill>
        <p:spPr>
          <a:xfrm>
            <a:off x="5967250" y="530018"/>
            <a:ext cx="2362856" cy="1570836"/>
          </a:xfrm>
          <a:prstGeom prst="rect">
            <a:avLst/>
          </a:prstGeom>
        </p:spPr>
      </p:pic>
    </p:spTree>
    <p:extLst>
      <p:ext uri="{BB962C8B-B14F-4D97-AF65-F5344CB8AC3E}">
        <p14:creationId xmlns:p14="http://schemas.microsoft.com/office/powerpoint/2010/main" val="1070494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CF39-79E7-4BA5-A754-1A98664ABD11}"/>
              </a:ext>
            </a:extLst>
          </p:cNvPr>
          <p:cNvSpPr>
            <a:spLocks noGrp="1"/>
          </p:cNvSpPr>
          <p:nvPr>
            <p:ph type="title"/>
          </p:nvPr>
        </p:nvSpPr>
        <p:spPr/>
        <p:txBody>
          <a:bodyPr/>
          <a:lstStyle/>
          <a:p>
            <a:r>
              <a:rPr lang="en-US" dirty="0"/>
              <a:t>Waterfall Software Development</a:t>
            </a:r>
          </a:p>
        </p:txBody>
      </p:sp>
      <p:sp>
        <p:nvSpPr>
          <p:cNvPr id="3" name="Subtitle 2">
            <a:extLst>
              <a:ext uri="{FF2B5EF4-FFF2-40B4-BE49-F238E27FC236}">
                <a16:creationId xmlns:a16="http://schemas.microsoft.com/office/drawing/2014/main" id="{846F9625-506C-4083-A6A7-DBF851A0F7A9}"/>
              </a:ext>
            </a:extLst>
          </p:cNvPr>
          <p:cNvSpPr>
            <a:spLocks noGrp="1"/>
          </p:cNvSpPr>
          <p:nvPr>
            <p:ph type="subTitle" idx="1"/>
          </p:nvPr>
        </p:nvSpPr>
        <p:spPr/>
        <p:txBody>
          <a:bodyPr/>
          <a:lstStyle/>
          <a:p>
            <a:r>
              <a:rPr lang="en-US" dirty="0"/>
              <a:t>A sequential development process that flows like a waterfall through all phases of a project (requirements, design, implementation, testing, and deployment for example), with each phase completely wrapping up before the next phase begins.</a:t>
            </a:r>
          </a:p>
          <a:p>
            <a:endParaRPr lang="en-US" dirty="0"/>
          </a:p>
          <a:p>
            <a:r>
              <a:rPr lang="en-US" dirty="0"/>
              <a:t>Key aspects:</a:t>
            </a:r>
          </a:p>
          <a:p>
            <a:pPr marL="514350" indent="-285750">
              <a:buFont typeface="Arial" panose="020B0604020202020204" pitchFamily="34" charset="0"/>
              <a:buChar char="•"/>
            </a:pPr>
            <a:r>
              <a:rPr lang="en-US" dirty="0"/>
              <a:t>Majority of research done up front</a:t>
            </a:r>
          </a:p>
          <a:p>
            <a:pPr marL="514350" indent="-285750">
              <a:buFont typeface="Arial" panose="020B0604020202020204" pitchFamily="34" charset="0"/>
              <a:buChar char="•"/>
            </a:pPr>
            <a:r>
              <a:rPr lang="en-US" dirty="0"/>
              <a:t>More accurate time estimates</a:t>
            </a:r>
          </a:p>
          <a:p>
            <a:pPr marL="514350" indent="-285750">
              <a:buFont typeface="Arial" panose="020B0604020202020204" pitchFamily="34" charset="0"/>
              <a:buChar char="•"/>
            </a:pPr>
            <a:r>
              <a:rPr lang="en-US" dirty="0"/>
              <a:t>More predictable release date</a:t>
            </a:r>
          </a:p>
          <a:p>
            <a:pPr marL="514350" indent="-285750">
              <a:buFont typeface="Arial" panose="020B0604020202020204" pitchFamily="34" charset="0"/>
              <a:buChar char="•"/>
            </a:pPr>
            <a:endParaRPr lang="en-US" dirty="0"/>
          </a:p>
          <a:p>
            <a:pPr marL="228600" indent="0"/>
            <a:r>
              <a:rPr lang="en-US" dirty="0"/>
              <a:t>Cons:</a:t>
            </a:r>
          </a:p>
          <a:p>
            <a:pPr marL="514350" indent="-285750">
              <a:buFont typeface="Arial" panose="020B0604020202020204" pitchFamily="34" charset="0"/>
              <a:buChar char="•"/>
            </a:pPr>
            <a:r>
              <a:rPr lang="en-US" dirty="0"/>
              <a:t>Process is brittle – can’t pivot easily in terms of changing requirements</a:t>
            </a:r>
          </a:p>
          <a:p>
            <a:pPr marL="514350" indent="-285750">
              <a:buFont typeface="Arial" panose="020B0604020202020204" pitchFamily="34" charset="0"/>
              <a:buChar char="•"/>
            </a:pPr>
            <a:r>
              <a:rPr lang="en-US" dirty="0"/>
              <a:t>Long lead times – difficult to respond to rapid business evolution</a:t>
            </a:r>
          </a:p>
          <a:p>
            <a:pPr marL="514350" indent="-285750">
              <a:buFont typeface="Arial" panose="020B0604020202020204" pitchFamily="34" charset="0"/>
              <a:buChar char="•"/>
            </a:pPr>
            <a:endParaRPr lang="en-US" dirty="0"/>
          </a:p>
          <a:p>
            <a:pPr marL="228600" indent="0"/>
            <a:r>
              <a:rPr lang="en-US" dirty="0"/>
              <a:t>Tools:</a:t>
            </a:r>
          </a:p>
          <a:p>
            <a:pPr marL="514350" indent="-285750">
              <a:buFont typeface="Arial" panose="020B0604020202020204" pitchFamily="34" charset="0"/>
              <a:buChar char="•"/>
            </a:pPr>
            <a:r>
              <a:rPr lang="en-US" dirty="0"/>
              <a:t>Commonly use Gantt charts to track projects, subtasks and dependencies</a:t>
            </a:r>
          </a:p>
          <a:p>
            <a:pPr marL="5143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A61CA049-0229-4349-8788-D8F32E250A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40897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4F09ED3-2BC7-45FC-8C8B-B12B813CE1B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2" name="Object 1" hidden="1">
                        <a:extLst>
                          <a:ext uri="{FF2B5EF4-FFF2-40B4-BE49-F238E27FC236}">
                            <a16:creationId xmlns:a16="http://schemas.microsoft.com/office/drawing/2014/main" id="{F4F09ED3-2BC7-45FC-8C8B-B12B813CE1B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18605D0-C6FA-4EF7-BC07-718BAA150E97}"/>
              </a:ext>
            </a:extLst>
          </p:cNvPr>
          <p:cNvSpPr>
            <a:spLocks noGrp="1"/>
          </p:cNvSpPr>
          <p:nvPr>
            <p:ph type="title"/>
          </p:nvPr>
        </p:nvSpPr>
        <p:spPr/>
        <p:txBody>
          <a:bodyPr vert="horz"/>
          <a:lstStyle/>
          <a:p>
            <a:r>
              <a:rPr lang="en-US"/>
              <a:t>Managing Software Quality</a:t>
            </a:r>
          </a:p>
        </p:txBody>
      </p:sp>
    </p:spTree>
    <p:extLst>
      <p:ext uri="{BB962C8B-B14F-4D97-AF65-F5344CB8AC3E}">
        <p14:creationId xmlns:p14="http://schemas.microsoft.com/office/powerpoint/2010/main" val="3828905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18F82B3-B145-4913-BEFF-0A17F576729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5" name="Object 4" hidden="1">
                        <a:extLst>
                          <a:ext uri="{FF2B5EF4-FFF2-40B4-BE49-F238E27FC236}">
                            <a16:creationId xmlns:a16="http://schemas.microsoft.com/office/drawing/2014/main" id="{C18F82B3-B145-4913-BEFF-0A17F576729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7" name="Shape 85">
            <a:extLst>
              <a:ext uri="{FF2B5EF4-FFF2-40B4-BE49-F238E27FC236}">
                <a16:creationId xmlns:a16="http://schemas.microsoft.com/office/drawing/2014/main" id="{A11B1363-1709-4F51-92AF-4580F0716BF1}"/>
              </a:ext>
            </a:extLst>
          </p:cNvPr>
          <p:cNvSpPr txBox="1">
            <a:spLocks/>
          </p:cNvSpPr>
          <p:nvPr/>
        </p:nvSpPr>
        <p:spPr>
          <a:xfrm>
            <a:off x="3602937" y="3780536"/>
            <a:ext cx="5642042" cy="1419198"/>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lvl="1">
              <a:buClr>
                <a:schemeClr val="tx1"/>
              </a:buClr>
              <a:defRPr sz="1800"/>
            </a:pPr>
            <a:endParaRPr lang="en-US" sz="1350"/>
          </a:p>
        </p:txBody>
      </p:sp>
      <p:sp>
        <p:nvSpPr>
          <p:cNvPr id="8" name="Title 7">
            <a:extLst>
              <a:ext uri="{FF2B5EF4-FFF2-40B4-BE49-F238E27FC236}">
                <a16:creationId xmlns:a16="http://schemas.microsoft.com/office/drawing/2014/main" id="{F571E0C2-55D6-4B14-8CA8-A7A804BA6596}"/>
              </a:ext>
            </a:extLst>
          </p:cNvPr>
          <p:cNvSpPr>
            <a:spLocks noGrp="1"/>
          </p:cNvSpPr>
          <p:nvPr>
            <p:ph type="title"/>
          </p:nvPr>
        </p:nvSpPr>
        <p:spPr>
          <a:xfrm>
            <a:off x="472500" y="467100"/>
            <a:ext cx="8199900" cy="706347"/>
          </a:xfrm>
        </p:spPr>
        <p:txBody>
          <a:bodyPr vert="horz"/>
          <a:lstStyle/>
          <a:p>
            <a:r>
              <a:rPr lang="en-US"/>
              <a:t>Using Test Coverage to evaluate the completeness &amp; effectiveness of our tests</a:t>
            </a:r>
          </a:p>
        </p:txBody>
      </p:sp>
      <p:sp>
        <p:nvSpPr>
          <p:cNvPr id="13" name="ee4pContent1">
            <a:extLst>
              <a:ext uri="{FF2B5EF4-FFF2-40B4-BE49-F238E27FC236}">
                <a16:creationId xmlns:a16="http://schemas.microsoft.com/office/drawing/2014/main" id="{31E411DB-BDB1-4E99-B715-F199DF3872EC}"/>
              </a:ext>
            </a:extLst>
          </p:cNvPr>
          <p:cNvSpPr txBox="1"/>
          <p:nvPr/>
        </p:nvSpPr>
        <p:spPr>
          <a:xfrm>
            <a:off x="472050" y="2216699"/>
            <a:ext cx="3746730" cy="2184300"/>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marL="257175" indent="-257175">
              <a:lnSpc>
                <a:spcPct val="90000"/>
              </a:lnSpc>
              <a:spcBef>
                <a:spcPts val="750"/>
              </a:spcBef>
              <a:buFont typeface="Arial" panose="020B0604020202020204" pitchFamily="34" charset="0"/>
              <a:buChar char="•"/>
            </a:pPr>
            <a:r>
              <a:rPr lang="en-US" sz="1500">
                <a:latin typeface="+mn-lt"/>
              </a:rPr>
              <a:t>Measurement mechanisms are built into many languages &amp; development frameworks</a:t>
            </a:r>
          </a:p>
          <a:p>
            <a:pPr marL="257175" indent="-257175">
              <a:lnSpc>
                <a:spcPct val="90000"/>
              </a:lnSpc>
              <a:spcBef>
                <a:spcPts val="750"/>
              </a:spcBef>
              <a:buFont typeface="Arial" panose="020B0604020202020204" pitchFamily="34" charset="0"/>
              <a:buChar char="•"/>
            </a:pPr>
            <a:r>
              <a:rPr lang="en-US" sz="1500">
                <a:latin typeface="+mn-lt"/>
              </a:rPr>
              <a:t>These tools analyze source code under test against automated test runs, identifying source code that is covered (exercised by one or more tests) vs. not covered (excluded from any test)</a:t>
            </a:r>
          </a:p>
        </p:txBody>
      </p:sp>
      <p:sp>
        <p:nvSpPr>
          <p:cNvPr id="14" name="ee4pContent2">
            <a:extLst>
              <a:ext uri="{FF2B5EF4-FFF2-40B4-BE49-F238E27FC236}">
                <a16:creationId xmlns:a16="http://schemas.microsoft.com/office/drawing/2014/main" id="{612082BE-D0CF-4680-869F-A5F9F516EC3B}"/>
              </a:ext>
            </a:extLst>
          </p:cNvPr>
          <p:cNvSpPr txBox="1"/>
          <p:nvPr/>
        </p:nvSpPr>
        <p:spPr>
          <a:xfrm>
            <a:off x="4925670" y="2216699"/>
            <a:ext cx="3746730" cy="2184300"/>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lvl="1">
              <a:lnSpc>
                <a:spcPct val="90000"/>
              </a:lnSpc>
              <a:spcBef>
                <a:spcPts val="750"/>
              </a:spcBef>
              <a:buClr>
                <a:schemeClr val="tx1"/>
              </a:buClr>
              <a:defRPr sz="1800"/>
            </a:pPr>
            <a:r>
              <a:rPr lang="en-US" sz="1350"/>
              <a:t>Ranges from 0 – 100%, and the higher the number, the better the coverage</a:t>
            </a:r>
          </a:p>
          <a:p>
            <a:pPr lvl="1">
              <a:lnSpc>
                <a:spcPct val="90000"/>
              </a:lnSpc>
              <a:spcBef>
                <a:spcPts val="750"/>
              </a:spcBef>
              <a:buClr>
                <a:schemeClr val="tx1"/>
              </a:buClr>
              <a:defRPr sz="1800"/>
            </a:pPr>
            <a:r>
              <a:rPr lang="en-US" sz="1350"/>
              <a:t>A low test coverage percentage indicates a deficiency in automated testing</a:t>
            </a:r>
          </a:p>
          <a:p>
            <a:pPr lvl="1">
              <a:lnSpc>
                <a:spcPct val="90000"/>
              </a:lnSpc>
              <a:spcBef>
                <a:spcPts val="750"/>
              </a:spcBef>
              <a:buClr>
                <a:schemeClr val="tx1"/>
              </a:buClr>
              <a:defRPr sz="1800"/>
            </a:pPr>
            <a:r>
              <a:rPr lang="en-US" sz="1350"/>
              <a:t>Test coverage measures are often integrated into CI/CD pipelines, failing the build if a minimum level of coverage has not been achieved</a:t>
            </a:r>
          </a:p>
        </p:txBody>
      </p:sp>
      <p:sp>
        <p:nvSpPr>
          <p:cNvPr id="15" name="ee4pHeader1">
            <a:extLst>
              <a:ext uri="{FF2B5EF4-FFF2-40B4-BE49-F238E27FC236}">
                <a16:creationId xmlns:a16="http://schemas.microsoft.com/office/drawing/2014/main" id="{D0DD05C9-C2C3-4B88-AFB1-64EC6794EFA1}"/>
              </a:ext>
            </a:extLst>
          </p:cNvPr>
          <p:cNvSpPr txBox="1"/>
          <p:nvPr/>
        </p:nvSpPr>
        <p:spPr>
          <a:xfrm>
            <a:off x="472050" y="1790700"/>
            <a:ext cx="3746730" cy="336863"/>
          </a:xfrm>
          <a:prstGeom prst="rect">
            <a:avLst/>
          </a:prstGeom>
          <a:noFill/>
          <a:ln cap="rnd">
            <a:noFill/>
          </a:ln>
        </p:spPr>
        <p:txBody>
          <a:bodyPr wrap="square" lIns="0" tIns="0" rIns="0" bIns="0" rtlCol="0" anchor="b">
            <a:noAutofit/>
          </a:bodyPr>
          <a:lstStyle/>
          <a:p>
            <a:pPr lvl="3"/>
            <a:r>
              <a:rPr lang="en-US" sz="1800">
                <a:solidFill>
                  <a:schemeClr val="tx2"/>
                </a:solidFill>
              </a:rPr>
              <a:t>The What</a:t>
            </a:r>
          </a:p>
        </p:txBody>
      </p:sp>
      <p:sp>
        <p:nvSpPr>
          <p:cNvPr id="16" name="ee4pHeader2">
            <a:extLst>
              <a:ext uri="{FF2B5EF4-FFF2-40B4-BE49-F238E27FC236}">
                <a16:creationId xmlns:a16="http://schemas.microsoft.com/office/drawing/2014/main" id="{B1DB67BD-6E21-4EC2-A287-2C206BF1637A}"/>
              </a:ext>
            </a:extLst>
          </p:cNvPr>
          <p:cNvSpPr txBox="1"/>
          <p:nvPr/>
        </p:nvSpPr>
        <p:spPr>
          <a:xfrm>
            <a:off x="4925670" y="1790700"/>
            <a:ext cx="3746730" cy="336863"/>
          </a:xfrm>
          <a:prstGeom prst="rect">
            <a:avLst/>
          </a:prstGeom>
          <a:noFill/>
          <a:ln cap="rnd">
            <a:noFill/>
          </a:ln>
        </p:spPr>
        <p:txBody>
          <a:bodyPr wrap="square" lIns="0" tIns="0" rIns="0" bIns="0" rtlCol="0" anchor="b">
            <a:noAutofit/>
          </a:bodyPr>
          <a:lstStyle/>
          <a:p>
            <a:pPr lvl="3"/>
            <a:r>
              <a:rPr lang="en-US" sz="1800">
                <a:solidFill>
                  <a:schemeClr val="tx2"/>
                </a:solidFill>
              </a:rPr>
              <a:t>The How</a:t>
            </a:r>
          </a:p>
        </p:txBody>
      </p:sp>
    </p:spTree>
    <p:extLst>
      <p:ext uri="{BB962C8B-B14F-4D97-AF65-F5344CB8AC3E}">
        <p14:creationId xmlns:p14="http://schemas.microsoft.com/office/powerpoint/2010/main" val="15136437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6A8B11-528F-4730-BA11-C85C3E19630A}"/>
              </a:ext>
            </a:extLst>
          </p:cNvPr>
          <p:cNvSpPr>
            <a:spLocks noGrp="1"/>
          </p:cNvSpPr>
          <p:nvPr>
            <p:ph type="title"/>
          </p:nvPr>
        </p:nvSpPr>
        <p:spPr/>
        <p:txBody>
          <a:bodyPr/>
          <a:lstStyle/>
          <a:p>
            <a:r>
              <a:rPr lang="en-US"/>
              <a:t>Wrangling “Technical Debt”</a:t>
            </a:r>
          </a:p>
        </p:txBody>
      </p:sp>
      <p:sp>
        <p:nvSpPr>
          <p:cNvPr id="6" name="Shape 85">
            <a:extLst>
              <a:ext uri="{FF2B5EF4-FFF2-40B4-BE49-F238E27FC236}">
                <a16:creationId xmlns:a16="http://schemas.microsoft.com/office/drawing/2014/main" id="{02CEF905-2408-4FC4-8D32-BF7959C753AB}"/>
              </a:ext>
            </a:extLst>
          </p:cNvPr>
          <p:cNvSpPr txBox="1">
            <a:spLocks/>
          </p:cNvSpPr>
          <p:nvPr/>
        </p:nvSpPr>
        <p:spPr>
          <a:xfrm>
            <a:off x="405454" y="1062353"/>
            <a:ext cx="4547681" cy="1771390"/>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lvl="1">
              <a:spcBef>
                <a:spcPts val="750"/>
              </a:spcBef>
              <a:spcAft>
                <a:spcPts val="0"/>
              </a:spcAft>
              <a:buClr>
                <a:schemeClr val="tx1"/>
              </a:buClr>
              <a:defRPr sz="1800"/>
            </a:pPr>
            <a:r>
              <a:rPr lang="en-US" sz="1350"/>
              <a:t>Involves borrowing from the future to address the immediate</a:t>
            </a:r>
          </a:p>
          <a:p>
            <a:pPr lvl="1">
              <a:spcBef>
                <a:spcPts val="750"/>
              </a:spcBef>
              <a:spcAft>
                <a:spcPts val="0"/>
              </a:spcAft>
              <a:buClr>
                <a:schemeClr val="tx1"/>
              </a:buClr>
              <a:defRPr sz="1800"/>
            </a:pPr>
            <a:r>
              <a:rPr lang="en-US" sz="1350"/>
              <a:t>Manifests as choosing to go with a sub-optimal solution to move a project forward, instead of spending the time to build out the optimal approach</a:t>
            </a:r>
          </a:p>
          <a:p>
            <a:pPr lvl="1">
              <a:spcBef>
                <a:spcPts val="750"/>
              </a:spcBef>
              <a:spcAft>
                <a:spcPts val="0"/>
              </a:spcAft>
              <a:buClr>
                <a:schemeClr val="tx1"/>
              </a:buClr>
              <a:defRPr sz="1800"/>
            </a:pPr>
            <a:r>
              <a:rPr lang="en-US" sz="1350"/>
              <a:t>Results in higher compounding costs in the long-run (e.g., future development cost, long-term maintainability, speed, quality, etc.)</a:t>
            </a:r>
          </a:p>
        </p:txBody>
      </p:sp>
      <p:sp>
        <p:nvSpPr>
          <p:cNvPr id="7" name="Shape 85">
            <a:extLst>
              <a:ext uri="{FF2B5EF4-FFF2-40B4-BE49-F238E27FC236}">
                <a16:creationId xmlns:a16="http://schemas.microsoft.com/office/drawing/2014/main" id="{83E06FFC-7CDC-45F4-B2F4-93395D193636}"/>
              </a:ext>
            </a:extLst>
          </p:cNvPr>
          <p:cNvSpPr txBox="1">
            <a:spLocks/>
          </p:cNvSpPr>
          <p:nvPr/>
        </p:nvSpPr>
        <p:spPr>
          <a:xfrm>
            <a:off x="5671429" y="543788"/>
            <a:ext cx="3251944" cy="3084977"/>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marL="83700" lvl="1" indent="0">
              <a:spcBef>
                <a:spcPts val="750"/>
              </a:spcBef>
              <a:spcAft>
                <a:spcPts val="0"/>
              </a:spcAft>
              <a:buClrTx/>
              <a:buNone/>
              <a:defRPr sz="1800"/>
            </a:pPr>
            <a:r>
              <a:rPr lang="en-US" sz="1500" b="1">
                <a:solidFill>
                  <a:schemeClr val="bg1"/>
                </a:solidFill>
              </a:rPr>
              <a:t>Tactics to mitigate technical debt:</a:t>
            </a:r>
          </a:p>
          <a:p>
            <a:pPr marL="83700" lvl="1" indent="0">
              <a:spcBef>
                <a:spcPts val="750"/>
              </a:spcBef>
              <a:spcAft>
                <a:spcPts val="0"/>
              </a:spcAft>
              <a:buClrTx/>
              <a:buNone/>
              <a:defRPr sz="1800"/>
            </a:pPr>
            <a:endParaRPr lang="en-US" sz="1500">
              <a:solidFill>
                <a:schemeClr val="bg1"/>
              </a:solidFill>
            </a:endParaRPr>
          </a:p>
          <a:p>
            <a:pPr marL="426600" lvl="1" indent="-342900">
              <a:spcBef>
                <a:spcPts val="750"/>
              </a:spcBef>
              <a:spcAft>
                <a:spcPts val="0"/>
              </a:spcAft>
              <a:buClrTx/>
              <a:buFont typeface="+mj-lt"/>
              <a:buAutoNum type="arabicPeriod"/>
              <a:defRPr sz="1800"/>
            </a:pPr>
            <a:r>
              <a:rPr lang="en-US" sz="1500">
                <a:solidFill>
                  <a:schemeClr val="bg1"/>
                </a:solidFill>
              </a:rPr>
              <a:t>Find opportunities to pay down debt as part of a future enhancement</a:t>
            </a:r>
          </a:p>
          <a:p>
            <a:pPr marL="426600" lvl="1" indent="-342900">
              <a:spcBef>
                <a:spcPts val="750"/>
              </a:spcBef>
              <a:spcAft>
                <a:spcPts val="0"/>
              </a:spcAft>
              <a:buClrTx/>
              <a:buFont typeface="+mj-lt"/>
              <a:buAutoNum type="arabicPeriod"/>
              <a:defRPr sz="1800"/>
            </a:pPr>
            <a:endParaRPr lang="en-US" sz="1500">
              <a:solidFill>
                <a:schemeClr val="bg1"/>
              </a:solidFill>
            </a:endParaRPr>
          </a:p>
          <a:p>
            <a:pPr marL="426600" lvl="1" indent="-342900">
              <a:spcBef>
                <a:spcPts val="750"/>
              </a:spcBef>
              <a:spcAft>
                <a:spcPts val="0"/>
              </a:spcAft>
              <a:buClrTx/>
              <a:buFont typeface="+mj-lt"/>
              <a:buAutoNum type="arabicPeriod"/>
              <a:defRPr sz="1800"/>
            </a:pPr>
            <a:r>
              <a:rPr lang="en-US" sz="1500">
                <a:solidFill>
                  <a:schemeClr val="bg1"/>
                </a:solidFill>
              </a:rPr>
              <a:t>Remove debt when modernizing a legacy system – don’t simply do a “balance transfer” when building the replacement</a:t>
            </a:r>
          </a:p>
          <a:p>
            <a:pPr marL="426600" lvl="1" indent="-342900">
              <a:spcBef>
                <a:spcPts val="750"/>
              </a:spcBef>
              <a:spcAft>
                <a:spcPts val="0"/>
              </a:spcAft>
              <a:buClrTx/>
              <a:buFont typeface="+mj-lt"/>
              <a:buAutoNum type="arabicPeriod"/>
              <a:defRPr sz="1800"/>
            </a:pPr>
            <a:endParaRPr lang="en-US" sz="1500">
              <a:solidFill>
                <a:schemeClr val="bg1"/>
              </a:solidFill>
            </a:endParaRPr>
          </a:p>
          <a:p>
            <a:pPr marL="426600" lvl="1" indent="-342900">
              <a:spcBef>
                <a:spcPts val="750"/>
              </a:spcBef>
              <a:spcAft>
                <a:spcPts val="0"/>
              </a:spcAft>
              <a:buClrTx/>
              <a:buFont typeface="+mj-lt"/>
              <a:buAutoNum type="arabicPeriod"/>
              <a:defRPr sz="1800"/>
            </a:pPr>
            <a:r>
              <a:rPr lang="en-US" sz="1500">
                <a:solidFill>
                  <a:schemeClr val="bg1"/>
                </a:solidFill>
              </a:rPr>
              <a:t>Embrace pay down of technical debt as a regularly-planned activity within your sprints (if possible)</a:t>
            </a:r>
          </a:p>
        </p:txBody>
      </p:sp>
      <p:grpSp>
        <p:nvGrpSpPr>
          <p:cNvPr id="8" name="Group 7">
            <a:extLst>
              <a:ext uri="{FF2B5EF4-FFF2-40B4-BE49-F238E27FC236}">
                <a16:creationId xmlns:a16="http://schemas.microsoft.com/office/drawing/2014/main" id="{46940A5F-126E-4284-9589-8533864FAC83}"/>
              </a:ext>
            </a:extLst>
          </p:cNvPr>
          <p:cNvGrpSpPr/>
          <p:nvPr/>
        </p:nvGrpSpPr>
        <p:grpSpPr>
          <a:xfrm>
            <a:off x="0" y="4783954"/>
            <a:ext cx="9144000" cy="359546"/>
            <a:chOff x="0" y="6378606"/>
            <a:chExt cx="12192000" cy="479394"/>
          </a:xfrm>
        </p:grpSpPr>
        <p:sp>
          <p:nvSpPr>
            <p:cNvPr id="9" name="Rectangle 8">
              <a:extLst>
                <a:ext uri="{FF2B5EF4-FFF2-40B4-BE49-F238E27FC236}">
                  <a16:creationId xmlns:a16="http://schemas.microsoft.com/office/drawing/2014/main" id="{7A6A47C8-3DE8-4F88-96DA-5F1EED7DAE57}"/>
                </a:ext>
              </a:extLst>
            </p:cNvPr>
            <p:cNvSpPr/>
            <p:nvPr/>
          </p:nvSpPr>
          <p:spPr>
            <a:xfrm>
              <a:off x="0" y="6378606"/>
              <a:ext cx="12192000" cy="479394"/>
            </a:xfrm>
            <a:prstGeom prst="rect">
              <a:avLst/>
            </a:prstGeom>
            <a:solidFill>
              <a:schemeClr val="tx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342900"/>
              <a:r>
                <a:rPr lang="en-US" sz="1200" b="1">
                  <a:solidFill>
                    <a:srgbClr val="FFFFFF"/>
                  </a:solidFill>
                </a:rPr>
                <a:t>Discussion | How can Product Owners and other team leaders help reduce technical debt?</a:t>
              </a:r>
            </a:p>
          </p:txBody>
        </p:sp>
        <p:sp>
          <p:nvSpPr>
            <p:cNvPr id="10" name="Freeform 14">
              <a:extLst>
                <a:ext uri="{FF2B5EF4-FFF2-40B4-BE49-F238E27FC236}">
                  <a16:creationId xmlns:a16="http://schemas.microsoft.com/office/drawing/2014/main" id="{2FBF4584-B524-47CF-9960-89FD6F8E466B}"/>
                </a:ext>
              </a:extLst>
            </p:cNvPr>
            <p:cNvSpPr>
              <a:spLocks/>
            </p:cNvSpPr>
            <p:nvPr/>
          </p:nvSpPr>
          <p:spPr bwMode="auto">
            <a:xfrm>
              <a:off x="155199" y="6494837"/>
              <a:ext cx="288144" cy="246931"/>
            </a:xfrm>
            <a:custGeom>
              <a:avLst/>
              <a:gdLst>
                <a:gd name="connsiteX0" fmla="*/ 211138 w 1309688"/>
                <a:gd name="connsiteY0" fmla="*/ 650875 h 1122363"/>
                <a:gd name="connsiteX1" fmla="*/ 247579 w 1309688"/>
                <a:gd name="connsiteY1" fmla="*/ 655861 h 1122363"/>
                <a:gd name="connsiteX2" fmla="*/ 427636 w 1309688"/>
                <a:gd name="connsiteY2" fmla="*/ 1091026 h 1122363"/>
                <a:gd name="connsiteX3" fmla="*/ 579113 w 1309688"/>
                <a:gd name="connsiteY3" fmla="*/ 1091026 h 1122363"/>
                <a:gd name="connsiteX4" fmla="*/ 408344 w 1309688"/>
                <a:gd name="connsiteY4" fmla="*/ 680788 h 1122363"/>
                <a:gd name="connsiteX5" fmla="*/ 444070 w 1309688"/>
                <a:gd name="connsiteY5" fmla="*/ 685774 h 1122363"/>
                <a:gd name="connsiteX6" fmla="*/ 616983 w 1309688"/>
                <a:gd name="connsiteY6" fmla="*/ 1100997 h 1122363"/>
                <a:gd name="connsiteX7" fmla="*/ 615554 w 1309688"/>
                <a:gd name="connsiteY7" fmla="*/ 1115241 h 1122363"/>
                <a:gd name="connsiteX8" fmla="*/ 602692 w 1309688"/>
                <a:gd name="connsiteY8" fmla="*/ 1122363 h 1122363"/>
                <a:gd name="connsiteX9" fmla="*/ 418348 w 1309688"/>
                <a:gd name="connsiteY9" fmla="*/ 1122363 h 1122363"/>
                <a:gd name="connsiteX10" fmla="*/ 403343 w 1309688"/>
                <a:gd name="connsiteY10" fmla="*/ 1113104 h 1122363"/>
                <a:gd name="connsiteX11" fmla="*/ 211138 w 1309688"/>
                <a:gd name="connsiteY11" fmla="*/ 650875 h 1122363"/>
                <a:gd name="connsiteX12" fmla="*/ 1223963 w 1309688"/>
                <a:gd name="connsiteY12" fmla="*/ 303213 h 1122363"/>
                <a:gd name="connsiteX13" fmla="*/ 1309688 w 1309688"/>
                <a:gd name="connsiteY13" fmla="*/ 421759 h 1122363"/>
                <a:gd name="connsiteX14" fmla="*/ 1223963 w 1309688"/>
                <a:gd name="connsiteY14" fmla="*/ 538163 h 1122363"/>
                <a:gd name="connsiteX15" fmla="*/ 1223963 w 1309688"/>
                <a:gd name="connsiteY15" fmla="*/ 303213 h 1122363"/>
                <a:gd name="connsiteX16" fmla="*/ 166688 w 1309688"/>
                <a:gd name="connsiteY16" fmla="*/ 238125 h 1122363"/>
                <a:gd name="connsiteX17" fmla="*/ 166688 w 1309688"/>
                <a:gd name="connsiteY17" fmla="*/ 269558 h 1122363"/>
                <a:gd name="connsiteX18" fmla="*/ 31343 w 1309688"/>
                <a:gd name="connsiteY18" fmla="*/ 416719 h 1122363"/>
                <a:gd name="connsiteX19" fmla="*/ 166688 w 1309688"/>
                <a:gd name="connsiteY19" fmla="*/ 563881 h 1122363"/>
                <a:gd name="connsiteX20" fmla="*/ 166688 w 1309688"/>
                <a:gd name="connsiteY20" fmla="*/ 595313 h 1122363"/>
                <a:gd name="connsiteX21" fmla="*/ 0 w 1309688"/>
                <a:gd name="connsiteY21" fmla="*/ 416719 h 1122363"/>
                <a:gd name="connsiteX22" fmla="*/ 166688 w 1309688"/>
                <a:gd name="connsiteY22" fmla="*/ 238125 h 1122363"/>
                <a:gd name="connsiteX23" fmla="*/ 813500 w 1309688"/>
                <a:gd name="connsiteY23" fmla="*/ 127000 h 1122363"/>
                <a:gd name="connsiteX24" fmla="*/ 827088 w 1309688"/>
                <a:gd name="connsiteY24" fmla="*/ 140579 h 1122363"/>
                <a:gd name="connsiteX25" fmla="*/ 827088 w 1309688"/>
                <a:gd name="connsiteY25" fmla="*/ 696590 h 1122363"/>
                <a:gd name="connsiteX26" fmla="*/ 813500 w 1309688"/>
                <a:gd name="connsiteY26" fmla="*/ 708025 h 1122363"/>
                <a:gd name="connsiteX27" fmla="*/ 212027 w 1309688"/>
                <a:gd name="connsiteY27" fmla="*/ 620121 h 1122363"/>
                <a:gd name="connsiteX28" fmla="*/ 198438 w 1309688"/>
                <a:gd name="connsiteY28" fmla="*/ 606542 h 1122363"/>
                <a:gd name="connsiteX29" fmla="*/ 198438 w 1309688"/>
                <a:gd name="connsiteY29" fmla="*/ 217763 h 1122363"/>
                <a:gd name="connsiteX30" fmla="*/ 212027 w 1309688"/>
                <a:gd name="connsiteY30" fmla="*/ 204184 h 1122363"/>
                <a:gd name="connsiteX31" fmla="*/ 813500 w 1309688"/>
                <a:gd name="connsiteY31" fmla="*/ 127000 h 1122363"/>
                <a:gd name="connsiteX32" fmla="*/ 1119233 w 1309688"/>
                <a:gd name="connsiteY32" fmla="*/ 0 h 1122363"/>
                <a:gd name="connsiteX33" fmla="*/ 1192213 w 1309688"/>
                <a:gd name="connsiteY33" fmla="*/ 72786 h 1122363"/>
                <a:gd name="connsiteX34" fmla="*/ 1192213 w 1309688"/>
                <a:gd name="connsiteY34" fmla="*/ 788514 h 1122363"/>
                <a:gd name="connsiteX35" fmla="*/ 1170033 w 1309688"/>
                <a:gd name="connsiteY35" fmla="*/ 841319 h 1122363"/>
                <a:gd name="connsiteX36" fmla="*/ 1119233 w 1309688"/>
                <a:gd name="connsiteY36" fmla="*/ 862013 h 1122363"/>
                <a:gd name="connsiteX37" fmla="*/ 1087036 w 1309688"/>
                <a:gd name="connsiteY37" fmla="*/ 854164 h 1122363"/>
                <a:gd name="connsiteX38" fmla="*/ 836613 w 1309688"/>
                <a:gd name="connsiteY38" fmla="*/ 732854 h 1122363"/>
                <a:gd name="connsiteX39" fmla="*/ 855932 w 1309688"/>
                <a:gd name="connsiteY39" fmla="*/ 707165 h 1122363"/>
                <a:gd name="connsiteX40" fmla="*/ 1101346 w 1309688"/>
                <a:gd name="connsiteY40" fmla="*/ 826334 h 1122363"/>
                <a:gd name="connsiteX41" fmla="*/ 1119233 w 1309688"/>
                <a:gd name="connsiteY41" fmla="*/ 830615 h 1122363"/>
                <a:gd name="connsiteX42" fmla="*/ 1147853 w 1309688"/>
                <a:gd name="connsiteY42" fmla="*/ 818484 h 1122363"/>
                <a:gd name="connsiteX43" fmla="*/ 1160732 w 1309688"/>
                <a:gd name="connsiteY43" fmla="*/ 788514 h 1122363"/>
                <a:gd name="connsiteX44" fmla="*/ 1160732 w 1309688"/>
                <a:gd name="connsiteY44" fmla="*/ 72786 h 1122363"/>
                <a:gd name="connsiteX45" fmla="*/ 1119233 w 1309688"/>
                <a:gd name="connsiteY45" fmla="*/ 31398 h 1122363"/>
                <a:gd name="connsiteX46" fmla="*/ 1101346 w 1309688"/>
                <a:gd name="connsiteY46" fmla="*/ 34966 h 1122363"/>
                <a:gd name="connsiteX47" fmla="*/ 857363 w 1309688"/>
                <a:gd name="connsiteY47" fmla="*/ 153421 h 1122363"/>
                <a:gd name="connsiteX48" fmla="*/ 857363 w 1309688"/>
                <a:gd name="connsiteY48" fmla="*/ 140577 h 1122363"/>
                <a:gd name="connsiteX49" fmla="*/ 853070 w 1309688"/>
                <a:gd name="connsiteY49" fmla="*/ 120596 h 1122363"/>
                <a:gd name="connsiteX50" fmla="*/ 1087036 w 1309688"/>
                <a:gd name="connsiteY50" fmla="*/ 7136 h 1122363"/>
                <a:gd name="connsiteX51" fmla="*/ 1119233 w 1309688"/>
                <a:gd name="connsiteY51" fmla="*/ 0 h 112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09688" h="1122363">
                  <a:moveTo>
                    <a:pt x="211138" y="650875"/>
                  </a:moveTo>
                  <a:cubicBezTo>
                    <a:pt x="211138" y="650875"/>
                    <a:pt x="211138" y="650875"/>
                    <a:pt x="247579" y="655861"/>
                  </a:cubicBezTo>
                  <a:cubicBezTo>
                    <a:pt x="247579" y="655861"/>
                    <a:pt x="247579" y="655861"/>
                    <a:pt x="427636" y="1091026"/>
                  </a:cubicBezTo>
                  <a:cubicBezTo>
                    <a:pt x="427636" y="1091026"/>
                    <a:pt x="427636" y="1091026"/>
                    <a:pt x="579113" y="1091026"/>
                  </a:cubicBezTo>
                  <a:cubicBezTo>
                    <a:pt x="579113" y="1091026"/>
                    <a:pt x="579113" y="1091026"/>
                    <a:pt x="408344" y="680788"/>
                  </a:cubicBezTo>
                  <a:cubicBezTo>
                    <a:pt x="408344" y="680788"/>
                    <a:pt x="408344" y="680788"/>
                    <a:pt x="444070" y="685774"/>
                  </a:cubicBezTo>
                  <a:cubicBezTo>
                    <a:pt x="444070" y="685774"/>
                    <a:pt x="444070" y="685774"/>
                    <a:pt x="616983" y="1100997"/>
                  </a:cubicBezTo>
                  <a:cubicBezTo>
                    <a:pt x="619126" y="1105982"/>
                    <a:pt x="618412" y="1110968"/>
                    <a:pt x="615554" y="1115241"/>
                  </a:cubicBezTo>
                  <a:cubicBezTo>
                    <a:pt x="612696" y="1119514"/>
                    <a:pt x="607694" y="1122363"/>
                    <a:pt x="602692" y="1122363"/>
                  </a:cubicBezTo>
                  <a:cubicBezTo>
                    <a:pt x="602692" y="1122363"/>
                    <a:pt x="602692" y="1122363"/>
                    <a:pt x="418348" y="1122363"/>
                  </a:cubicBezTo>
                  <a:cubicBezTo>
                    <a:pt x="411917" y="1122363"/>
                    <a:pt x="406201" y="1118802"/>
                    <a:pt x="403343" y="1113104"/>
                  </a:cubicBezTo>
                  <a:cubicBezTo>
                    <a:pt x="403343" y="1113104"/>
                    <a:pt x="403343" y="1113104"/>
                    <a:pt x="211138" y="650875"/>
                  </a:cubicBezTo>
                  <a:close/>
                  <a:moveTo>
                    <a:pt x="1223963" y="303213"/>
                  </a:moveTo>
                  <a:cubicBezTo>
                    <a:pt x="1273255" y="321066"/>
                    <a:pt x="1309688" y="366771"/>
                    <a:pt x="1309688" y="421759"/>
                  </a:cubicBezTo>
                  <a:cubicBezTo>
                    <a:pt x="1309688" y="474605"/>
                    <a:pt x="1273255" y="520310"/>
                    <a:pt x="1223963" y="538163"/>
                  </a:cubicBezTo>
                  <a:cubicBezTo>
                    <a:pt x="1223963" y="303213"/>
                    <a:pt x="1223963" y="303213"/>
                    <a:pt x="1223963" y="303213"/>
                  </a:cubicBezTo>
                  <a:close/>
                  <a:moveTo>
                    <a:pt x="166688" y="238125"/>
                  </a:moveTo>
                  <a:cubicBezTo>
                    <a:pt x="166688" y="269558"/>
                    <a:pt x="166688" y="269558"/>
                    <a:pt x="166688" y="269558"/>
                  </a:cubicBezTo>
                  <a:cubicBezTo>
                    <a:pt x="89755" y="283845"/>
                    <a:pt x="31343" y="343853"/>
                    <a:pt x="31343" y="416719"/>
                  </a:cubicBezTo>
                  <a:cubicBezTo>
                    <a:pt x="31343" y="488871"/>
                    <a:pt x="89755" y="549593"/>
                    <a:pt x="166688" y="563881"/>
                  </a:cubicBezTo>
                  <a:cubicBezTo>
                    <a:pt x="166688" y="595313"/>
                    <a:pt x="166688" y="595313"/>
                    <a:pt x="166688" y="595313"/>
                  </a:cubicBezTo>
                  <a:cubicBezTo>
                    <a:pt x="71946" y="581026"/>
                    <a:pt x="0" y="506016"/>
                    <a:pt x="0" y="416719"/>
                  </a:cubicBezTo>
                  <a:cubicBezTo>
                    <a:pt x="0" y="326708"/>
                    <a:pt x="71946" y="252413"/>
                    <a:pt x="166688" y="238125"/>
                  </a:cubicBezTo>
                  <a:close/>
                  <a:moveTo>
                    <a:pt x="813500" y="127000"/>
                  </a:moveTo>
                  <a:cubicBezTo>
                    <a:pt x="822082" y="127000"/>
                    <a:pt x="827088" y="132003"/>
                    <a:pt x="827088" y="140579"/>
                  </a:cubicBezTo>
                  <a:cubicBezTo>
                    <a:pt x="827088" y="140579"/>
                    <a:pt x="827088" y="140579"/>
                    <a:pt x="827088" y="696590"/>
                  </a:cubicBezTo>
                  <a:cubicBezTo>
                    <a:pt x="827088" y="703022"/>
                    <a:pt x="822082" y="708025"/>
                    <a:pt x="813500" y="708025"/>
                  </a:cubicBezTo>
                  <a:cubicBezTo>
                    <a:pt x="212027" y="620121"/>
                    <a:pt x="212027" y="620121"/>
                    <a:pt x="212027" y="620121"/>
                  </a:cubicBezTo>
                  <a:cubicBezTo>
                    <a:pt x="204875" y="620121"/>
                    <a:pt x="198438" y="615118"/>
                    <a:pt x="198438" y="606542"/>
                  </a:cubicBezTo>
                  <a:cubicBezTo>
                    <a:pt x="198438" y="217763"/>
                    <a:pt x="198438" y="217763"/>
                    <a:pt x="198438" y="217763"/>
                  </a:cubicBezTo>
                  <a:cubicBezTo>
                    <a:pt x="198438" y="210616"/>
                    <a:pt x="204875" y="204184"/>
                    <a:pt x="212027" y="204184"/>
                  </a:cubicBezTo>
                  <a:cubicBezTo>
                    <a:pt x="813500" y="127000"/>
                    <a:pt x="813500" y="127000"/>
                    <a:pt x="813500" y="127000"/>
                  </a:cubicBezTo>
                  <a:close/>
                  <a:moveTo>
                    <a:pt x="1119233" y="0"/>
                  </a:moveTo>
                  <a:cubicBezTo>
                    <a:pt x="1159301" y="0"/>
                    <a:pt x="1192213" y="32111"/>
                    <a:pt x="1192213" y="72786"/>
                  </a:cubicBezTo>
                  <a:cubicBezTo>
                    <a:pt x="1192213" y="72786"/>
                    <a:pt x="1192213" y="72786"/>
                    <a:pt x="1192213" y="788514"/>
                  </a:cubicBezTo>
                  <a:cubicBezTo>
                    <a:pt x="1192213" y="808494"/>
                    <a:pt x="1184343" y="827047"/>
                    <a:pt x="1170033" y="841319"/>
                  </a:cubicBezTo>
                  <a:cubicBezTo>
                    <a:pt x="1156439" y="854164"/>
                    <a:pt x="1137836" y="862013"/>
                    <a:pt x="1119233" y="862013"/>
                  </a:cubicBezTo>
                  <a:cubicBezTo>
                    <a:pt x="1107785" y="862013"/>
                    <a:pt x="1097768" y="859159"/>
                    <a:pt x="1087036" y="854164"/>
                  </a:cubicBezTo>
                  <a:cubicBezTo>
                    <a:pt x="1087036" y="854164"/>
                    <a:pt x="1087036" y="854164"/>
                    <a:pt x="836613" y="732854"/>
                  </a:cubicBezTo>
                  <a:cubicBezTo>
                    <a:pt x="845915" y="727145"/>
                    <a:pt x="853070" y="718582"/>
                    <a:pt x="855932" y="707165"/>
                  </a:cubicBezTo>
                  <a:cubicBezTo>
                    <a:pt x="855932" y="707165"/>
                    <a:pt x="855932" y="707165"/>
                    <a:pt x="1101346" y="826334"/>
                  </a:cubicBezTo>
                  <a:cubicBezTo>
                    <a:pt x="1107070" y="829188"/>
                    <a:pt x="1112794" y="830615"/>
                    <a:pt x="1119233" y="830615"/>
                  </a:cubicBezTo>
                  <a:cubicBezTo>
                    <a:pt x="1129965" y="830615"/>
                    <a:pt x="1139982" y="826334"/>
                    <a:pt x="1147853" y="818484"/>
                  </a:cubicBezTo>
                  <a:cubicBezTo>
                    <a:pt x="1156439" y="810635"/>
                    <a:pt x="1160732" y="799931"/>
                    <a:pt x="1160732" y="788514"/>
                  </a:cubicBezTo>
                  <a:cubicBezTo>
                    <a:pt x="1160732" y="788514"/>
                    <a:pt x="1160732" y="788514"/>
                    <a:pt x="1160732" y="72786"/>
                  </a:cubicBezTo>
                  <a:cubicBezTo>
                    <a:pt x="1160732" y="47097"/>
                    <a:pt x="1139267" y="31398"/>
                    <a:pt x="1119233" y="31398"/>
                  </a:cubicBezTo>
                  <a:cubicBezTo>
                    <a:pt x="1112794" y="31398"/>
                    <a:pt x="1107070" y="32825"/>
                    <a:pt x="1101346" y="34966"/>
                  </a:cubicBezTo>
                  <a:cubicBezTo>
                    <a:pt x="1101346" y="34966"/>
                    <a:pt x="1101346" y="34966"/>
                    <a:pt x="857363" y="153421"/>
                  </a:cubicBezTo>
                  <a:cubicBezTo>
                    <a:pt x="857363" y="153421"/>
                    <a:pt x="857363" y="153421"/>
                    <a:pt x="857363" y="140577"/>
                  </a:cubicBezTo>
                  <a:cubicBezTo>
                    <a:pt x="857363" y="133441"/>
                    <a:pt x="855932" y="126305"/>
                    <a:pt x="853070" y="120596"/>
                  </a:cubicBezTo>
                  <a:cubicBezTo>
                    <a:pt x="853070" y="120596"/>
                    <a:pt x="853070" y="120596"/>
                    <a:pt x="1087036" y="7136"/>
                  </a:cubicBezTo>
                  <a:cubicBezTo>
                    <a:pt x="1097768" y="2141"/>
                    <a:pt x="1107785" y="0"/>
                    <a:pt x="1119233" y="0"/>
                  </a:cubicBezTo>
                  <a:close/>
                </a:path>
              </a:pathLst>
            </a:custGeom>
            <a:solidFill>
              <a:srgbClr val="FFFFFF"/>
            </a:solidFill>
            <a:ln>
              <a:noFill/>
            </a:ln>
          </p:spPr>
          <p:txBody>
            <a:bodyPr vert="horz" wrap="square" lIns="68580" tIns="34290" rIns="68580" bIns="34290" numCol="1" anchor="t" anchorCtr="0" compatLnSpc="1">
              <a:prstTxWarp prst="textNoShape">
                <a:avLst/>
              </a:prstTxWarp>
              <a:noAutofit/>
            </a:bodyPr>
            <a:lstStyle/>
            <a:p>
              <a:endParaRPr lang="en-US" sz="1050"/>
            </a:p>
          </p:txBody>
        </p:sp>
      </p:grpSp>
      <p:sp>
        <p:nvSpPr>
          <p:cNvPr id="11" name="TextBox 10">
            <a:extLst>
              <a:ext uri="{FF2B5EF4-FFF2-40B4-BE49-F238E27FC236}">
                <a16:creationId xmlns:a16="http://schemas.microsoft.com/office/drawing/2014/main" id="{A54BB7FB-47A3-45A9-9027-C3317F06EEB8}"/>
              </a:ext>
            </a:extLst>
          </p:cNvPr>
          <p:cNvSpPr txBox="1"/>
          <p:nvPr/>
        </p:nvSpPr>
        <p:spPr>
          <a:xfrm>
            <a:off x="394173" y="3394756"/>
            <a:ext cx="4572000" cy="92333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3300" b="1">
                <a:solidFill>
                  <a:schemeClr val="tx2"/>
                </a:solidFill>
              </a:rPr>
              <a:t>20-30% </a:t>
            </a:r>
          </a:p>
          <a:p>
            <a:pPr algn="ctr"/>
            <a:r>
              <a:rPr lang="en-US" sz="1050">
                <a:solidFill>
                  <a:schemeClr val="tx2"/>
                </a:solidFill>
              </a:rPr>
              <a:t>of sprint capacity, ideally, should be allocated for bug fixes, automation improvement, POCs, etc.</a:t>
            </a:r>
          </a:p>
        </p:txBody>
      </p:sp>
      <p:grpSp>
        <p:nvGrpSpPr>
          <p:cNvPr id="12" name="Group 11">
            <a:extLst>
              <a:ext uri="{FF2B5EF4-FFF2-40B4-BE49-F238E27FC236}">
                <a16:creationId xmlns:a16="http://schemas.microsoft.com/office/drawing/2014/main" id="{D46F4E47-60F0-45A2-83E5-0D9D4B1450DC}"/>
              </a:ext>
            </a:extLst>
          </p:cNvPr>
          <p:cNvGrpSpPr/>
          <p:nvPr/>
        </p:nvGrpSpPr>
        <p:grpSpPr>
          <a:xfrm rot="5400000">
            <a:off x="2565359" y="1623020"/>
            <a:ext cx="229628" cy="3059311"/>
            <a:chOff x="5942914" y="2081213"/>
            <a:chExt cx="306171" cy="4079081"/>
          </a:xfrm>
        </p:grpSpPr>
        <p:cxnSp>
          <p:nvCxnSpPr>
            <p:cNvPr id="13" name="Straight Connector 12">
              <a:extLst>
                <a:ext uri="{FF2B5EF4-FFF2-40B4-BE49-F238E27FC236}">
                  <a16:creationId xmlns:a16="http://schemas.microsoft.com/office/drawing/2014/main" id="{0806FC19-774E-4696-AA1B-983AB21137B7}"/>
                </a:ext>
              </a:extLst>
            </p:cNvPr>
            <p:cNvCxnSpPr/>
            <p:nvPr/>
          </p:nvCxnSpPr>
          <p:spPr>
            <a:xfrm>
              <a:off x="6096000" y="2081213"/>
              <a:ext cx="0" cy="4079081"/>
            </a:xfrm>
            <a:prstGeom prst="line">
              <a:avLst/>
            </a:prstGeom>
            <a:ln w="9525" cap="rnd">
              <a:solidFill>
                <a:srgbClr val="9A9A9A"/>
              </a:solidFill>
              <a:prstDash val="soli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F623C5C7-C913-4D8C-9DCB-DF1950506A9B}"/>
                </a:ext>
              </a:extLst>
            </p:cNvPr>
            <p:cNvGrpSpPr/>
            <p:nvPr/>
          </p:nvGrpSpPr>
          <p:grpSpPr>
            <a:xfrm>
              <a:off x="5942914" y="3967299"/>
              <a:ext cx="306171" cy="306910"/>
              <a:chOff x="5937564" y="3833745"/>
              <a:chExt cx="306171" cy="306910"/>
            </a:xfrm>
          </p:grpSpPr>
          <p:sp>
            <p:nvSpPr>
              <p:cNvPr id="15" name="Freeform 94">
                <a:extLst>
                  <a:ext uri="{FF2B5EF4-FFF2-40B4-BE49-F238E27FC236}">
                    <a16:creationId xmlns:a16="http://schemas.microsoft.com/office/drawing/2014/main" id="{125E4789-B75D-4678-A46E-05C55582A754}"/>
                  </a:ext>
                </a:extLst>
              </p:cNvPr>
              <p:cNvSpPr>
                <a:spLocks/>
              </p:cNvSpPr>
              <p:nvPr/>
            </p:nvSpPr>
            <p:spPr bwMode="gray">
              <a:xfrm>
                <a:off x="593756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tx2"/>
              </a:solidFill>
              <a:ln>
                <a:solidFill>
                  <a:schemeClr val="tx2"/>
                </a:solidFill>
              </a:ln>
            </p:spPr>
            <p:txBody>
              <a:bodyPr vert="horz" wrap="square" lIns="66481" tIns="33241" rIns="66481" bIns="33241" numCol="1" anchor="t" anchorCtr="0" compatLnSpc="1">
                <a:prstTxWarp prst="textNoShape">
                  <a:avLst/>
                </a:prstTxWarp>
              </a:bodyPr>
              <a:lstStyle/>
              <a:p>
                <a:endParaRPr lang="en-US" sz="1050">
                  <a:solidFill>
                    <a:srgbClr val="6E6F73"/>
                  </a:solidFill>
                </a:endParaRPr>
              </a:p>
            </p:txBody>
          </p:sp>
          <p:sp>
            <p:nvSpPr>
              <p:cNvPr id="16" name="Freeform 95">
                <a:extLst>
                  <a:ext uri="{FF2B5EF4-FFF2-40B4-BE49-F238E27FC236}">
                    <a16:creationId xmlns:a16="http://schemas.microsoft.com/office/drawing/2014/main" id="{833385BD-6624-4340-84CC-6233D8CFC6E4}"/>
                  </a:ext>
                </a:extLst>
              </p:cNvPr>
              <p:cNvSpPr>
                <a:spLocks/>
              </p:cNvSpPr>
              <p:nvPr/>
            </p:nvSpPr>
            <p:spPr bwMode="gray">
              <a:xfrm>
                <a:off x="605399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481" tIns="33241" rIns="66481" bIns="33241" numCol="1" anchor="t" anchorCtr="0" compatLnSpc="1">
                <a:prstTxWarp prst="textNoShape">
                  <a:avLst/>
                </a:prstTxWarp>
              </a:bodyPr>
              <a:lstStyle/>
              <a:p>
                <a:endParaRPr lang="en-US" sz="1050">
                  <a:solidFill>
                    <a:srgbClr val="6E6F73"/>
                  </a:solidFill>
                </a:endParaRPr>
              </a:p>
            </p:txBody>
          </p:sp>
        </p:grpSp>
      </p:grpSp>
    </p:spTree>
    <p:extLst>
      <p:ext uri="{BB962C8B-B14F-4D97-AF65-F5344CB8AC3E}">
        <p14:creationId xmlns:p14="http://schemas.microsoft.com/office/powerpoint/2010/main" val="23922227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What if we wrote our tests </a:t>
            </a:r>
            <a:r>
              <a:rPr lang="en-US" i="1" dirty="0"/>
              <a:t>first?</a:t>
            </a:r>
            <a:endParaRPr lang="en-US" dirty="0"/>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r>
              <a:rPr lang="en-US" dirty="0"/>
              <a:t>Test Driven Development reverses the usual</a:t>
            </a:r>
          </a:p>
          <a:p>
            <a:endParaRPr lang="en-US" dirty="0"/>
          </a:p>
          <a:p>
            <a:r>
              <a:rPr lang="en-US" dirty="0"/>
              <a:t>Devs have to devise a test that will verify correct operation of a function </a:t>
            </a:r>
            <a:r>
              <a:rPr lang="en-US" i="1" dirty="0"/>
              <a:t>before they even write the function</a:t>
            </a:r>
            <a:endParaRPr lang="en-US" dirty="0"/>
          </a:p>
          <a:p>
            <a:endParaRPr lang="en-US" dirty="0"/>
          </a:p>
          <a:p>
            <a:r>
              <a:rPr lang="en-US" dirty="0"/>
              <a:t>This forces you to write functions that “do one thing, and do it well”</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143</a:t>
            </a:fld>
            <a:endParaRPr lang="en"/>
          </a:p>
        </p:txBody>
      </p:sp>
    </p:spTree>
    <p:extLst>
      <p:ext uri="{BB962C8B-B14F-4D97-AF65-F5344CB8AC3E}">
        <p14:creationId xmlns:p14="http://schemas.microsoft.com/office/powerpoint/2010/main" val="23386392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Test Driven Development – basic sequence</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pPr marL="571500" indent="-342900">
              <a:buAutoNum type="arabicPeriod"/>
            </a:pPr>
            <a:r>
              <a:rPr lang="en-US" dirty="0"/>
              <a:t>Write a unit test for the function you’re about to create</a:t>
            </a:r>
          </a:p>
          <a:p>
            <a:pPr marL="571500" indent="-342900">
              <a:buAutoNum type="arabicPeriod"/>
            </a:pPr>
            <a:endParaRPr lang="en-US" dirty="0"/>
          </a:p>
          <a:p>
            <a:pPr marL="571500" indent="-342900">
              <a:buAutoNum type="arabicPeriod"/>
            </a:pPr>
            <a:r>
              <a:rPr lang="en-US" dirty="0"/>
              <a:t>Run the test – it should fail</a:t>
            </a:r>
          </a:p>
          <a:p>
            <a:pPr marL="571500" indent="-342900">
              <a:buAutoNum type="arabicPeriod"/>
            </a:pPr>
            <a:endParaRPr lang="en-US" dirty="0"/>
          </a:p>
          <a:p>
            <a:pPr marL="571500" indent="-342900">
              <a:buAutoNum type="arabicPeriod"/>
            </a:pPr>
            <a:r>
              <a:rPr lang="en-US" dirty="0"/>
              <a:t>Write the function</a:t>
            </a:r>
          </a:p>
          <a:p>
            <a:pPr marL="571500" indent="-342900">
              <a:buAutoNum type="arabicPeriod"/>
            </a:pPr>
            <a:endParaRPr lang="en-US" dirty="0"/>
          </a:p>
          <a:p>
            <a:pPr marL="571500" indent="-342900">
              <a:buAutoNum type="arabicPeriod"/>
            </a:pPr>
            <a:r>
              <a:rPr lang="en-US" dirty="0"/>
              <a:t>Test it</a:t>
            </a:r>
          </a:p>
          <a:p>
            <a:pPr marL="571500" indent="-342900">
              <a:buAutoNum type="arabicPeriod"/>
            </a:pPr>
            <a:endParaRPr lang="en-US" dirty="0"/>
          </a:p>
          <a:p>
            <a:pPr marL="571500" indent="-342900">
              <a:buAutoNum type="arabicPeriod"/>
            </a:pPr>
            <a:r>
              <a:rPr lang="en-US" dirty="0"/>
              <a:t>If it fails, re-examine your test and change it if your logic was wrong</a:t>
            </a:r>
          </a:p>
          <a:p>
            <a:pPr marL="571500" indent="-342900">
              <a:buAutoNum type="arabicPeriod"/>
            </a:pPr>
            <a:endParaRPr lang="en-US" dirty="0"/>
          </a:p>
          <a:p>
            <a:pPr marL="571500" indent="-342900">
              <a:buAutoNum type="arabicPeriod"/>
            </a:pPr>
            <a:r>
              <a:rPr lang="en-US" dirty="0"/>
              <a:t>Otherwise, refactor your function until it passes</a:t>
            </a:r>
          </a:p>
          <a:p>
            <a:pPr marL="571500" indent="-342900">
              <a:buAutoNum type="arabicPeriod"/>
            </a:pPr>
            <a:endParaRPr lang="en-US" dirty="0"/>
          </a:p>
          <a:p>
            <a:pPr marL="571500" indent="-342900">
              <a:buAutoNum type="arabicPeriod"/>
            </a:pPr>
            <a:r>
              <a:rPr lang="en-US" dirty="0"/>
              <a:t>Write another test - repeat</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144</a:t>
            </a:fld>
            <a:endParaRPr lang="en"/>
          </a:p>
        </p:txBody>
      </p:sp>
    </p:spTree>
    <p:extLst>
      <p:ext uri="{BB962C8B-B14F-4D97-AF65-F5344CB8AC3E}">
        <p14:creationId xmlns:p14="http://schemas.microsoft.com/office/powerpoint/2010/main" val="2144595726"/>
      </p:ext>
    </p:extLst>
  </p:cSld>
  <p:clrMapOvr>
    <a:masterClrMapping/>
  </p:clrMapOvr>
  <p:extLst>
    <p:ext uri="{6950BFC3-D8DA-4A85-94F7-54DA5524770B}">
      <p188:commentRel xmlns:p188="http://schemas.microsoft.com/office/powerpoint/2018/8/main" r:id="rId3"/>
    </p:ext>
  </p:extLs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E911-4572-4ED7-ADFC-786B74DF0D16}"/>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AB450A72-E85E-4B4C-85E5-BFB3783BF4B2}"/>
              </a:ext>
            </a:extLst>
          </p:cNvPr>
          <p:cNvSpPr>
            <a:spLocks noGrp="1"/>
          </p:cNvSpPr>
          <p:nvPr>
            <p:ph type="body" idx="1"/>
          </p:nvPr>
        </p:nvSpPr>
        <p:spPr>
          <a:xfrm>
            <a:off x="3339830" y="1146510"/>
            <a:ext cx="5161500" cy="2911800"/>
          </a:xfrm>
        </p:spPr>
        <p:txBody>
          <a:bodyPr anchor="t"/>
          <a:lstStyle/>
          <a:p>
            <a:r>
              <a:rPr lang="en-US" dirty="0"/>
              <a:t>Demo TDD with a new test, followed by creation of a new function, all in the reference application</a:t>
            </a:r>
          </a:p>
        </p:txBody>
      </p:sp>
      <p:sp>
        <p:nvSpPr>
          <p:cNvPr id="4" name="Subtitle 3">
            <a:extLst>
              <a:ext uri="{FF2B5EF4-FFF2-40B4-BE49-F238E27FC236}">
                <a16:creationId xmlns:a16="http://schemas.microsoft.com/office/drawing/2014/main" id="{0960DAD6-26BC-42EF-9A76-A7FC3F27FD32}"/>
              </a:ext>
            </a:extLst>
          </p:cNvPr>
          <p:cNvSpPr>
            <a:spLocks noGrp="1"/>
          </p:cNvSpPr>
          <p:nvPr>
            <p:ph type="subTitle" idx="2"/>
          </p:nvPr>
        </p:nvSpPr>
        <p:spPr/>
        <p:txBody>
          <a:bodyPr/>
          <a:lstStyle/>
          <a:p>
            <a:r>
              <a:rPr lang="en-US" dirty="0"/>
              <a:t>Test Driven Development</a:t>
            </a:r>
          </a:p>
        </p:txBody>
      </p:sp>
      <p:sp>
        <p:nvSpPr>
          <p:cNvPr id="5" name="Slide Number Placeholder 4">
            <a:extLst>
              <a:ext uri="{FF2B5EF4-FFF2-40B4-BE49-F238E27FC236}">
                <a16:creationId xmlns:a16="http://schemas.microsoft.com/office/drawing/2014/main" id="{D6C104B4-153A-482F-83F8-61BA57883E0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145</a:t>
            </a:fld>
            <a:endParaRPr kumimoji="0" lang="en" sz="13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31816710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E911-4572-4ED7-ADFC-786B74DF0D16}"/>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AB450A72-E85E-4B4C-85E5-BFB3783BF4B2}"/>
              </a:ext>
            </a:extLst>
          </p:cNvPr>
          <p:cNvSpPr>
            <a:spLocks noGrp="1"/>
          </p:cNvSpPr>
          <p:nvPr>
            <p:ph type="body" idx="1"/>
          </p:nvPr>
        </p:nvSpPr>
        <p:spPr>
          <a:xfrm>
            <a:off x="3339830" y="1146510"/>
            <a:ext cx="5161500" cy="2911800"/>
          </a:xfrm>
        </p:spPr>
        <p:txBody>
          <a:bodyPr anchor="t"/>
          <a:lstStyle/>
          <a:p>
            <a:r>
              <a:rPr lang="en-US" dirty="0"/>
              <a:t>Practice TDD by thinking of a function to add to the reference application (see instructor for ideas), then writing and refactoring it until the test passes</a:t>
            </a:r>
          </a:p>
          <a:p>
            <a:endParaRPr lang="en-US" dirty="0"/>
          </a:p>
          <a:p>
            <a:r>
              <a:rPr lang="en-US" dirty="0"/>
              <a:t>See instructor for any help needed in designing the test or the function</a:t>
            </a:r>
          </a:p>
        </p:txBody>
      </p:sp>
      <p:sp>
        <p:nvSpPr>
          <p:cNvPr id="4" name="Subtitle 3">
            <a:extLst>
              <a:ext uri="{FF2B5EF4-FFF2-40B4-BE49-F238E27FC236}">
                <a16:creationId xmlns:a16="http://schemas.microsoft.com/office/drawing/2014/main" id="{0960DAD6-26BC-42EF-9A76-A7FC3F27FD32}"/>
              </a:ext>
            </a:extLst>
          </p:cNvPr>
          <p:cNvSpPr>
            <a:spLocks noGrp="1"/>
          </p:cNvSpPr>
          <p:nvPr>
            <p:ph type="subTitle" idx="2"/>
          </p:nvPr>
        </p:nvSpPr>
        <p:spPr/>
        <p:txBody>
          <a:bodyPr/>
          <a:lstStyle/>
          <a:p>
            <a:r>
              <a:rPr lang="en-US" dirty="0"/>
              <a:t>Test Driven Development</a:t>
            </a:r>
          </a:p>
        </p:txBody>
      </p:sp>
      <p:sp>
        <p:nvSpPr>
          <p:cNvPr id="5" name="Slide Number Placeholder 4">
            <a:extLst>
              <a:ext uri="{FF2B5EF4-FFF2-40B4-BE49-F238E27FC236}">
                <a16:creationId xmlns:a16="http://schemas.microsoft.com/office/drawing/2014/main" id="{D6C104B4-153A-482F-83F8-61BA57883E0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146</a:t>
            </a:fld>
            <a:endParaRPr kumimoji="0" lang="en" sz="13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9233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76593-69B8-450C-9306-B693B118C92B}"/>
              </a:ext>
            </a:extLst>
          </p:cNvPr>
          <p:cNvSpPr>
            <a:spLocks noGrp="1"/>
          </p:cNvSpPr>
          <p:nvPr>
            <p:ph type="title"/>
          </p:nvPr>
        </p:nvSpPr>
        <p:spPr>
          <a:xfrm>
            <a:off x="691250" y="2402278"/>
            <a:ext cx="8520600" cy="572700"/>
          </a:xfrm>
        </p:spPr>
        <p:txBody>
          <a:bodyPr/>
          <a:lstStyle/>
          <a:p>
            <a:r>
              <a:rPr lang="en-US" dirty="0"/>
              <a:t>Unit Testing Frameworks</a:t>
            </a:r>
          </a:p>
        </p:txBody>
      </p:sp>
    </p:spTree>
    <p:extLst>
      <p:ext uri="{BB962C8B-B14F-4D97-AF65-F5344CB8AC3E}">
        <p14:creationId xmlns:p14="http://schemas.microsoft.com/office/powerpoint/2010/main" val="117852423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Purpose of a unit testing framework</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pPr marL="571500" indent="-342900">
              <a:buAutoNum type="arabicPeriod"/>
            </a:pPr>
            <a:r>
              <a:rPr lang="en-US" dirty="0"/>
              <a:t>Help you write and run unit test</a:t>
            </a:r>
          </a:p>
          <a:p>
            <a:pPr marL="571500" indent="-342900">
              <a:buAutoNum type="arabicPeriod"/>
            </a:pPr>
            <a:endParaRPr lang="en-US" dirty="0"/>
          </a:p>
          <a:p>
            <a:pPr marL="571500" indent="-342900">
              <a:buAutoNum type="arabicPeriod"/>
            </a:pPr>
            <a:r>
              <a:rPr lang="en-US" dirty="0"/>
              <a:t>Provide test reporting</a:t>
            </a:r>
          </a:p>
          <a:p>
            <a:pPr marL="571500" indent="-342900">
              <a:buAutoNum type="arabicPeriod"/>
            </a:pPr>
            <a:endParaRPr lang="en-US" dirty="0"/>
          </a:p>
          <a:p>
            <a:pPr marL="571500" indent="-342900">
              <a:buAutoNum type="arabicPeriod"/>
            </a:pPr>
            <a:r>
              <a:rPr lang="en-US" dirty="0"/>
              <a:t>Manage collections of unit tests</a:t>
            </a:r>
          </a:p>
          <a:p>
            <a:pPr marL="571500" indent="-342900">
              <a:buAutoNum type="arabicPeriod"/>
            </a:pPr>
            <a:endParaRPr lang="en-US" dirty="0"/>
          </a:p>
          <a:p>
            <a:pPr marL="571500" indent="-342900">
              <a:buAutoNum type="arabicPeriod"/>
            </a:pPr>
            <a:r>
              <a:rPr lang="en-US" dirty="0"/>
              <a:t>Implement testing strategies that vary according to testing needs</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148</a:t>
            </a:fld>
            <a:endParaRPr lang="en"/>
          </a:p>
        </p:txBody>
      </p:sp>
    </p:spTree>
    <p:extLst>
      <p:ext uri="{BB962C8B-B14F-4D97-AF65-F5344CB8AC3E}">
        <p14:creationId xmlns:p14="http://schemas.microsoft.com/office/powerpoint/2010/main" val="2688454038"/>
      </p:ext>
    </p:extLst>
  </p:cSld>
  <p:clrMapOvr>
    <a:masterClrMapping/>
  </p:clrMapOvr>
  <p:extLst>
    <p:ext uri="{6950BFC3-D8DA-4A85-94F7-54DA5524770B}">
      <p188:commentRel xmlns:p188="http://schemas.microsoft.com/office/powerpoint/2018/8/main" r:id="rId3"/>
    </p:ext>
  </p:extLs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Popular unit testing frameworks for Python</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pPr marL="571500" indent="-342900">
              <a:buAutoNum type="arabicPeriod"/>
            </a:pPr>
            <a:r>
              <a:rPr lang="en-US" dirty="0" err="1"/>
              <a:t>PyTest</a:t>
            </a:r>
            <a:r>
              <a:rPr lang="en-US" dirty="0"/>
              <a:t> </a:t>
            </a:r>
          </a:p>
          <a:p>
            <a:pPr marL="571500" indent="-342900">
              <a:buAutoNum type="arabicPeriod"/>
            </a:pPr>
            <a:r>
              <a:rPr lang="en-US" dirty="0"/>
              <a:t>Robot</a:t>
            </a:r>
          </a:p>
          <a:p>
            <a:pPr marL="571500" indent="-342900">
              <a:buAutoNum type="arabicPeriod"/>
            </a:pPr>
            <a:r>
              <a:rPr lang="en-US" dirty="0" err="1"/>
              <a:t>Unittest</a:t>
            </a:r>
            <a:r>
              <a:rPr lang="en-US" dirty="0"/>
              <a:t> (we will use this for our work)</a:t>
            </a:r>
          </a:p>
          <a:p>
            <a:pPr marL="571500" indent="-342900">
              <a:buAutoNum type="arabicPeriod"/>
            </a:pPr>
            <a:r>
              <a:rPr lang="en-US" dirty="0" err="1"/>
              <a:t>DocTest</a:t>
            </a:r>
            <a:endParaRPr lang="en-US" dirty="0"/>
          </a:p>
          <a:p>
            <a:pPr marL="571500" indent="-342900">
              <a:buAutoNum type="arabicPeriod"/>
            </a:pPr>
            <a:r>
              <a:rPr lang="en-US" dirty="0"/>
              <a:t>Nose2</a:t>
            </a:r>
          </a:p>
          <a:p>
            <a:pPr marL="571500" indent="-342900">
              <a:buAutoNum type="arabicPeriod"/>
            </a:pPr>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149</a:t>
            </a:fld>
            <a:endParaRPr lang="en"/>
          </a:p>
        </p:txBody>
      </p:sp>
    </p:spTree>
    <p:extLst>
      <p:ext uri="{BB962C8B-B14F-4D97-AF65-F5344CB8AC3E}">
        <p14:creationId xmlns:p14="http://schemas.microsoft.com/office/powerpoint/2010/main" val="3213218450"/>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4AAF-35AB-4175-8B14-6F25F918495C}"/>
              </a:ext>
            </a:extLst>
          </p:cNvPr>
          <p:cNvSpPr>
            <a:spLocks noGrp="1"/>
          </p:cNvSpPr>
          <p:nvPr>
            <p:ph type="title"/>
          </p:nvPr>
        </p:nvSpPr>
        <p:spPr/>
        <p:txBody>
          <a:bodyPr/>
          <a:lstStyle/>
          <a:p>
            <a:r>
              <a:rPr lang="en-US" dirty="0"/>
              <a:t>Typical Gantt Chart</a:t>
            </a:r>
          </a:p>
        </p:txBody>
      </p:sp>
      <p:sp>
        <p:nvSpPr>
          <p:cNvPr id="3" name="Subtitle 2">
            <a:extLst>
              <a:ext uri="{FF2B5EF4-FFF2-40B4-BE49-F238E27FC236}">
                <a16:creationId xmlns:a16="http://schemas.microsoft.com/office/drawing/2014/main" id="{BD0D86F5-CB40-4070-8981-D416DD219F3C}"/>
              </a:ext>
            </a:extLst>
          </p:cNvPr>
          <p:cNvSpPr>
            <a:spLocks noGrp="1"/>
          </p:cNvSpPr>
          <p:nvPr>
            <p:ph type="subTitle" idx="1"/>
          </p:nvPr>
        </p:nvSpPr>
        <p:spPr>
          <a:xfrm>
            <a:off x="1730347" y="2213708"/>
            <a:ext cx="5710933" cy="2243891"/>
          </a:xfrm>
        </p:spPr>
        <p:txBody>
          <a:bodyPr/>
          <a:lstStyle/>
          <a:p>
            <a:endParaRPr lang="en-US" dirty="0"/>
          </a:p>
        </p:txBody>
      </p:sp>
      <p:sp>
        <p:nvSpPr>
          <p:cNvPr id="4" name="Slide Number Placeholder 3">
            <a:extLst>
              <a:ext uri="{FF2B5EF4-FFF2-40B4-BE49-F238E27FC236}">
                <a16:creationId xmlns:a16="http://schemas.microsoft.com/office/drawing/2014/main" id="{5D4A2B00-3B84-43E9-AAF0-361603B6F2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1026" name="Picture 2" descr="excel gantt chart template">
            <a:extLst>
              <a:ext uri="{FF2B5EF4-FFF2-40B4-BE49-F238E27FC236}">
                <a16:creationId xmlns:a16="http://schemas.microsoft.com/office/drawing/2014/main" id="{783E1589-4CC8-483D-9371-477EB16A5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0472" y="1185333"/>
            <a:ext cx="6663055" cy="3852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4069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Where does a unit test come in the development cycle?</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pPr marL="571500" indent="-342900">
              <a:buAutoNum type="arabicPeriod"/>
            </a:pPr>
            <a:r>
              <a:rPr lang="en-US" dirty="0"/>
              <a:t>VERY IMPORTANT FACT: Unit tests are NOT executed on a running instance of your application. They are run using ONLY your source code</a:t>
            </a:r>
          </a:p>
          <a:p>
            <a:pPr marL="571500" indent="-342900">
              <a:buAutoNum type="arabicPeriod"/>
            </a:pPr>
            <a:endParaRPr lang="en-US" dirty="0"/>
          </a:p>
          <a:p>
            <a:pPr marL="571500" indent="-342900">
              <a:buAutoNum type="arabicPeriod"/>
            </a:pPr>
            <a:r>
              <a:rPr lang="en-US" dirty="0"/>
              <a:t>This means they can be run before you use valuable resources to build and deploy your app, catching problems early</a:t>
            </a:r>
          </a:p>
          <a:p>
            <a:pPr marL="571500" indent="-342900">
              <a:buAutoNum type="arabicPeriod"/>
            </a:pPr>
            <a:endParaRPr lang="en-US" dirty="0"/>
          </a:p>
          <a:p>
            <a:pPr marL="571500" indent="-342900">
              <a:buAutoNum type="arabicPeriod"/>
            </a:pPr>
            <a:endParaRPr lang="en-US" dirty="0"/>
          </a:p>
          <a:p>
            <a:pPr marL="571500" indent="-342900">
              <a:buAutoNum type="arabicPeriod"/>
            </a:pPr>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150</a:t>
            </a:fld>
            <a:endParaRPr lang="en"/>
          </a:p>
        </p:txBody>
      </p:sp>
    </p:spTree>
    <p:extLst>
      <p:ext uri="{BB962C8B-B14F-4D97-AF65-F5344CB8AC3E}">
        <p14:creationId xmlns:p14="http://schemas.microsoft.com/office/powerpoint/2010/main" val="3653503550"/>
      </p:ext>
    </p:extLst>
  </p:cSld>
  <p:clrMapOvr>
    <a:masterClrMapping/>
  </p:clrMapOvr>
  <p:extLst>
    <p:ext uri="{6950BFC3-D8DA-4A85-94F7-54DA5524770B}">
      <p188:commentRel xmlns:p188="http://schemas.microsoft.com/office/powerpoint/2018/8/main" r:id="rId3"/>
    </p:ext>
  </p:extLs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How does unit testing work under the hood?</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pPr marL="571500" indent="-342900">
              <a:buAutoNum type="arabicPeriod"/>
            </a:pPr>
            <a:endParaRPr lang="en-US" dirty="0"/>
          </a:p>
          <a:p>
            <a:pPr marL="571500" indent="-342900">
              <a:buAutoNum type="arabicPeriod"/>
            </a:pPr>
            <a:endParaRPr lang="en-US" dirty="0"/>
          </a:p>
          <a:p>
            <a:pPr marL="571500" indent="-342900">
              <a:buAutoNum type="arabicPeriod"/>
            </a:pPr>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151</a:t>
            </a:fld>
            <a:endParaRPr lang="en"/>
          </a:p>
        </p:txBody>
      </p:sp>
      <p:pic>
        <p:nvPicPr>
          <p:cNvPr id="6" name="Picture 5" descr="Diagram&#10;&#10;Description automatically generated">
            <a:extLst>
              <a:ext uri="{FF2B5EF4-FFF2-40B4-BE49-F238E27FC236}">
                <a16:creationId xmlns:a16="http://schemas.microsoft.com/office/drawing/2014/main" id="{316C4BF0-6FA9-4635-82ED-45FBAE3C4C25}"/>
              </a:ext>
            </a:extLst>
          </p:cNvPr>
          <p:cNvPicPr>
            <a:picLocks noChangeAspect="1"/>
          </p:cNvPicPr>
          <p:nvPr/>
        </p:nvPicPr>
        <p:blipFill>
          <a:blip r:embed="rId4"/>
          <a:stretch>
            <a:fillRect/>
          </a:stretch>
        </p:blipFill>
        <p:spPr>
          <a:xfrm>
            <a:off x="1598704" y="1028375"/>
            <a:ext cx="5655091" cy="3402816"/>
          </a:xfrm>
          <a:prstGeom prst="rect">
            <a:avLst/>
          </a:prstGeom>
        </p:spPr>
      </p:pic>
    </p:spTree>
    <p:extLst>
      <p:ext uri="{BB962C8B-B14F-4D97-AF65-F5344CB8AC3E}">
        <p14:creationId xmlns:p14="http://schemas.microsoft.com/office/powerpoint/2010/main" val="1768716565"/>
      </p:ext>
    </p:extLst>
  </p:cSld>
  <p:clrMapOvr>
    <a:masterClrMapping/>
  </p:clrMapOvr>
  <p:extLst>
    <p:ext uri="{6950BFC3-D8DA-4A85-94F7-54DA5524770B}">
      <p188:commentRel xmlns:p188="http://schemas.microsoft.com/office/powerpoint/2018/8/main" r:id="rId3"/>
    </p:ext>
  </p:extLs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76593-69B8-450C-9306-B693B118C92B}"/>
              </a:ext>
            </a:extLst>
          </p:cNvPr>
          <p:cNvSpPr>
            <a:spLocks noGrp="1"/>
          </p:cNvSpPr>
          <p:nvPr>
            <p:ph type="title"/>
          </p:nvPr>
        </p:nvSpPr>
        <p:spPr>
          <a:xfrm>
            <a:off x="691250" y="2402278"/>
            <a:ext cx="8520600" cy="572700"/>
          </a:xfrm>
        </p:spPr>
        <p:txBody>
          <a:bodyPr/>
          <a:lstStyle/>
          <a:p>
            <a:r>
              <a:rPr lang="en-US" dirty="0"/>
              <a:t>Writing Unit Tests in </a:t>
            </a:r>
            <a:r>
              <a:rPr lang="en-US" dirty="0" err="1"/>
              <a:t>UnitTest</a:t>
            </a:r>
            <a:endParaRPr lang="en-US" dirty="0"/>
          </a:p>
        </p:txBody>
      </p:sp>
    </p:spTree>
    <p:extLst>
      <p:ext uri="{BB962C8B-B14F-4D97-AF65-F5344CB8AC3E}">
        <p14:creationId xmlns:p14="http://schemas.microsoft.com/office/powerpoint/2010/main" val="8915661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Features of </a:t>
            </a:r>
            <a:r>
              <a:rPr lang="en-US" dirty="0" err="1"/>
              <a:t>UnitTest</a:t>
            </a:r>
            <a:endParaRPr lang="en-US" dirty="0"/>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pPr marL="228600" indent="0"/>
            <a:r>
              <a:rPr lang="en-US" dirty="0"/>
              <a:t>Less boilerplate code that other libraries/frameworks</a:t>
            </a:r>
          </a:p>
          <a:p>
            <a:pPr marL="228600" indent="0"/>
            <a:endParaRPr lang="en-US" dirty="0"/>
          </a:p>
          <a:p>
            <a:pPr marL="228600" indent="0"/>
            <a:r>
              <a:rPr lang="en-US" dirty="0"/>
              <a:t>Enables state and dependency management via “fixtures”</a:t>
            </a:r>
          </a:p>
          <a:p>
            <a:pPr marL="571500" indent="-342900">
              <a:buAutoNum type="arabicPeriod"/>
            </a:pPr>
            <a:endParaRPr lang="en-US" dirty="0"/>
          </a:p>
          <a:p>
            <a:pPr marL="228600" indent="0"/>
            <a:r>
              <a:rPr lang="en-US" dirty="0"/>
              <a:t>Allows test filtering, tailoring test runs to your needs</a:t>
            </a:r>
          </a:p>
          <a:p>
            <a:pPr marL="228600" indent="0"/>
            <a:endParaRPr lang="en-US" dirty="0"/>
          </a:p>
          <a:p>
            <a:pPr marL="228600" indent="0"/>
            <a:r>
              <a:rPr lang="en-US" dirty="0"/>
              <a:t>Provides for test parameterization</a:t>
            </a:r>
          </a:p>
          <a:p>
            <a:pPr marL="228600" indent="0"/>
            <a:endParaRPr lang="en-US" dirty="0"/>
          </a:p>
          <a:p>
            <a:pPr marL="228600" indent="0"/>
            <a:r>
              <a:rPr lang="en-US" dirty="0"/>
              <a:t>Easily extended</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153</a:t>
            </a:fld>
            <a:endParaRPr lang="en"/>
          </a:p>
        </p:txBody>
      </p:sp>
    </p:spTree>
    <p:extLst>
      <p:ext uri="{BB962C8B-B14F-4D97-AF65-F5344CB8AC3E}">
        <p14:creationId xmlns:p14="http://schemas.microsoft.com/office/powerpoint/2010/main" val="1233923750"/>
      </p:ext>
    </p:extLst>
  </p:cSld>
  <p:clrMapOvr>
    <a:masterClrMapping/>
  </p:clrMapOvr>
  <p:extLst>
    <p:ext uri="{6950BFC3-D8DA-4A85-94F7-54DA5524770B}">
      <p188:commentRel xmlns:p188="http://schemas.microsoft.com/office/powerpoint/2018/8/main" r:id="rId3"/>
    </p:ext>
  </p:extLs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err="1"/>
              <a:t>PyTest</a:t>
            </a:r>
            <a:r>
              <a:rPr lang="en-US" dirty="0"/>
              <a:t>: Managing state for your test</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pPr marL="228600" indent="0"/>
            <a:r>
              <a:rPr lang="en-US" dirty="0"/>
              <a:t>We often need collection of objects, in a specific state, for our tests</a:t>
            </a:r>
          </a:p>
          <a:p>
            <a:pPr marL="228600" indent="0"/>
            <a:endParaRPr lang="en-US" dirty="0"/>
          </a:p>
          <a:p>
            <a:pPr marL="228600" indent="0"/>
            <a:r>
              <a:rPr lang="en-US" dirty="0"/>
              <a:t>We can use a “fixture” in </a:t>
            </a:r>
            <a:r>
              <a:rPr lang="en-US" dirty="0" err="1"/>
              <a:t>PyTest</a:t>
            </a:r>
            <a:r>
              <a:rPr lang="en-US" dirty="0"/>
              <a:t> to create and shape data to our needs – and then use that data structure across multiple tests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154</a:t>
            </a:fld>
            <a:endParaRPr lang="en"/>
          </a:p>
        </p:txBody>
      </p:sp>
    </p:spTree>
    <p:extLst>
      <p:ext uri="{BB962C8B-B14F-4D97-AF65-F5344CB8AC3E}">
        <p14:creationId xmlns:p14="http://schemas.microsoft.com/office/powerpoint/2010/main" val="3859209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E911-4572-4ED7-ADFC-786B74DF0D16}"/>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AB450A72-E85E-4B4C-85E5-BFB3783BF4B2}"/>
              </a:ext>
            </a:extLst>
          </p:cNvPr>
          <p:cNvSpPr>
            <a:spLocks noGrp="1"/>
          </p:cNvSpPr>
          <p:nvPr>
            <p:ph type="body" idx="1"/>
          </p:nvPr>
        </p:nvSpPr>
        <p:spPr>
          <a:xfrm>
            <a:off x="3339830" y="1146510"/>
            <a:ext cx="5161500" cy="2911800"/>
          </a:xfrm>
        </p:spPr>
        <p:txBody>
          <a:bodyPr anchor="t"/>
          <a:lstStyle/>
          <a:p>
            <a:r>
              <a:rPr lang="en-US" dirty="0"/>
              <a:t>Create a </a:t>
            </a:r>
            <a:r>
              <a:rPr lang="en-US" dirty="0" err="1"/>
              <a:t>PyTest</a:t>
            </a:r>
            <a:r>
              <a:rPr lang="en-US" dirty="0"/>
              <a:t> fixture and use it in two unit tests</a:t>
            </a:r>
          </a:p>
        </p:txBody>
      </p:sp>
      <p:sp>
        <p:nvSpPr>
          <p:cNvPr id="4" name="Subtitle 3">
            <a:extLst>
              <a:ext uri="{FF2B5EF4-FFF2-40B4-BE49-F238E27FC236}">
                <a16:creationId xmlns:a16="http://schemas.microsoft.com/office/drawing/2014/main" id="{0960DAD6-26BC-42EF-9A76-A7FC3F27FD32}"/>
              </a:ext>
            </a:extLst>
          </p:cNvPr>
          <p:cNvSpPr>
            <a:spLocks noGrp="1"/>
          </p:cNvSpPr>
          <p:nvPr>
            <p:ph type="subTitle" idx="2"/>
          </p:nvPr>
        </p:nvSpPr>
        <p:spPr/>
        <p:txBody>
          <a:bodyPr/>
          <a:lstStyle/>
          <a:p>
            <a:r>
              <a:rPr lang="en-US" dirty="0" err="1"/>
              <a:t>PyTest</a:t>
            </a:r>
            <a:r>
              <a:rPr lang="en-US" dirty="0"/>
              <a:t> Fixture</a:t>
            </a:r>
          </a:p>
        </p:txBody>
      </p:sp>
      <p:sp>
        <p:nvSpPr>
          <p:cNvPr id="5" name="Slide Number Placeholder 4">
            <a:extLst>
              <a:ext uri="{FF2B5EF4-FFF2-40B4-BE49-F238E27FC236}">
                <a16:creationId xmlns:a16="http://schemas.microsoft.com/office/drawing/2014/main" id="{D6C104B4-153A-482F-83F8-61BA57883E0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155</a:t>
            </a:fld>
            <a:endParaRPr kumimoji="0" lang="en" sz="13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225767442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E911-4572-4ED7-ADFC-786B74DF0D16}"/>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AB450A72-E85E-4B4C-85E5-BFB3783BF4B2}"/>
              </a:ext>
            </a:extLst>
          </p:cNvPr>
          <p:cNvSpPr>
            <a:spLocks noGrp="1"/>
          </p:cNvSpPr>
          <p:nvPr>
            <p:ph type="body" idx="1"/>
          </p:nvPr>
        </p:nvSpPr>
        <p:spPr>
          <a:xfrm>
            <a:off x="3339830" y="1146510"/>
            <a:ext cx="5161500" cy="2911800"/>
          </a:xfrm>
        </p:spPr>
        <p:txBody>
          <a:bodyPr anchor="t"/>
          <a:lstStyle/>
          <a:p>
            <a:r>
              <a:rPr lang="en-US" dirty="0"/>
              <a:t>Create a </a:t>
            </a:r>
            <a:r>
              <a:rPr lang="en-US" dirty="0" err="1"/>
              <a:t>PyTest</a:t>
            </a:r>
            <a:r>
              <a:rPr lang="en-US" dirty="0"/>
              <a:t> fixture and use it in two unit tests</a:t>
            </a:r>
          </a:p>
        </p:txBody>
      </p:sp>
      <p:sp>
        <p:nvSpPr>
          <p:cNvPr id="4" name="Subtitle 3">
            <a:extLst>
              <a:ext uri="{FF2B5EF4-FFF2-40B4-BE49-F238E27FC236}">
                <a16:creationId xmlns:a16="http://schemas.microsoft.com/office/drawing/2014/main" id="{0960DAD6-26BC-42EF-9A76-A7FC3F27FD32}"/>
              </a:ext>
            </a:extLst>
          </p:cNvPr>
          <p:cNvSpPr>
            <a:spLocks noGrp="1"/>
          </p:cNvSpPr>
          <p:nvPr>
            <p:ph type="subTitle" idx="2"/>
          </p:nvPr>
        </p:nvSpPr>
        <p:spPr/>
        <p:txBody>
          <a:bodyPr/>
          <a:lstStyle/>
          <a:p>
            <a:r>
              <a:rPr lang="en-US" dirty="0" err="1"/>
              <a:t>PyTest</a:t>
            </a:r>
            <a:r>
              <a:rPr lang="en-US" dirty="0"/>
              <a:t> Fixture</a:t>
            </a:r>
          </a:p>
        </p:txBody>
      </p:sp>
      <p:sp>
        <p:nvSpPr>
          <p:cNvPr id="5" name="Slide Number Placeholder 4">
            <a:extLst>
              <a:ext uri="{FF2B5EF4-FFF2-40B4-BE49-F238E27FC236}">
                <a16:creationId xmlns:a16="http://schemas.microsoft.com/office/drawing/2014/main" id="{D6C104B4-153A-482F-83F8-61BA57883E0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156</a:t>
            </a:fld>
            <a:endParaRPr kumimoji="0" lang="en" sz="13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10171783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err="1"/>
              <a:t>PyTest</a:t>
            </a:r>
            <a:r>
              <a:rPr lang="en-US" dirty="0"/>
              <a:t>: Categorizing test</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pPr marL="228600" indent="0"/>
            <a:r>
              <a:rPr lang="en-US" dirty="0"/>
              <a:t>We may not always want to run every test – some might take too long for our situation, for example</a:t>
            </a:r>
          </a:p>
          <a:p>
            <a:pPr marL="228600" indent="0"/>
            <a:endParaRPr lang="en-US" dirty="0"/>
          </a:p>
          <a:p>
            <a:pPr marL="228600" indent="0"/>
            <a:r>
              <a:rPr lang="en-US" dirty="0"/>
              <a:t>We can control which tests are run by tagging them, and running only matching tests</a:t>
            </a:r>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157</a:t>
            </a:fld>
            <a:endParaRPr lang="en"/>
          </a:p>
        </p:txBody>
      </p:sp>
    </p:spTree>
    <p:extLst>
      <p:ext uri="{BB962C8B-B14F-4D97-AF65-F5344CB8AC3E}">
        <p14:creationId xmlns:p14="http://schemas.microsoft.com/office/powerpoint/2010/main" val="96332286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E911-4572-4ED7-ADFC-786B74DF0D16}"/>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AB450A72-E85E-4B4C-85E5-BFB3783BF4B2}"/>
              </a:ext>
            </a:extLst>
          </p:cNvPr>
          <p:cNvSpPr>
            <a:spLocks noGrp="1"/>
          </p:cNvSpPr>
          <p:nvPr>
            <p:ph type="body" idx="1"/>
          </p:nvPr>
        </p:nvSpPr>
        <p:spPr>
          <a:xfrm>
            <a:off x="3339830" y="1146510"/>
            <a:ext cx="5161500" cy="2911800"/>
          </a:xfrm>
        </p:spPr>
        <p:txBody>
          <a:bodyPr anchor="t"/>
          <a:lstStyle/>
          <a:p>
            <a:r>
              <a:rPr lang="en-US" dirty="0"/>
              <a:t>Tag a subset of our tests and show test runs on all tests/tagged tests</a:t>
            </a:r>
          </a:p>
        </p:txBody>
      </p:sp>
      <p:sp>
        <p:nvSpPr>
          <p:cNvPr id="4" name="Subtitle 3">
            <a:extLst>
              <a:ext uri="{FF2B5EF4-FFF2-40B4-BE49-F238E27FC236}">
                <a16:creationId xmlns:a16="http://schemas.microsoft.com/office/drawing/2014/main" id="{0960DAD6-26BC-42EF-9A76-A7FC3F27FD32}"/>
              </a:ext>
            </a:extLst>
          </p:cNvPr>
          <p:cNvSpPr>
            <a:spLocks noGrp="1"/>
          </p:cNvSpPr>
          <p:nvPr>
            <p:ph type="subTitle" idx="2"/>
          </p:nvPr>
        </p:nvSpPr>
        <p:spPr/>
        <p:txBody>
          <a:bodyPr/>
          <a:lstStyle/>
          <a:p>
            <a:r>
              <a:rPr lang="en-US" dirty="0"/>
              <a:t>Tagging Tests</a:t>
            </a:r>
          </a:p>
        </p:txBody>
      </p:sp>
      <p:sp>
        <p:nvSpPr>
          <p:cNvPr id="5" name="Slide Number Placeholder 4">
            <a:extLst>
              <a:ext uri="{FF2B5EF4-FFF2-40B4-BE49-F238E27FC236}">
                <a16:creationId xmlns:a16="http://schemas.microsoft.com/office/drawing/2014/main" id="{D6C104B4-153A-482F-83F8-61BA57883E0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158</a:t>
            </a:fld>
            <a:endParaRPr kumimoji="0" lang="en" sz="13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3256673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E911-4572-4ED7-ADFC-786B74DF0D16}"/>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AB450A72-E85E-4B4C-85E5-BFB3783BF4B2}"/>
              </a:ext>
            </a:extLst>
          </p:cNvPr>
          <p:cNvSpPr>
            <a:spLocks noGrp="1"/>
          </p:cNvSpPr>
          <p:nvPr>
            <p:ph type="body" idx="1"/>
          </p:nvPr>
        </p:nvSpPr>
        <p:spPr>
          <a:xfrm>
            <a:off x="3339830" y="1146510"/>
            <a:ext cx="5161500" cy="2911800"/>
          </a:xfrm>
        </p:spPr>
        <p:txBody>
          <a:bodyPr anchor="t"/>
          <a:lstStyle/>
          <a:p>
            <a:r>
              <a:rPr lang="en-US" dirty="0"/>
              <a:t>Tag a subset of your tests and perform test runs on all tests/tagged tests</a:t>
            </a:r>
          </a:p>
        </p:txBody>
      </p:sp>
      <p:sp>
        <p:nvSpPr>
          <p:cNvPr id="4" name="Subtitle 3">
            <a:extLst>
              <a:ext uri="{FF2B5EF4-FFF2-40B4-BE49-F238E27FC236}">
                <a16:creationId xmlns:a16="http://schemas.microsoft.com/office/drawing/2014/main" id="{0960DAD6-26BC-42EF-9A76-A7FC3F27FD32}"/>
              </a:ext>
            </a:extLst>
          </p:cNvPr>
          <p:cNvSpPr>
            <a:spLocks noGrp="1"/>
          </p:cNvSpPr>
          <p:nvPr>
            <p:ph type="subTitle" idx="2"/>
          </p:nvPr>
        </p:nvSpPr>
        <p:spPr/>
        <p:txBody>
          <a:bodyPr/>
          <a:lstStyle/>
          <a:p>
            <a:r>
              <a:rPr lang="en-US" dirty="0"/>
              <a:t>Tagging Tests</a:t>
            </a:r>
          </a:p>
        </p:txBody>
      </p:sp>
      <p:sp>
        <p:nvSpPr>
          <p:cNvPr id="5" name="Slide Number Placeholder 4">
            <a:extLst>
              <a:ext uri="{FF2B5EF4-FFF2-40B4-BE49-F238E27FC236}">
                <a16:creationId xmlns:a16="http://schemas.microsoft.com/office/drawing/2014/main" id="{D6C104B4-153A-482F-83F8-61BA57883E0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159</a:t>
            </a:fld>
            <a:endParaRPr kumimoji="0" lang="en" sz="13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443081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494D1-BDA0-4EE7-802E-582533D96BD7}"/>
              </a:ext>
            </a:extLst>
          </p:cNvPr>
          <p:cNvSpPr>
            <a:spLocks noGrp="1"/>
          </p:cNvSpPr>
          <p:nvPr>
            <p:ph type="title"/>
          </p:nvPr>
        </p:nvSpPr>
        <p:spPr/>
        <p:txBody>
          <a:bodyPr/>
          <a:lstStyle/>
          <a:p>
            <a:r>
              <a:rPr lang="en-US" dirty="0"/>
              <a:t>Agile Software Development</a:t>
            </a:r>
          </a:p>
        </p:txBody>
      </p:sp>
      <p:sp>
        <p:nvSpPr>
          <p:cNvPr id="3" name="Subtitle 2">
            <a:extLst>
              <a:ext uri="{FF2B5EF4-FFF2-40B4-BE49-F238E27FC236}">
                <a16:creationId xmlns:a16="http://schemas.microsoft.com/office/drawing/2014/main" id="{75A0EDBC-7B00-47B0-86F4-7B877F0156DA}"/>
              </a:ext>
            </a:extLst>
          </p:cNvPr>
          <p:cNvSpPr>
            <a:spLocks noGrp="1"/>
          </p:cNvSpPr>
          <p:nvPr>
            <p:ph type="subTitle" idx="1"/>
          </p:nvPr>
        </p:nvSpPr>
        <p:spPr/>
        <p:txBody>
          <a:bodyPr/>
          <a:lstStyle/>
          <a:p>
            <a:r>
              <a:rPr lang="en-US" dirty="0"/>
              <a:t>A group of software development methodologies based on iterative development.</a:t>
            </a:r>
          </a:p>
          <a:p>
            <a:endParaRPr lang="en-US" dirty="0"/>
          </a:p>
          <a:p>
            <a:r>
              <a:rPr lang="en-US" dirty="0"/>
              <a:t>Requirements and solutions evolve through collaboration between self-organizing cross-functional teams.</a:t>
            </a:r>
          </a:p>
          <a:p>
            <a:endParaRPr lang="en-US" dirty="0"/>
          </a:p>
          <a:p>
            <a:r>
              <a:rPr lang="en-US" dirty="0"/>
              <a:t>Key aspects:</a:t>
            </a:r>
          </a:p>
          <a:p>
            <a:pPr marL="514350" indent="-285750">
              <a:buFont typeface="Arial" panose="020B0604020202020204" pitchFamily="34" charset="0"/>
              <a:buChar char="•"/>
            </a:pPr>
            <a:r>
              <a:rPr lang="en-US" dirty="0"/>
              <a:t>Incremental delivery</a:t>
            </a:r>
          </a:p>
          <a:p>
            <a:pPr marL="514350" indent="-285750">
              <a:buFont typeface="Arial" panose="020B0604020202020204" pitchFamily="34" charset="0"/>
              <a:buChar char="•"/>
            </a:pPr>
            <a:r>
              <a:rPr lang="en-US" dirty="0"/>
              <a:t>Always ready to ship</a:t>
            </a:r>
          </a:p>
          <a:p>
            <a:pPr marL="514350" indent="-285750">
              <a:buFont typeface="Arial" panose="020B0604020202020204" pitchFamily="34" charset="0"/>
              <a:buChar char="•"/>
            </a:pPr>
            <a:r>
              <a:rPr lang="en-US" dirty="0"/>
              <a:t>Continuous inspection of work product and process provides feedback for continuous improvement</a:t>
            </a:r>
          </a:p>
          <a:p>
            <a:pPr marL="228600" indent="0"/>
            <a:endParaRPr lang="en-US" dirty="0"/>
          </a:p>
          <a:p>
            <a:pPr marL="228600" indent="0"/>
            <a:r>
              <a:rPr lang="en-US" dirty="0"/>
              <a:t>We will explore Agile in more detail later in this class</a:t>
            </a:r>
          </a:p>
        </p:txBody>
      </p:sp>
      <p:sp>
        <p:nvSpPr>
          <p:cNvPr id="4" name="Slide Number Placeholder 3">
            <a:extLst>
              <a:ext uri="{FF2B5EF4-FFF2-40B4-BE49-F238E27FC236}">
                <a16:creationId xmlns:a16="http://schemas.microsoft.com/office/drawing/2014/main" id="{EBCA814F-E600-4FF7-B0B3-01EAEE4AB7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332653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err="1"/>
              <a:t>PyTest</a:t>
            </a:r>
            <a:r>
              <a:rPr lang="en-US" dirty="0"/>
              <a:t>: Duration reports</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pPr marL="228600" indent="0"/>
            <a:r>
              <a:rPr lang="en-US" dirty="0" err="1"/>
              <a:t>PyTest</a:t>
            </a:r>
            <a:r>
              <a:rPr lang="en-US" dirty="0"/>
              <a:t> reports include a built-in duration report</a:t>
            </a:r>
          </a:p>
          <a:p>
            <a:pPr marL="228600" indent="0"/>
            <a:endParaRPr lang="en-US" dirty="0"/>
          </a:p>
          <a:p>
            <a:pPr marL="228600" indent="0"/>
            <a:r>
              <a:rPr lang="en-US" dirty="0"/>
              <a:t>This helps you triage which tests to exclude if you need to speed up your builds</a:t>
            </a:r>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160</a:t>
            </a:fld>
            <a:endParaRPr lang="en"/>
          </a:p>
        </p:txBody>
      </p:sp>
    </p:spTree>
    <p:extLst>
      <p:ext uri="{BB962C8B-B14F-4D97-AF65-F5344CB8AC3E}">
        <p14:creationId xmlns:p14="http://schemas.microsoft.com/office/powerpoint/2010/main" val="120769293"/>
      </p:ext>
    </p:extLst>
  </p:cSld>
  <p:clrMapOvr>
    <a:masterClrMapping/>
  </p:clrMapOvr>
  <p:extLst>
    <p:ext uri="{6950BFC3-D8DA-4A85-94F7-54DA5524770B}">
      <p188:commentRel xmlns:p188="http://schemas.microsoft.com/office/powerpoint/2018/8/main" r:id="rId3"/>
    </p:ext>
  </p:extLs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E911-4572-4ED7-ADFC-786B74DF0D16}"/>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AB450A72-E85E-4B4C-85E5-BFB3783BF4B2}"/>
              </a:ext>
            </a:extLst>
          </p:cNvPr>
          <p:cNvSpPr>
            <a:spLocks noGrp="1"/>
          </p:cNvSpPr>
          <p:nvPr>
            <p:ph type="body" idx="1"/>
          </p:nvPr>
        </p:nvSpPr>
        <p:spPr>
          <a:xfrm>
            <a:off x="3339830" y="1146510"/>
            <a:ext cx="5161500" cy="2911800"/>
          </a:xfrm>
        </p:spPr>
        <p:txBody>
          <a:bodyPr anchor="t"/>
          <a:lstStyle/>
          <a:p>
            <a:r>
              <a:rPr lang="en-US" dirty="0"/>
              <a:t>Run a duration report on our tests. Change the tag on a long-running test to exclude it as needed. Re-run the tests, excluding that test.</a:t>
            </a:r>
          </a:p>
        </p:txBody>
      </p:sp>
      <p:sp>
        <p:nvSpPr>
          <p:cNvPr id="4" name="Subtitle 3">
            <a:extLst>
              <a:ext uri="{FF2B5EF4-FFF2-40B4-BE49-F238E27FC236}">
                <a16:creationId xmlns:a16="http://schemas.microsoft.com/office/drawing/2014/main" id="{0960DAD6-26BC-42EF-9A76-A7FC3F27FD32}"/>
              </a:ext>
            </a:extLst>
          </p:cNvPr>
          <p:cNvSpPr>
            <a:spLocks noGrp="1"/>
          </p:cNvSpPr>
          <p:nvPr>
            <p:ph type="subTitle" idx="2"/>
          </p:nvPr>
        </p:nvSpPr>
        <p:spPr/>
        <p:txBody>
          <a:bodyPr/>
          <a:lstStyle/>
          <a:p>
            <a:r>
              <a:rPr lang="en-US" dirty="0"/>
              <a:t>Duration Report</a:t>
            </a:r>
          </a:p>
        </p:txBody>
      </p:sp>
      <p:sp>
        <p:nvSpPr>
          <p:cNvPr id="5" name="Slide Number Placeholder 4">
            <a:extLst>
              <a:ext uri="{FF2B5EF4-FFF2-40B4-BE49-F238E27FC236}">
                <a16:creationId xmlns:a16="http://schemas.microsoft.com/office/drawing/2014/main" id="{D6C104B4-153A-482F-83F8-61BA57883E0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161</a:t>
            </a:fld>
            <a:endParaRPr kumimoji="0" lang="en" sz="13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254490196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E911-4572-4ED7-ADFC-786B74DF0D16}"/>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AB450A72-E85E-4B4C-85E5-BFB3783BF4B2}"/>
              </a:ext>
            </a:extLst>
          </p:cNvPr>
          <p:cNvSpPr>
            <a:spLocks noGrp="1"/>
          </p:cNvSpPr>
          <p:nvPr>
            <p:ph type="body" idx="1"/>
          </p:nvPr>
        </p:nvSpPr>
        <p:spPr>
          <a:xfrm>
            <a:off x="3339830" y="1146510"/>
            <a:ext cx="5161500" cy="2911800"/>
          </a:xfrm>
        </p:spPr>
        <p:txBody>
          <a:bodyPr anchor="t"/>
          <a:lstStyle/>
          <a:p>
            <a:r>
              <a:rPr lang="en-US" dirty="0"/>
              <a:t>Run a duration report on Your tests. Change the tag on a long-running test to exclude it as needed. Re-run the tests, excluding that test.</a:t>
            </a:r>
          </a:p>
        </p:txBody>
      </p:sp>
      <p:sp>
        <p:nvSpPr>
          <p:cNvPr id="4" name="Subtitle 3">
            <a:extLst>
              <a:ext uri="{FF2B5EF4-FFF2-40B4-BE49-F238E27FC236}">
                <a16:creationId xmlns:a16="http://schemas.microsoft.com/office/drawing/2014/main" id="{0960DAD6-26BC-42EF-9A76-A7FC3F27FD32}"/>
              </a:ext>
            </a:extLst>
          </p:cNvPr>
          <p:cNvSpPr>
            <a:spLocks noGrp="1"/>
          </p:cNvSpPr>
          <p:nvPr>
            <p:ph type="subTitle" idx="2"/>
          </p:nvPr>
        </p:nvSpPr>
        <p:spPr/>
        <p:txBody>
          <a:bodyPr/>
          <a:lstStyle/>
          <a:p>
            <a:r>
              <a:rPr lang="en-US" dirty="0"/>
              <a:t>Duration Report</a:t>
            </a:r>
          </a:p>
        </p:txBody>
      </p:sp>
      <p:sp>
        <p:nvSpPr>
          <p:cNvPr id="5" name="Slide Number Placeholder 4">
            <a:extLst>
              <a:ext uri="{FF2B5EF4-FFF2-40B4-BE49-F238E27FC236}">
                <a16:creationId xmlns:a16="http://schemas.microsoft.com/office/drawing/2014/main" id="{D6C104B4-153A-482F-83F8-61BA57883E0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162</a:t>
            </a:fld>
            <a:endParaRPr kumimoji="0" lang="en" sz="13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12812248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C1D7E-9803-4056-A49D-34E51C5E64BA}"/>
              </a:ext>
            </a:extLst>
          </p:cNvPr>
          <p:cNvSpPr>
            <a:spLocks noGrp="1"/>
          </p:cNvSpPr>
          <p:nvPr>
            <p:ph type="title"/>
          </p:nvPr>
        </p:nvSpPr>
        <p:spPr/>
        <p:txBody>
          <a:bodyPr/>
          <a:lstStyle/>
          <a:p>
            <a:r>
              <a:rPr lang="en-US" dirty="0"/>
              <a:t>Distributed Version Control and Git</a:t>
            </a:r>
          </a:p>
        </p:txBody>
      </p:sp>
    </p:spTree>
    <p:extLst>
      <p:ext uri="{BB962C8B-B14F-4D97-AF65-F5344CB8AC3E}">
        <p14:creationId xmlns:p14="http://schemas.microsoft.com/office/powerpoint/2010/main" val="64138459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5E2195-7135-40E3-9098-4094B775478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8" name="Object 7" hidden="1">
                        <a:extLst>
                          <a:ext uri="{FF2B5EF4-FFF2-40B4-BE49-F238E27FC236}">
                            <a16:creationId xmlns:a16="http://schemas.microsoft.com/office/drawing/2014/main" id="{5B5E2195-7135-40E3-9098-4094B7754780}"/>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3853C10-0C68-4E38-9DD6-AA380BA63340}"/>
              </a:ext>
            </a:extLst>
          </p:cNvPr>
          <p:cNvSpPr>
            <a:spLocks noGrp="1"/>
          </p:cNvSpPr>
          <p:nvPr>
            <p:ph type="title"/>
          </p:nvPr>
        </p:nvSpPr>
        <p:spPr>
          <a:xfrm>
            <a:off x="469627" y="1715137"/>
            <a:ext cx="2345911" cy="1713227"/>
          </a:xfrm>
        </p:spPr>
        <p:txBody>
          <a:bodyPr vert="horz"/>
          <a:lstStyle/>
          <a:p>
            <a:r>
              <a:rPr lang="en-US" sz="3000" dirty="0"/>
              <a:t>Git</a:t>
            </a:r>
          </a:p>
        </p:txBody>
      </p:sp>
      <p:sp>
        <p:nvSpPr>
          <p:cNvPr id="3" name="TextBox 2">
            <a:extLst>
              <a:ext uri="{FF2B5EF4-FFF2-40B4-BE49-F238E27FC236}">
                <a16:creationId xmlns:a16="http://schemas.microsoft.com/office/drawing/2014/main" id="{985CB345-97FD-432C-AACE-D1622950293E}"/>
              </a:ext>
            </a:extLst>
          </p:cNvPr>
          <p:cNvSpPr txBox="1"/>
          <p:nvPr/>
        </p:nvSpPr>
        <p:spPr>
          <a:xfrm>
            <a:off x="3288978" y="429748"/>
            <a:ext cx="5096665" cy="4381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800" dirty="0">
                <a:solidFill>
                  <a:srgbClr val="575757"/>
                </a:solidFill>
              </a:rPr>
              <a:t>What is it?</a:t>
            </a:r>
          </a:p>
        </p:txBody>
      </p:sp>
      <p:sp>
        <p:nvSpPr>
          <p:cNvPr id="5" name="TextBox 4">
            <a:extLst>
              <a:ext uri="{FF2B5EF4-FFF2-40B4-BE49-F238E27FC236}">
                <a16:creationId xmlns:a16="http://schemas.microsoft.com/office/drawing/2014/main" id="{B63C3E07-9FD5-4BEE-8ABD-728ABB9D9D28}"/>
              </a:ext>
            </a:extLst>
          </p:cNvPr>
          <p:cNvSpPr txBox="1"/>
          <p:nvPr/>
        </p:nvSpPr>
        <p:spPr>
          <a:xfrm>
            <a:off x="3606230" y="1172681"/>
            <a:ext cx="5432460" cy="186717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Open-source distributed version control system</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Takes “snapshots” of an application folder as changes occur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Includes both a local and remote component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Changes are local and are synced with remote as needed</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Keeps a log of history of changes and allows return to previous version if required</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Available at </a:t>
            </a:r>
            <a:r>
              <a:rPr lang="en-US" sz="1350" kern="1200" dirty="0">
                <a:solidFill>
                  <a:srgbClr val="575757"/>
                </a:solidFill>
                <a:latin typeface="Trebuchet MS" panose="020B0603020202020204" pitchFamily="34" charset="0"/>
                <a:hlinkClick r:id="rId6"/>
              </a:rPr>
              <a:t>https://git-scm.com/</a:t>
            </a:r>
            <a:r>
              <a:rPr lang="en-US" sz="1350" kern="1200" dirty="0">
                <a:solidFill>
                  <a:srgbClr val="575757"/>
                </a:solidFill>
                <a:latin typeface="Trebuchet MS" panose="020B0603020202020204" pitchFamily="34" charset="0"/>
              </a:rPr>
              <a:t> for download &amp; installation</a:t>
            </a:r>
          </a:p>
        </p:txBody>
      </p:sp>
    </p:spTree>
    <p:extLst>
      <p:ext uri="{BB962C8B-B14F-4D97-AF65-F5344CB8AC3E}">
        <p14:creationId xmlns:p14="http://schemas.microsoft.com/office/powerpoint/2010/main" val="165917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xfrm>
            <a:off x="230040" y="-97471"/>
            <a:ext cx="6653925" cy="681734"/>
          </a:xfrm>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olidFill>
                  <a:schemeClr val="tx2">
                    <a:lumMod val="100000"/>
                  </a:schemeClr>
                </a:solidFill>
                <a:sym typeface="+mj-lt"/>
              </a:rPr>
              <a:t>Check-ins Over Time in Git</a:t>
            </a:r>
            <a:endParaRPr sz="1350" dirty="0">
              <a:solidFill>
                <a:schemeClr val="tx2">
                  <a:lumMod val="100000"/>
                </a:schemeClr>
              </a:solidFill>
            </a:endParaRPr>
          </a:p>
        </p:txBody>
      </p:sp>
      <p:pic>
        <p:nvPicPr>
          <p:cNvPr id="87042" name="Picture 2">
            <a:extLst>
              <a:ext uri="{FF2B5EF4-FFF2-40B4-BE49-F238E27FC236}">
                <a16:creationId xmlns:a16="http://schemas.microsoft.com/office/drawing/2014/main" id="{0D2C6C2B-6B6B-499E-A618-B624B0E908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9252" y="860822"/>
            <a:ext cx="5143500" cy="34218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BE5BA6F-7379-4DC8-A68E-1343A0E33F4F}"/>
              </a:ext>
            </a:extLst>
          </p:cNvPr>
          <p:cNvSpPr txBox="1"/>
          <p:nvPr/>
        </p:nvSpPr>
        <p:spPr>
          <a:xfrm>
            <a:off x="516919" y="1933526"/>
            <a:ext cx="3335891" cy="18825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Other version control systems track a running list of differences in each file over time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Git keeps snapshots of the entire folder at each check-in over time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Uses checksums to verify that contents of snapshot not tampered with</a:t>
            </a:r>
          </a:p>
        </p:txBody>
      </p:sp>
    </p:spTree>
    <p:extLst>
      <p:ext uri="{BB962C8B-B14F-4D97-AF65-F5344CB8AC3E}">
        <p14:creationId xmlns:p14="http://schemas.microsoft.com/office/powerpoint/2010/main" val="83055800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468A09-004B-401F-BC8B-9748E6481A35}"/>
              </a:ext>
            </a:extLst>
          </p:cNvPr>
          <p:cNvSpPr>
            <a:spLocks noGrp="1"/>
          </p:cNvSpPr>
          <p:nvPr>
            <p:ph type="title"/>
          </p:nvPr>
        </p:nvSpPr>
        <p:spPr/>
        <p:txBody>
          <a:bodyPr/>
          <a:lstStyle/>
          <a:p>
            <a:r>
              <a:rPr lang="en-US" dirty="0"/>
              <a:t>Typical Workflow</a:t>
            </a:r>
          </a:p>
        </p:txBody>
      </p:sp>
      <p:grpSp>
        <p:nvGrpSpPr>
          <p:cNvPr id="8" name="Group 7">
            <a:extLst>
              <a:ext uri="{FF2B5EF4-FFF2-40B4-BE49-F238E27FC236}">
                <a16:creationId xmlns:a16="http://schemas.microsoft.com/office/drawing/2014/main" id="{50C32B47-63D8-41B0-BD72-E77533910D4A}"/>
              </a:ext>
            </a:extLst>
          </p:cNvPr>
          <p:cNvGrpSpPr/>
          <p:nvPr/>
        </p:nvGrpSpPr>
        <p:grpSpPr>
          <a:xfrm>
            <a:off x="3114343" y="1456970"/>
            <a:ext cx="2722331" cy="2036919"/>
            <a:chOff x="1938375" y="2057150"/>
            <a:chExt cx="3629775" cy="2715892"/>
          </a:xfrm>
        </p:grpSpPr>
        <p:pic>
          <p:nvPicPr>
            <p:cNvPr id="89094" name="Picture 6">
              <a:extLst>
                <a:ext uri="{FF2B5EF4-FFF2-40B4-BE49-F238E27FC236}">
                  <a16:creationId xmlns:a16="http://schemas.microsoft.com/office/drawing/2014/main" id="{A08272D8-A74B-4B30-8555-C3BA7D9AEA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650" y="2147887"/>
              <a:ext cx="3619500" cy="2562225"/>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B88EB835-4386-46C0-A448-85C41E3849E6}"/>
                </a:ext>
              </a:extLst>
            </p:cNvPr>
            <p:cNvSpPr/>
            <p:nvPr/>
          </p:nvSpPr>
          <p:spPr>
            <a:xfrm>
              <a:off x="1938375" y="3310847"/>
              <a:ext cx="228600" cy="228600"/>
            </a:xfrm>
            <a:prstGeom prst="ellipse">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1</a:t>
              </a:r>
            </a:p>
          </p:txBody>
        </p:sp>
        <p:sp>
          <p:nvSpPr>
            <p:cNvPr id="12" name="Oval 11">
              <a:extLst>
                <a:ext uri="{FF2B5EF4-FFF2-40B4-BE49-F238E27FC236}">
                  <a16:creationId xmlns:a16="http://schemas.microsoft.com/office/drawing/2014/main" id="{F1B22C6B-D1B5-4A44-9B1F-1FD639D632BD}"/>
                </a:ext>
              </a:extLst>
            </p:cNvPr>
            <p:cNvSpPr/>
            <p:nvPr/>
          </p:nvSpPr>
          <p:spPr>
            <a:xfrm>
              <a:off x="5339550" y="3310847"/>
              <a:ext cx="228600" cy="228600"/>
            </a:xfrm>
            <a:prstGeom prst="ellipse">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2</a:t>
              </a:r>
            </a:p>
          </p:txBody>
        </p:sp>
        <p:sp>
          <p:nvSpPr>
            <p:cNvPr id="13" name="Oval 12">
              <a:extLst>
                <a:ext uri="{FF2B5EF4-FFF2-40B4-BE49-F238E27FC236}">
                  <a16:creationId xmlns:a16="http://schemas.microsoft.com/office/drawing/2014/main" id="{6CB17721-06B3-40CE-80FC-5EA3F6818568}"/>
                </a:ext>
              </a:extLst>
            </p:cNvPr>
            <p:cNvSpPr/>
            <p:nvPr/>
          </p:nvSpPr>
          <p:spPr>
            <a:xfrm>
              <a:off x="3638962" y="2057150"/>
              <a:ext cx="228600" cy="228600"/>
            </a:xfrm>
            <a:prstGeom prst="ellipse">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3</a:t>
              </a:r>
            </a:p>
          </p:txBody>
        </p:sp>
        <p:sp>
          <p:nvSpPr>
            <p:cNvPr id="14" name="Oval 13">
              <a:extLst>
                <a:ext uri="{FF2B5EF4-FFF2-40B4-BE49-F238E27FC236}">
                  <a16:creationId xmlns:a16="http://schemas.microsoft.com/office/drawing/2014/main" id="{54727A55-C9D0-456B-A367-EC1BA7493554}"/>
                </a:ext>
              </a:extLst>
            </p:cNvPr>
            <p:cNvSpPr/>
            <p:nvPr/>
          </p:nvSpPr>
          <p:spPr>
            <a:xfrm>
              <a:off x="3638962" y="4544442"/>
              <a:ext cx="228600" cy="228600"/>
            </a:xfrm>
            <a:prstGeom prst="ellipse">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4</a:t>
              </a:r>
            </a:p>
          </p:txBody>
        </p:sp>
      </p:grpSp>
      <p:sp>
        <p:nvSpPr>
          <p:cNvPr id="9" name="TextBox 8">
            <a:extLst>
              <a:ext uri="{FF2B5EF4-FFF2-40B4-BE49-F238E27FC236}">
                <a16:creationId xmlns:a16="http://schemas.microsoft.com/office/drawing/2014/main" id="{967A5522-258D-4F60-8FE7-34D6431F8E07}"/>
              </a:ext>
            </a:extLst>
          </p:cNvPr>
          <p:cNvSpPr txBox="1"/>
          <p:nvPr/>
        </p:nvSpPr>
        <p:spPr>
          <a:xfrm>
            <a:off x="1936796" y="2195536"/>
            <a:ext cx="1256017" cy="55978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575757"/>
                </a:solidFill>
              </a:rPr>
              <a:t>Remote storage location created (e.g., on github.com)</a:t>
            </a:r>
          </a:p>
        </p:txBody>
      </p:sp>
      <p:sp>
        <p:nvSpPr>
          <p:cNvPr id="18" name="TextBox 17">
            <a:extLst>
              <a:ext uri="{FF2B5EF4-FFF2-40B4-BE49-F238E27FC236}">
                <a16:creationId xmlns:a16="http://schemas.microsoft.com/office/drawing/2014/main" id="{D37D89ED-E855-4764-8A6A-4A4FE99BD135}"/>
              </a:ext>
            </a:extLst>
          </p:cNvPr>
          <p:cNvSpPr txBox="1"/>
          <p:nvPr/>
        </p:nvSpPr>
        <p:spPr>
          <a:xfrm>
            <a:off x="5775030" y="2195536"/>
            <a:ext cx="1321846" cy="55978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575757"/>
                </a:solidFill>
              </a:rPr>
              <a:t>Branch created locally (or “checked out”) and pushed upstream to remote repo</a:t>
            </a:r>
          </a:p>
        </p:txBody>
      </p:sp>
      <p:sp>
        <p:nvSpPr>
          <p:cNvPr id="19" name="TextBox 18">
            <a:extLst>
              <a:ext uri="{FF2B5EF4-FFF2-40B4-BE49-F238E27FC236}">
                <a16:creationId xmlns:a16="http://schemas.microsoft.com/office/drawing/2014/main" id="{299BD374-7760-4B7A-9267-3E7658853E06}"/>
              </a:ext>
            </a:extLst>
          </p:cNvPr>
          <p:cNvSpPr txBox="1"/>
          <p:nvPr/>
        </p:nvSpPr>
        <p:spPr>
          <a:xfrm>
            <a:off x="3426218" y="897182"/>
            <a:ext cx="2098579" cy="55978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575757"/>
                </a:solidFill>
              </a:rPr>
              <a:t>Over time, local is refreshed periodically from remote to absorb changes from other devs on the team</a:t>
            </a:r>
          </a:p>
        </p:txBody>
      </p:sp>
      <p:sp>
        <p:nvSpPr>
          <p:cNvPr id="20" name="TextBox 19">
            <a:extLst>
              <a:ext uri="{FF2B5EF4-FFF2-40B4-BE49-F238E27FC236}">
                <a16:creationId xmlns:a16="http://schemas.microsoft.com/office/drawing/2014/main" id="{234A51FD-B62D-4012-89AF-1A4E9865616B}"/>
              </a:ext>
            </a:extLst>
          </p:cNvPr>
          <p:cNvSpPr txBox="1"/>
          <p:nvPr/>
        </p:nvSpPr>
        <p:spPr>
          <a:xfrm>
            <a:off x="3122048" y="3516857"/>
            <a:ext cx="2714625" cy="55978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575757"/>
                </a:solidFill>
              </a:rPr>
              <a:t>Over time, changes in local are persisted to remote (checked in); when feature work complete, a PR (Pull Request) is submitted to request merge of branch to mainline</a:t>
            </a:r>
          </a:p>
        </p:txBody>
      </p:sp>
      <p:sp>
        <p:nvSpPr>
          <p:cNvPr id="2" name="TextBox 1">
            <a:extLst>
              <a:ext uri="{FF2B5EF4-FFF2-40B4-BE49-F238E27FC236}">
                <a16:creationId xmlns:a16="http://schemas.microsoft.com/office/drawing/2014/main" id="{1054E5A1-32FE-41D0-9EA0-2E9CF0964C17}"/>
              </a:ext>
            </a:extLst>
          </p:cNvPr>
          <p:cNvSpPr txBox="1"/>
          <p:nvPr/>
        </p:nvSpPr>
        <p:spPr>
          <a:xfrm>
            <a:off x="2346132" y="4483759"/>
            <a:ext cx="4258750" cy="19264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NOTE: Also, able to initiate repo creation from local command-line</a:t>
            </a:r>
          </a:p>
        </p:txBody>
      </p:sp>
    </p:spTree>
    <p:extLst>
      <p:ext uri="{BB962C8B-B14F-4D97-AF65-F5344CB8AC3E}">
        <p14:creationId xmlns:p14="http://schemas.microsoft.com/office/powerpoint/2010/main" val="2590740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42225AA-CB1F-4570-A0B6-11037749A889}"/>
              </a:ext>
            </a:extLst>
          </p:cNvPr>
          <p:cNvSpPr>
            <a:spLocks noGrp="1"/>
          </p:cNvSpPr>
          <p:nvPr>
            <p:ph type="title"/>
          </p:nvPr>
        </p:nvSpPr>
        <p:spPr/>
        <p:txBody>
          <a:bodyPr/>
          <a:lstStyle/>
          <a:p>
            <a:r>
              <a:rPr lang="en-US" dirty="0"/>
              <a:t>The Three Git States</a:t>
            </a:r>
          </a:p>
        </p:txBody>
      </p:sp>
      <p:graphicFrame>
        <p:nvGraphicFramePr>
          <p:cNvPr id="2" name="Diagram 1">
            <a:extLst>
              <a:ext uri="{FF2B5EF4-FFF2-40B4-BE49-F238E27FC236}">
                <a16:creationId xmlns:a16="http://schemas.microsoft.com/office/drawing/2014/main" id="{D640112F-1C56-4386-8B3E-99AF28A60D2B}"/>
              </a:ext>
            </a:extLst>
          </p:cNvPr>
          <p:cNvGraphicFramePr/>
          <p:nvPr/>
        </p:nvGraphicFramePr>
        <p:xfrm>
          <a:off x="1739757" y="820274"/>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2878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5E2195-7135-40E3-9098-4094B775478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8" name="Object 7" hidden="1">
                        <a:extLst>
                          <a:ext uri="{FF2B5EF4-FFF2-40B4-BE49-F238E27FC236}">
                            <a16:creationId xmlns:a16="http://schemas.microsoft.com/office/drawing/2014/main" id="{5B5E2195-7135-40E3-9098-4094B7754780}"/>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3853C10-0C68-4E38-9DD6-AA380BA63340}"/>
              </a:ext>
            </a:extLst>
          </p:cNvPr>
          <p:cNvSpPr>
            <a:spLocks noGrp="1"/>
          </p:cNvSpPr>
          <p:nvPr>
            <p:ph type="title"/>
          </p:nvPr>
        </p:nvSpPr>
        <p:spPr>
          <a:xfrm>
            <a:off x="469627" y="1715137"/>
            <a:ext cx="2345911" cy="1713227"/>
          </a:xfrm>
        </p:spPr>
        <p:txBody>
          <a:bodyPr vert="horz"/>
          <a:lstStyle/>
          <a:p>
            <a:r>
              <a:rPr lang="en-US" sz="3000" dirty="0"/>
              <a:t>Demo</a:t>
            </a:r>
          </a:p>
        </p:txBody>
      </p:sp>
    </p:spTree>
    <p:extLst>
      <p:ext uri="{BB962C8B-B14F-4D97-AF65-F5344CB8AC3E}">
        <p14:creationId xmlns:p14="http://schemas.microsoft.com/office/powerpoint/2010/main" val="28841928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dirty="0"/>
              <a:t>Configuring Git</a:t>
            </a:r>
          </a:p>
        </p:txBody>
      </p:sp>
      <p:sp>
        <p:nvSpPr>
          <p:cNvPr id="4" name="TextBox 3">
            <a:extLst>
              <a:ext uri="{FF2B5EF4-FFF2-40B4-BE49-F238E27FC236}">
                <a16:creationId xmlns:a16="http://schemas.microsoft.com/office/drawing/2014/main" id="{8E086C54-0F67-44A3-BC0D-65D2DFDC7CA6}"/>
              </a:ext>
            </a:extLst>
          </p:cNvPr>
          <p:cNvSpPr txBox="1"/>
          <p:nvPr/>
        </p:nvSpPr>
        <p:spPr>
          <a:xfrm>
            <a:off x="4854540" y="1619566"/>
            <a:ext cx="3983800" cy="194668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i="1" kern="1200" dirty="0">
                <a:solidFill>
                  <a:srgbClr val="575757"/>
                </a:solidFill>
                <a:latin typeface="Trebuchet MS" panose="020B0603020202020204" pitchFamily="34" charset="0"/>
              </a:rPr>
              <a:t>git --version</a:t>
            </a:r>
            <a:r>
              <a:rPr lang="en-US" sz="1350" kern="1200" dirty="0">
                <a:solidFill>
                  <a:srgbClr val="575757"/>
                </a:solidFill>
                <a:latin typeface="Trebuchet MS" panose="020B0603020202020204" pitchFamily="34" charset="0"/>
              </a:rPr>
              <a:t> to confirm Git is installed and to check version</a:t>
            </a:r>
          </a:p>
          <a:p>
            <a:pPr marL="243000" lvl="1" indent="-162000" defTabSz="685800">
              <a:spcAft>
                <a:spcPts val="450"/>
              </a:spcAft>
              <a:buClrTx/>
              <a:buSzPct val="100000"/>
              <a:buFont typeface="Trebuchet MS" panose="020B0603020202020204" pitchFamily="34" charset="0"/>
              <a:buChar char="•"/>
              <a:defRPr/>
            </a:pPr>
            <a:r>
              <a:rPr lang="en-US" sz="1350" i="1" kern="1200" dirty="0">
                <a:solidFill>
                  <a:srgbClr val="575757"/>
                </a:solidFill>
                <a:latin typeface="Trebuchet MS" panose="020B0603020202020204" pitchFamily="34" charset="0"/>
              </a:rPr>
              <a:t>git config --global user.name “&lt;username&gt;”</a:t>
            </a:r>
            <a:r>
              <a:rPr lang="en-US" sz="1350" kern="1200" dirty="0">
                <a:solidFill>
                  <a:srgbClr val="575757"/>
                </a:solidFill>
                <a:latin typeface="Trebuchet MS" panose="020B0603020202020204" pitchFamily="34" charset="0"/>
              </a:rPr>
              <a:t> to set username</a:t>
            </a:r>
          </a:p>
          <a:p>
            <a:pPr marL="243000" lvl="1" indent="-162000" defTabSz="685800">
              <a:spcAft>
                <a:spcPts val="450"/>
              </a:spcAft>
              <a:buClrTx/>
              <a:buSzPct val="100000"/>
              <a:buFont typeface="Trebuchet MS" panose="020B0603020202020204" pitchFamily="34" charset="0"/>
              <a:buChar char="•"/>
              <a:defRPr/>
            </a:pPr>
            <a:r>
              <a:rPr lang="en-US" sz="1350" i="1" kern="1200" dirty="0">
                <a:solidFill>
                  <a:srgbClr val="575757"/>
                </a:solidFill>
                <a:latin typeface="Trebuchet MS" panose="020B0603020202020204" pitchFamily="34" charset="0"/>
              </a:rPr>
              <a:t>git config --global </a:t>
            </a:r>
            <a:r>
              <a:rPr lang="en-US" sz="1350" i="1" kern="1200" dirty="0" err="1">
                <a:solidFill>
                  <a:srgbClr val="575757"/>
                </a:solidFill>
                <a:latin typeface="Trebuchet MS" panose="020B0603020202020204" pitchFamily="34" charset="0"/>
              </a:rPr>
              <a:t>user.email</a:t>
            </a:r>
            <a:r>
              <a:rPr lang="en-US" sz="1350" i="1" kern="1200" dirty="0">
                <a:solidFill>
                  <a:srgbClr val="575757"/>
                </a:solidFill>
                <a:latin typeface="Trebuchet MS" panose="020B0603020202020204" pitchFamily="34" charset="0"/>
              </a:rPr>
              <a:t> “&lt;email&gt;”</a:t>
            </a:r>
            <a:r>
              <a:rPr lang="en-US" sz="1350" kern="1200" dirty="0">
                <a:solidFill>
                  <a:srgbClr val="575757"/>
                </a:solidFill>
                <a:latin typeface="Trebuchet MS" panose="020B0603020202020204" pitchFamily="34" charset="0"/>
              </a:rPr>
              <a:t> to set user email address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File changes will be identified in Git history using this information</a:t>
            </a:r>
          </a:p>
        </p:txBody>
      </p:sp>
    </p:spTree>
    <p:extLst>
      <p:ext uri="{BB962C8B-B14F-4D97-AF65-F5344CB8AC3E}">
        <p14:creationId xmlns:p14="http://schemas.microsoft.com/office/powerpoint/2010/main" val="35536393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E911-4572-4ED7-ADFC-786B74DF0D16}"/>
              </a:ext>
            </a:extLst>
          </p:cNvPr>
          <p:cNvSpPr>
            <a:spLocks noGrp="1"/>
          </p:cNvSpPr>
          <p:nvPr>
            <p:ph type="title"/>
          </p:nvPr>
        </p:nvSpPr>
        <p:spPr/>
        <p:txBody>
          <a:bodyPr/>
          <a:lstStyle/>
          <a:p>
            <a:r>
              <a:rPr lang="en-US" dirty="0"/>
              <a:t>ESSAY:</a:t>
            </a:r>
          </a:p>
        </p:txBody>
      </p:sp>
      <p:sp>
        <p:nvSpPr>
          <p:cNvPr id="3" name="Text Placeholder 2">
            <a:extLst>
              <a:ext uri="{FF2B5EF4-FFF2-40B4-BE49-F238E27FC236}">
                <a16:creationId xmlns:a16="http://schemas.microsoft.com/office/drawing/2014/main" id="{AB450A72-E85E-4B4C-85E5-BFB3783BF4B2}"/>
              </a:ext>
            </a:extLst>
          </p:cNvPr>
          <p:cNvSpPr>
            <a:spLocks noGrp="1"/>
          </p:cNvSpPr>
          <p:nvPr>
            <p:ph type="body" idx="1"/>
          </p:nvPr>
        </p:nvSpPr>
        <p:spPr>
          <a:xfrm>
            <a:off x="3339830" y="1146510"/>
            <a:ext cx="5161500" cy="2911800"/>
          </a:xfrm>
        </p:spPr>
        <p:txBody>
          <a:bodyPr anchor="t"/>
          <a:lstStyle/>
          <a:p>
            <a:r>
              <a:rPr lang="en-US" dirty="0"/>
              <a:t>Describe the software development or project management approaches you have worked with, and your opinions on the pros and cons of each</a:t>
            </a:r>
          </a:p>
          <a:p>
            <a:endParaRPr lang="en-US" dirty="0"/>
          </a:p>
          <a:p>
            <a:r>
              <a:rPr lang="en-US" dirty="0"/>
              <a:t>Notes:</a:t>
            </a:r>
          </a:p>
          <a:p>
            <a:pPr>
              <a:buFont typeface="Arial" panose="020B0604020202020204" pitchFamily="34" charset="0"/>
              <a:buChar char="•"/>
            </a:pPr>
            <a:r>
              <a:rPr lang="en-US" dirty="0"/>
              <a:t>This shouldn’t be a long essay, and doesn’t need to conform to university standards </a:t>
            </a:r>
            <a:r>
              <a:rPr lang="en-US" dirty="0">
                <a:sym typeface="Wingdings" panose="05000000000000000000" pitchFamily="2" charset="2"/>
              </a:rPr>
              <a:t></a:t>
            </a:r>
          </a:p>
          <a:p>
            <a:pPr>
              <a:buFont typeface="Arial" panose="020B0604020202020204" pitchFamily="34" charset="0"/>
              <a:buChar char="•"/>
            </a:pPr>
            <a:r>
              <a:rPr lang="en-US" dirty="0">
                <a:sym typeface="Wingdings" panose="05000000000000000000" pitchFamily="2" charset="2"/>
              </a:rPr>
              <a:t>It’s more important that you communicate how the systems worked, in plain language – and what it was like to work in those systems. Talk about WHY you think something worked well, or didn’t</a:t>
            </a:r>
          </a:p>
          <a:p>
            <a:pPr>
              <a:buFont typeface="Arial" panose="020B0604020202020204" pitchFamily="34" charset="0"/>
              <a:buChar char="•"/>
            </a:pPr>
            <a:r>
              <a:rPr lang="en-US" dirty="0">
                <a:sym typeface="Wingdings" panose="05000000000000000000" pitchFamily="2" charset="2"/>
              </a:rPr>
              <a:t>Please write your essay in a .txt file and send it to the instructor</a:t>
            </a:r>
            <a:endParaRPr lang="en-US" dirty="0"/>
          </a:p>
        </p:txBody>
      </p:sp>
      <p:sp>
        <p:nvSpPr>
          <p:cNvPr id="4" name="Subtitle 3">
            <a:extLst>
              <a:ext uri="{FF2B5EF4-FFF2-40B4-BE49-F238E27FC236}">
                <a16:creationId xmlns:a16="http://schemas.microsoft.com/office/drawing/2014/main" id="{0960DAD6-26BC-42EF-9A76-A7FC3F27FD32}"/>
              </a:ext>
            </a:extLst>
          </p:cNvPr>
          <p:cNvSpPr>
            <a:spLocks noGrp="1"/>
          </p:cNvSpPr>
          <p:nvPr>
            <p:ph type="subTitle" idx="2"/>
          </p:nvPr>
        </p:nvSpPr>
        <p:spPr/>
        <p:txBody>
          <a:bodyPr/>
          <a:lstStyle/>
          <a:p>
            <a:r>
              <a:rPr lang="en-US" dirty="0"/>
              <a:t>Your experience with various software development systems (3-5 sentences)</a:t>
            </a:r>
          </a:p>
        </p:txBody>
      </p:sp>
      <p:sp>
        <p:nvSpPr>
          <p:cNvPr id="5" name="Slide Number Placeholder 4">
            <a:extLst>
              <a:ext uri="{FF2B5EF4-FFF2-40B4-BE49-F238E27FC236}">
                <a16:creationId xmlns:a16="http://schemas.microsoft.com/office/drawing/2014/main" id="{D6C104B4-153A-482F-83F8-61BA57883E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214086155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dirty="0"/>
              <a:t>Configuring Git</a:t>
            </a:r>
          </a:p>
        </p:txBody>
      </p:sp>
      <p:sp>
        <p:nvSpPr>
          <p:cNvPr id="4" name="TextBox 3">
            <a:extLst>
              <a:ext uri="{FF2B5EF4-FFF2-40B4-BE49-F238E27FC236}">
                <a16:creationId xmlns:a16="http://schemas.microsoft.com/office/drawing/2014/main" id="{8E086C54-0F67-44A3-BC0D-65D2DFDC7CA6}"/>
              </a:ext>
            </a:extLst>
          </p:cNvPr>
          <p:cNvSpPr txBox="1"/>
          <p:nvPr/>
        </p:nvSpPr>
        <p:spPr>
          <a:xfrm>
            <a:off x="4885363" y="1960044"/>
            <a:ext cx="3983800" cy="125931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Use </a:t>
            </a:r>
            <a:r>
              <a:rPr lang="en-US" sz="1350" i="1" kern="1200" dirty="0">
                <a:solidFill>
                  <a:srgbClr val="575757"/>
                </a:solidFill>
                <a:latin typeface="Trebuchet MS" panose="020B0603020202020204" pitchFamily="34" charset="0"/>
              </a:rPr>
              <a:t>git config --list</a:t>
            </a:r>
            <a:r>
              <a:rPr lang="en-US" sz="1350" kern="1200" dirty="0">
                <a:solidFill>
                  <a:srgbClr val="575757"/>
                </a:solidFill>
                <a:latin typeface="Trebuchet MS" panose="020B0603020202020204" pitchFamily="34" charset="0"/>
              </a:rPr>
              <a:t> to see all configuration settings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Use </a:t>
            </a:r>
            <a:r>
              <a:rPr lang="en-US" sz="1350" i="1" kern="1200" dirty="0">
                <a:solidFill>
                  <a:srgbClr val="575757"/>
                </a:solidFill>
                <a:latin typeface="Trebuchet MS" panose="020B0603020202020204" pitchFamily="34" charset="0"/>
              </a:rPr>
              <a:t>git config &lt;setting name&gt;</a:t>
            </a:r>
            <a:r>
              <a:rPr lang="en-US" sz="1350" kern="1200" dirty="0">
                <a:solidFill>
                  <a:srgbClr val="575757"/>
                </a:solidFill>
                <a:latin typeface="Trebuchet MS" panose="020B0603020202020204" pitchFamily="34" charset="0"/>
              </a:rPr>
              <a:t> to view a specific setting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For example, </a:t>
            </a:r>
            <a:r>
              <a:rPr lang="en-US" sz="1350" i="1" kern="1200" dirty="0">
                <a:solidFill>
                  <a:srgbClr val="575757"/>
                </a:solidFill>
                <a:latin typeface="Trebuchet MS" panose="020B0603020202020204" pitchFamily="34" charset="0"/>
              </a:rPr>
              <a:t>git config </a:t>
            </a:r>
            <a:r>
              <a:rPr lang="en-US" sz="1350" i="1" kern="1200" dirty="0" err="1">
                <a:solidFill>
                  <a:srgbClr val="575757"/>
                </a:solidFill>
                <a:latin typeface="Trebuchet MS" panose="020B0603020202020204" pitchFamily="34" charset="0"/>
              </a:rPr>
              <a:t>user.email</a:t>
            </a:r>
            <a:endParaRPr lang="en-US" sz="1350" i="1" kern="1200" dirty="0">
              <a:solidFill>
                <a:srgbClr val="575757"/>
              </a:solidFill>
              <a:latin typeface="Trebuchet MS" panose="020B0603020202020204" pitchFamily="34" charset="0"/>
            </a:endParaRPr>
          </a:p>
        </p:txBody>
      </p:sp>
    </p:spTree>
    <p:extLst>
      <p:ext uri="{BB962C8B-B14F-4D97-AF65-F5344CB8AC3E}">
        <p14:creationId xmlns:p14="http://schemas.microsoft.com/office/powerpoint/2010/main" val="29893474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dirty="0"/>
              <a:t>Create a Repository</a:t>
            </a:r>
          </a:p>
        </p:txBody>
      </p:sp>
      <p:sp>
        <p:nvSpPr>
          <p:cNvPr id="4" name="TextBox 3">
            <a:extLst>
              <a:ext uri="{FF2B5EF4-FFF2-40B4-BE49-F238E27FC236}">
                <a16:creationId xmlns:a16="http://schemas.microsoft.com/office/drawing/2014/main" id="{8E086C54-0F67-44A3-BC0D-65D2DFDC7CA6}"/>
              </a:ext>
            </a:extLst>
          </p:cNvPr>
          <p:cNvSpPr txBox="1"/>
          <p:nvPr/>
        </p:nvSpPr>
        <p:spPr>
          <a:xfrm>
            <a:off x="4877657" y="1619566"/>
            <a:ext cx="3983800" cy="194668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Public or private repository can be created with hosting service (e.g., GitHub)</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To link with local snapshot of remote repo, have a couple of options:</a:t>
            </a:r>
          </a:p>
          <a:p>
            <a:pPr marL="395213" lvl="3" indent="-214313">
              <a:spcAft>
                <a:spcPts val="450"/>
              </a:spcAft>
              <a:buClr>
                <a:schemeClr val="tx2"/>
              </a:buClr>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Initialize local from command line, add files locally, add/push to remote</a:t>
            </a:r>
          </a:p>
          <a:p>
            <a:pPr marL="395213" lvl="1" indent="-214313" defTabSz="685800">
              <a:spcAft>
                <a:spcPts val="450"/>
              </a:spcAft>
              <a:buClr>
                <a:schemeClr val="tx2"/>
              </a:buClr>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Use URL from remote to pull to local via clone</a:t>
            </a:r>
          </a:p>
        </p:txBody>
      </p:sp>
    </p:spTree>
    <p:extLst>
      <p:ext uri="{BB962C8B-B14F-4D97-AF65-F5344CB8AC3E}">
        <p14:creationId xmlns:p14="http://schemas.microsoft.com/office/powerpoint/2010/main" val="35513092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dirty="0"/>
              <a:t>Push to Remote</a:t>
            </a:r>
          </a:p>
        </p:txBody>
      </p:sp>
      <p:sp>
        <p:nvSpPr>
          <p:cNvPr id="4" name="TextBox 3">
            <a:extLst>
              <a:ext uri="{FF2B5EF4-FFF2-40B4-BE49-F238E27FC236}">
                <a16:creationId xmlns:a16="http://schemas.microsoft.com/office/drawing/2014/main" id="{8E086C54-0F67-44A3-BC0D-65D2DFDC7CA6}"/>
              </a:ext>
            </a:extLst>
          </p:cNvPr>
          <p:cNvSpPr txBox="1"/>
          <p:nvPr/>
        </p:nvSpPr>
        <p:spPr>
          <a:xfrm>
            <a:off x="4877657" y="1619566"/>
            <a:ext cx="3983800" cy="3034164"/>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Create and/or navigate to target folder at local</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With an existing repo at hosting provider (e.g., GitHub), execute the following:</a:t>
            </a:r>
          </a:p>
          <a:p>
            <a:pPr marL="395213" lvl="1" indent="-214313" defTabSz="685800">
              <a:spcAft>
                <a:spcPts val="450"/>
              </a:spcAft>
              <a:buClr>
                <a:schemeClr val="tx2"/>
              </a:buClr>
              <a:buSzPct val="100000"/>
              <a:buFont typeface="Wingdings" panose="05000000000000000000" pitchFamily="2" charset="2"/>
              <a:buChar char="Ø"/>
              <a:defRPr/>
            </a:pPr>
            <a:r>
              <a:rPr lang="en-US" sz="1350" i="1" kern="1200" dirty="0">
                <a:solidFill>
                  <a:srgbClr val="575757"/>
                </a:solidFill>
                <a:latin typeface="Trebuchet MS" panose="020B0603020202020204" pitchFamily="34" charset="0"/>
              </a:rPr>
              <a:t>echo “# &lt;initial README.md text&gt;” &gt;&gt; README.md</a:t>
            </a:r>
          </a:p>
          <a:p>
            <a:pPr marL="395213" lvl="1" indent="-214313" defTabSz="685800">
              <a:spcAft>
                <a:spcPts val="450"/>
              </a:spcAft>
              <a:buClr>
                <a:schemeClr val="tx2"/>
              </a:buClr>
              <a:buSzPct val="100000"/>
              <a:buFont typeface="Wingdings" panose="05000000000000000000" pitchFamily="2" charset="2"/>
              <a:buChar char="Ø"/>
              <a:defRPr/>
            </a:pPr>
            <a:r>
              <a:rPr lang="en-US" sz="1350" i="1" kern="1200" dirty="0">
                <a:solidFill>
                  <a:srgbClr val="575757"/>
                </a:solidFill>
                <a:latin typeface="Trebuchet MS" panose="020B0603020202020204" pitchFamily="34" charset="0"/>
              </a:rPr>
              <a:t>git </a:t>
            </a:r>
            <a:r>
              <a:rPr lang="en-US" sz="1350" i="1" kern="1200" dirty="0" err="1">
                <a:solidFill>
                  <a:srgbClr val="575757"/>
                </a:solidFill>
                <a:latin typeface="Trebuchet MS" panose="020B0603020202020204" pitchFamily="34" charset="0"/>
              </a:rPr>
              <a:t>init</a:t>
            </a:r>
            <a:endParaRPr lang="en-US" sz="1350" i="1" kern="1200" dirty="0">
              <a:solidFill>
                <a:srgbClr val="575757"/>
              </a:solidFill>
              <a:latin typeface="Trebuchet MS" panose="020B0603020202020204" pitchFamily="34" charset="0"/>
            </a:endParaRPr>
          </a:p>
          <a:p>
            <a:pPr marL="395213" lvl="1" indent="-214313" defTabSz="685800">
              <a:spcAft>
                <a:spcPts val="450"/>
              </a:spcAft>
              <a:buClr>
                <a:schemeClr val="tx2"/>
              </a:buClr>
              <a:buSzPct val="100000"/>
              <a:buFont typeface="Wingdings" panose="05000000000000000000" pitchFamily="2" charset="2"/>
              <a:buChar char="Ø"/>
              <a:defRPr/>
            </a:pPr>
            <a:r>
              <a:rPr lang="en-US" sz="1350" i="1" kern="1200" dirty="0">
                <a:solidFill>
                  <a:srgbClr val="575757"/>
                </a:solidFill>
                <a:latin typeface="Trebuchet MS" panose="020B0603020202020204" pitchFamily="34" charset="0"/>
              </a:rPr>
              <a:t>git add README.md</a:t>
            </a:r>
          </a:p>
          <a:p>
            <a:pPr marL="395213" lvl="1" indent="-214313" defTabSz="685800">
              <a:spcAft>
                <a:spcPts val="450"/>
              </a:spcAft>
              <a:buClr>
                <a:schemeClr val="tx2"/>
              </a:buClr>
              <a:buSzPct val="100000"/>
              <a:buFont typeface="Wingdings" panose="05000000000000000000" pitchFamily="2" charset="2"/>
              <a:buChar char="Ø"/>
              <a:defRPr/>
            </a:pPr>
            <a:r>
              <a:rPr lang="en-US" sz="1350" i="1" kern="1200" dirty="0">
                <a:solidFill>
                  <a:srgbClr val="575757"/>
                </a:solidFill>
                <a:latin typeface="Trebuchet MS" panose="020B0603020202020204" pitchFamily="34" charset="0"/>
              </a:rPr>
              <a:t>git commit -m “&lt;commit message&gt;”</a:t>
            </a:r>
          </a:p>
          <a:p>
            <a:pPr marL="395213" lvl="1" indent="-214313" defTabSz="685800">
              <a:spcAft>
                <a:spcPts val="450"/>
              </a:spcAft>
              <a:buClr>
                <a:schemeClr val="tx2"/>
              </a:buClr>
              <a:buSzPct val="100000"/>
              <a:buFont typeface="Wingdings" panose="05000000000000000000" pitchFamily="2" charset="2"/>
              <a:buChar char="Ø"/>
              <a:defRPr/>
            </a:pPr>
            <a:r>
              <a:rPr lang="en-US" sz="1350" i="1" kern="1200" dirty="0">
                <a:solidFill>
                  <a:srgbClr val="575757"/>
                </a:solidFill>
                <a:latin typeface="Trebuchet MS" panose="020B0603020202020204" pitchFamily="34" charset="0"/>
              </a:rPr>
              <a:t>git remote add origin &lt;HTTPS URL to repository&gt;</a:t>
            </a:r>
          </a:p>
          <a:p>
            <a:pPr marL="395213" lvl="1" indent="-214313" defTabSz="685800">
              <a:spcAft>
                <a:spcPts val="450"/>
              </a:spcAft>
              <a:buClr>
                <a:schemeClr val="tx2"/>
              </a:buClr>
              <a:buSzPct val="100000"/>
              <a:buFont typeface="Wingdings" panose="05000000000000000000" pitchFamily="2" charset="2"/>
              <a:buChar char="Ø"/>
              <a:defRPr/>
            </a:pPr>
            <a:r>
              <a:rPr lang="en-US" sz="1350" i="1" kern="1200" dirty="0">
                <a:solidFill>
                  <a:srgbClr val="575757"/>
                </a:solidFill>
                <a:latin typeface="Trebuchet MS" panose="020B0603020202020204" pitchFamily="34" charset="0"/>
              </a:rPr>
              <a:t>git push -u origin main</a:t>
            </a:r>
          </a:p>
        </p:txBody>
      </p:sp>
    </p:spTree>
    <p:extLst>
      <p:ext uri="{BB962C8B-B14F-4D97-AF65-F5344CB8AC3E}">
        <p14:creationId xmlns:p14="http://schemas.microsoft.com/office/powerpoint/2010/main" val="5224934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dirty="0"/>
              <a:t>README.md</a:t>
            </a:r>
          </a:p>
        </p:txBody>
      </p:sp>
      <p:sp>
        <p:nvSpPr>
          <p:cNvPr id="4" name="TextBox 3">
            <a:extLst>
              <a:ext uri="{FF2B5EF4-FFF2-40B4-BE49-F238E27FC236}">
                <a16:creationId xmlns:a16="http://schemas.microsoft.com/office/drawing/2014/main" id="{8E086C54-0F67-44A3-BC0D-65D2DFDC7CA6}"/>
              </a:ext>
            </a:extLst>
          </p:cNvPr>
          <p:cNvSpPr txBox="1"/>
          <p:nvPr/>
        </p:nvSpPr>
        <p:spPr>
          <a:xfrm>
            <a:off x="4885362" y="1856169"/>
            <a:ext cx="3983800" cy="146706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i="1" kern="1200" dirty="0">
                <a:solidFill>
                  <a:srgbClr val="575757"/>
                </a:solidFill>
                <a:latin typeface="Trebuchet MS" panose="020B0603020202020204" pitchFamily="34" charset="0"/>
              </a:rPr>
              <a:t>echo “# &lt;project title&gt;” &gt;&gt; README.md</a:t>
            </a:r>
            <a:r>
              <a:rPr lang="en-US" sz="1350" kern="1200" dirty="0">
                <a:solidFill>
                  <a:srgbClr val="575757"/>
                </a:solidFill>
                <a:latin typeface="Trebuchet MS" panose="020B0603020202020204" pitchFamily="34" charset="0"/>
              </a:rPr>
              <a:t> creates new README file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Usually, a Git repo will include a “markdown” file with info about the repo</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Markdown syntax is used to apply formatting characters to raw text</a:t>
            </a:r>
          </a:p>
        </p:txBody>
      </p:sp>
    </p:spTree>
    <p:extLst>
      <p:ext uri="{BB962C8B-B14F-4D97-AF65-F5344CB8AC3E}">
        <p14:creationId xmlns:p14="http://schemas.microsoft.com/office/powerpoint/2010/main" val="30124968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dirty="0"/>
              <a:t>README.md</a:t>
            </a:r>
          </a:p>
        </p:txBody>
      </p:sp>
      <p:sp>
        <p:nvSpPr>
          <p:cNvPr id="4" name="TextBox 3">
            <a:extLst>
              <a:ext uri="{FF2B5EF4-FFF2-40B4-BE49-F238E27FC236}">
                <a16:creationId xmlns:a16="http://schemas.microsoft.com/office/drawing/2014/main" id="{8E086C54-0F67-44A3-BC0D-65D2DFDC7CA6}"/>
              </a:ext>
            </a:extLst>
          </p:cNvPr>
          <p:cNvSpPr txBox="1"/>
          <p:nvPr/>
        </p:nvSpPr>
        <p:spPr>
          <a:xfrm>
            <a:off x="4885362" y="1856170"/>
            <a:ext cx="3983800" cy="167481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When displayed in “markdown” reader, formatting is applied</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For example, “# “ in the echo statement formats text as a header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Cheat sheet for markdown syntax at </a:t>
            </a:r>
            <a:r>
              <a:rPr lang="en-US" sz="1350" kern="1200" dirty="0">
                <a:solidFill>
                  <a:srgbClr val="575757"/>
                </a:solidFill>
                <a:latin typeface="Trebuchet MS" panose="020B0603020202020204" pitchFamily="34" charset="0"/>
                <a:hlinkClick r:id="rId2"/>
              </a:rPr>
              <a:t>https://www.markdownguide.org/cheat-sheet</a:t>
            </a:r>
            <a:endParaRPr lang="en-US" sz="1350" kern="1200" dirty="0">
              <a:solidFill>
                <a:srgbClr val="575757"/>
              </a:solidFill>
              <a:latin typeface="Trebuchet MS" panose="020B0603020202020204" pitchFamily="34" charset="0"/>
            </a:endParaRPr>
          </a:p>
        </p:txBody>
      </p:sp>
    </p:spTree>
    <p:extLst>
      <p:ext uri="{BB962C8B-B14F-4D97-AF65-F5344CB8AC3E}">
        <p14:creationId xmlns:p14="http://schemas.microsoft.com/office/powerpoint/2010/main" val="1986106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i="1" dirty="0"/>
              <a:t>git </a:t>
            </a:r>
            <a:r>
              <a:rPr lang="en-US" i="1" dirty="0" err="1"/>
              <a:t>init</a:t>
            </a:r>
            <a:endParaRPr lang="en-US" i="1" dirty="0"/>
          </a:p>
        </p:txBody>
      </p:sp>
      <p:sp>
        <p:nvSpPr>
          <p:cNvPr id="4" name="TextBox 3">
            <a:extLst>
              <a:ext uri="{FF2B5EF4-FFF2-40B4-BE49-F238E27FC236}">
                <a16:creationId xmlns:a16="http://schemas.microsoft.com/office/drawing/2014/main" id="{8E086C54-0F67-44A3-BC0D-65D2DFDC7CA6}"/>
              </a:ext>
            </a:extLst>
          </p:cNvPr>
          <p:cNvSpPr txBox="1"/>
          <p:nvPr/>
        </p:nvSpPr>
        <p:spPr>
          <a:xfrm>
            <a:off x="4869951" y="2092773"/>
            <a:ext cx="3983800" cy="98745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i="1" kern="1200" dirty="0">
                <a:solidFill>
                  <a:srgbClr val="575757"/>
                </a:solidFill>
                <a:latin typeface="Trebuchet MS" panose="020B0603020202020204" pitchFamily="34" charset="0"/>
              </a:rPr>
              <a:t>git </a:t>
            </a:r>
            <a:r>
              <a:rPr lang="en-US" sz="1350" i="1" kern="1200" dirty="0" err="1">
                <a:solidFill>
                  <a:srgbClr val="575757"/>
                </a:solidFill>
                <a:latin typeface="Trebuchet MS" panose="020B0603020202020204" pitchFamily="34" charset="0"/>
              </a:rPr>
              <a:t>init</a:t>
            </a:r>
            <a:r>
              <a:rPr lang="en-US" sz="1350" kern="1200" dirty="0">
                <a:solidFill>
                  <a:srgbClr val="575757"/>
                </a:solidFill>
                <a:latin typeface="Trebuchet MS" panose="020B0603020202020204" pitchFamily="34" charset="0"/>
              </a:rPr>
              <a:t> initializes local repo using configuration template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After executing, folder recognized as local Git repository</a:t>
            </a:r>
          </a:p>
        </p:txBody>
      </p:sp>
    </p:spTree>
    <p:extLst>
      <p:ext uri="{BB962C8B-B14F-4D97-AF65-F5344CB8AC3E}">
        <p14:creationId xmlns:p14="http://schemas.microsoft.com/office/powerpoint/2010/main" val="1086912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i="1" dirty="0"/>
              <a:t>git add</a:t>
            </a:r>
          </a:p>
        </p:txBody>
      </p:sp>
      <p:sp>
        <p:nvSpPr>
          <p:cNvPr id="4" name="TextBox 3">
            <a:extLst>
              <a:ext uri="{FF2B5EF4-FFF2-40B4-BE49-F238E27FC236}">
                <a16:creationId xmlns:a16="http://schemas.microsoft.com/office/drawing/2014/main" id="{8E086C54-0F67-44A3-BC0D-65D2DFDC7CA6}"/>
              </a:ext>
            </a:extLst>
          </p:cNvPr>
          <p:cNvSpPr txBox="1"/>
          <p:nvPr/>
        </p:nvSpPr>
        <p:spPr>
          <a:xfrm>
            <a:off x="4885362" y="1590712"/>
            <a:ext cx="3983800" cy="201080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i="1" kern="1200" dirty="0">
                <a:solidFill>
                  <a:srgbClr val="575757"/>
                </a:solidFill>
                <a:latin typeface="Trebuchet MS" panose="020B0603020202020204" pitchFamily="34" charset="0"/>
              </a:rPr>
              <a:t>git add README.md</a:t>
            </a:r>
            <a:r>
              <a:rPr lang="en-US" sz="1350" kern="1200" dirty="0">
                <a:solidFill>
                  <a:srgbClr val="575757"/>
                </a:solidFill>
                <a:latin typeface="Trebuchet MS" panose="020B0603020202020204" pitchFamily="34" charset="0"/>
              </a:rPr>
              <a:t> “stages” the README.md file for commit in Git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Reminder – files in Git can be in 1 of 3 stages:</a:t>
            </a:r>
          </a:p>
          <a:p>
            <a:pPr marL="395213" lvl="1" indent="-214313" defTabSz="685800">
              <a:spcAft>
                <a:spcPts val="450"/>
              </a:spcAft>
              <a:buClr>
                <a:schemeClr val="tx2"/>
              </a:buClr>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Modified – file changed but not yet staged or committed</a:t>
            </a:r>
          </a:p>
          <a:p>
            <a:pPr marL="395213" lvl="1" indent="-214313" defTabSz="685800">
              <a:spcAft>
                <a:spcPts val="450"/>
              </a:spcAft>
              <a:buClr>
                <a:schemeClr val="tx2"/>
              </a:buClr>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Staged – file ready for commit</a:t>
            </a:r>
          </a:p>
          <a:p>
            <a:pPr marL="395213" lvl="1" indent="-214313" defTabSz="685800">
              <a:spcAft>
                <a:spcPts val="450"/>
              </a:spcAft>
              <a:buClr>
                <a:schemeClr val="tx2"/>
              </a:buClr>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Committed – file changes persisted to local repo; ready for potential push to remote</a:t>
            </a:r>
          </a:p>
        </p:txBody>
      </p:sp>
    </p:spTree>
    <p:extLst>
      <p:ext uri="{BB962C8B-B14F-4D97-AF65-F5344CB8AC3E}">
        <p14:creationId xmlns:p14="http://schemas.microsoft.com/office/powerpoint/2010/main" val="8001457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i="1" dirty="0"/>
              <a:t>git commit</a:t>
            </a:r>
          </a:p>
        </p:txBody>
      </p:sp>
      <p:sp>
        <p:nvSpPr>
          <p:cNvPr id="4" name="TextBox 3">
            <a:extLst>
              <a:ext uri="{FF2B5EF4-FFF2-40B4-BE49-F238E27FC236}">
                <a16:creationId xmlns:a16="http://schemas.microsoft.com/office/drawing/2014/main" id="{8E086C54-0F67-44A3-BC0D-65D2DFDC7CA6}"/>
              </a:ext>
            </a:extLst>
          </p:cNvPr>
          <p:cNvSpPr txBox="1"/>
          <p:nvPr/>
        </p:nvSpPr>
        <p:spPr>
          <a:xfrm>
            <a:off x="4885362" y="1856169"/>
            <a:ext cx="3983800" cy="146706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i="1" kern="1200" dirty="0">
                <a:solidFill>
                  <a:srgbClr val="575757"/>
                </a:solidFill>
                <a:latin typeface="Trebuchet MS" panose="020B0603020202020204" pitchFamily="34" charset="0"/>
              </a:rPr>
              <a:t>git commit -m “&lt;commit message&gt;”</a:t>
            </a:r>
            <a:r>
              <a:rPr lang="en-US" sz="1350" kern="1200" dirty="0">
                <a:solidFill>
                  <a:srgbClr val="575757"/>
                </a:solidFill>
                <a:latin typeface="Trebuchet MS" panose="020B0603020202020204" pitchFamily="34" charset="0"/>
              </a:rPr>
              <a:t> persists staged files to local repo</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-m flag used to specify message to attach to current commit snapshot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At this stage, file changes are persisted locally but not yet remotely</a:t>
            </a:r>
          </a:p>
        </p:txBody>
      </p:sp>
    </p:spTree>
    <p:extLst>
      <p:ext uri="{BB962C8B-B14F-4D97-AF65-F5344CB8AC3E}">
        <p14:creationId xmlns:p14="http://schemas.microsoft.com/office/powerpoint/2010/main" val="3821063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i="1" dirty="0"/>
              <a:t>git remote add</a:t>
            </a:r>
          </a:p>
        </p:txBody>
      </p:sp>
      <p:sp>
        <p:nvSpPr>
          <p:cNvPr id="4" name="TextBox 3">
            <a:extLst>
              <a:ext uri="{FF2B5EF4-FFF2-40B4-BE49-F238E27FC236}">
                <a16:creationId xmlns:a16="http://schemas.microsoft.com/office/drawing/2014/main" id="{8E086C54-0F67-44A3-BC0D-65D2DFDC7CA6}"/>
              </a:ext>
            </a:extLst>
          </p:cNvPr>
          <p:cNvSpPr txBox="1"/>
          <p:nvPr/>
        </p:nvSpPr>
        <p:spPr>
          <a:xfrm>
            <a:off x="4893068" y="1619566"/>
            <a:ext cx="3983800" cy="194668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i="1" kern="1200" dirty="0">
                <a:solidFill>
                  <a:srgbClr val="575757"/>
                </a:solidFill>
                <a:latin typeface="Trebuchet MS" panose="020B0603020202020204" pitchFamily="34" charset="0"/>
              </a:rPr>
              <a:t>git remote add origin &lt;HTTPS URL to repository&gt;</a:t>
            </a:r>
            <a:r>
              <a:rPr lang="en-US" sz="1350" kern="1200" dirty="0">
                <a:solidFill>
                  <a:srgbClr val="575757"/>
                </a:solidFill>
                <a:latin typeface="Trebuchet MS" panose="020B0603020202020204" pitchFamily="34" charset="0"/>
              </a:rPr>
              <a:t> used to add remote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Configures link between local and remote at hosting provider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If target remote is a private repo, will required additional security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Can use a personal access token (with GitHub) or leverage SSH</a:t>
            </a:r>
          </a:p>
        </p:txBody>
      </p:sp>
    </p:spTree>
    <p:extLst>
      <p:ext uri="{BB962C8B-B14F-4D97-AF65-F5344CB8AC3E}">
        <p14:creationId xmlns:p14="http://schemas.microsoft.com/office/powerpoint/2010/main" val="2699412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i="1" dirty="0"/>
              <a:t>git push</a:t>
            </a:r>
          </a:p>
        </p:txBody>
      </p:sp>
      <p:sp>
        <p:nvSpPr>
          <p:cNvPr id="4" name="TextBox 3">
            <a:extLst>
              <a:ext uri="{FF2B5EF4-FFF2-40B4-BE49-F238E27FC236}">
                <a16:creationId xmlns:a16="http://schemas.microsoft.com/office/drawing/2014/main" id="{8E086C54-0F67-44A3-BC0D-65D2DFDC7CA6}"/>
              </a:ext>
            </a:extLst>
          </p:cNvPr>
          <p:cNvSpPr txBox="1"/>
          <p:nvPr/>
        </p:nvSpPr>
        <p:spPr>
          <a:xfrm>
            <a:off x="4885363" y="1590712"/>
            <a:ext cx="3983800" cy="201080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i="1" kern="1200" dirty="0">
                <a:solidFill>
                  <a:srgbClr val="575757"/>
                </a:solidFill>
                <a:latin typeface="Trebuchet MS" panose="020B0603020202020204" pitchFamily="34" charset="0"/>
              </a:rPr>
              <a:t>git push -u origin main</a:t>
            </a:r>
            <a:r>
              <a:rPr lang="en-US" sz="1350" kern="1200" dirty="0">
                <a:solidFill>
                  <a:srgbClr val="575757"/>
                </a:solidFill>
                <a:latin typeface="Trebuchet MS" panose="020B0603020202020204" pitchFamily="34" charset="0"/>
              </a:rPr>
              <a:t> used to persist branch and changes to remote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 used to specify “upstream” (or remote) branch target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origin is reference name for remote repo</a:t>
            </a:r>
          </a:p>
          <a:p>
            <a:pPr marL="243000" lvl="1" indent="-162000" defTabSz="685800">
              <a:spcAft>
                <a:spcPts val="450"/>
              </a:spcAft>
              <a:buClrTx/>
              <a:buSzPct val="100000"/>
              <a:buFont typeface="Trebuchet MS" panose="020B0603020202020204" pitchFamily="34" charset="0"/>
              <a:buChar char="•"/>
              <a:defRPr/>
            </a:pPr>
            <a:r>
              <a:rPr lang="en-US" sz="1350" i="1" kern="1200" dirty="0">
                <a:solidFill>
                  <a:srgbClr val="575757"/>
                </a:solidFill>
                <a:latin typeface="Trebuchet MS" panose="020B0603020202020204" pitchFamily="34" charset="0"/>
              </a:rPr>
              <a:t>main</a:t>
            </a:r>
            <a:r>
              <a:rPr lang="en-US" sz="1350" kern="1200" dirty="0">
                <a:solidFill>
                  <a:srgbClr val="575757"/>
                </a:solidFill>
                <a:latin typeface="Trebuchet MS" panose="020B0603020202020204" pitchFamily="34" charset="0"/>
              </a:rPr>
              <a:t> is name of branch to push</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Again, if private repo, will require additional security to complete</a:t>
            </a:r>
          </a:p>
        </p:txBody>
      </p:sp>
    </p:spTree>
    <p:extLst>
      <p:ext uri="{BB962C8B-B14F-4D97-AF65-F5344CB8AC3E}">
        <p14:creationId xmlns:p14="http://schemas.microsoft.com/office/powerpoint/2010/main" val="2480909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B88CE-9EEB-4EA0-827D-4C6F903245ED}"/>
              </a:ext>
            </a:extLst>
          </p:cNvPr>
          <p:cNvSpPr>
            <a:spLocks noGrp="1"/>
          </p:cNvSpPr>
          <p:nvPr>
            <p:ph type="title"/>
          </p:nvPr>
        </p:nvSpPr>
        <p:spPr/>
        <p:txBody>
          <a:bodyPr/>
          <a:lstStyle/>
          <a:p>
            <a:r>
              <a:rPr lang="en-US" dirty="0"/>
              <a:t>Iterative Software Development</a:t>
            </a:r>
          </a:p>
        </p:txBody>
      </p:sp>
      <p:sp>
        <p:nvSpPr>
          <p:cNvPr id="3" name="Subtitle 2">
            <a:extLst>
              <a:ext uri="{FF2B5EF4-FFF2-40B4-BE49-F238E27FC236}">
                <a16:creationId xmlns:a16="http://schemas.microsoft.com/office/drawing/2014/main" id="{7E3A0217-4A04-43A2-A33B-152E6F077A43}"/>
              </a:ext>
            </a:extLst>
          </p:cNvPr>
          <p:cNvSpPr>
            <a:spLocks noGrp="1"/>
          </p:cNvSpPr>
          <p:nvPr>
            <p:ph type="subTitle" idx="1"/>
          </p:nvPr>
        </p:nvSpPr>
        <p:spPr/>
        <p:txBody>
          <a:bodyPr/>
          <a:lstStyle/>
          <a:p>
            <a:r>
              <a:rPr lang="en-US" dirty="0"/>
              <a:t>Key elements:</a:t>
            </a:r>
          </a:p>
          <a:p>
            <a:pPr marL="514350" indent="-285750">
              <a:buFont typeface="Arial" panose="020B0604020202020204" pitchFamily="34" charset="0"/>
              <a:buChar char="•"/>
            </a:pPr>
            <a:r>
              <a:rPr lang="en-US" dirty="0"/>
              <a:t>Incremental improvement to code and process</a:t>
            </a:r>
          </a:p>
          <a:p>
            <a:pPr marL="514350" indent="-285750">
              <a:buFont typeface="Arial" panose="020B0604020202020204" pitchFamily="34" charset="0"/>
              <a:buChar char="•"/>
            </a:pPr>
            <a:r>
              <a:rPr lang="en-US" dirty="0"/>
              <a:t>Always ready to ship</a:t>
            </a:r>
          </a:p>
          <a:p>
            <a:pPr marL="514350" indent="-285750">
              <a:buFont typeface="Arial" panose="020B0604020202020204" pitchFamily="34" charset="0"/>
              <a:buChar char="•"/>
            </a:pPr>
            <a:r>
              <a:rPr lang="en-US" dirty="0"/>
              <a:t>Iterative feature development</a:t>
            </a:r>
          </a:p>
          <a:p>
            <a:pPr marL="514350" indent="-285750">
              <a:buFont typeface="Arial" panose="020B0604020202020204" pitchFamily="34" charset="0"/>
              <a:buChar char="•"/>
            </a:pPr>
            <a:r>
              <a:rPr lang="en-US" dirty="0"/>
              <a:t>Working with the Product Owner</a:t>
            </a:r>
          </a:p>
          <a:p>
            <a:pPr marL="514350" indent="-285750">
              <a:buFont typeface="Arial" panose="020B0604020202020204" pitchFamily="34" charset="0"/>
              <a:buChar char="•"/>
            </a:pPr>
            <a:r>
              <a:rPr lang="en-US" dirty="0"/>
              <a:t>Pivoting mid-development</a:t>
            </a:r>
          </a:p>
        </p:txBody>
      </p:sp>
      <p:sp>
        <p:nvSpPr>
          <p:cNvPr id="4" name="Slide Number Placeholder 3">
            <a:extLst>
              <a:ext uri="{FF2B5EF4-FFF2-40B4-BE49-F238E27FC236}">
                <a16:creationId xmlns:a16="http://schemas.microsoft.com/office/drawing/2014/main" id="{23552F88-22DB-4A65-A1AC-898694F02E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170193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i="1" dirty="0"/>
              <a:t>git clone</a:t>
            </a:r>
          </a:p>
        </p:txBody>
      </p:sp>
      <p:sp>
        <p:nvSpPr>
          <p:cNvPr id="4" name="TextBox 3">
            <a:extLst>
              <a:ext uri="{FF2B5EF4-FFF2-40B4-BE49-F238E27FC236}">
                <a16:creationId xmlns:a16="http://schemas.microsoft.com/office/drawing/2014/main" id="{8E086C54-0F67-44A3-BC0D-65D2DFDC7CA6}"/>
              </a:ext>
            </a:extLst>
          </p:cNvPr>
          <p:cNvSpPr txBox="1"/>
          <p:nvPr/>
        </p:nvSpPr>
        <p:spPr>
          <a:xfrm>
            <a:off x="4885363" y="1960045"/>
            <a:ext cx="3983800" cy="146706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For initial pull of repository from remote (e.g., GitHub) to local, use </a:t>
            </a:r>
            <a:r>
              <a:rPr lang="en-US" sz="1350" i="1" kern="1200" dirty="0">
                <a:solidFill>
                  <a:srgbClr val="575757"/>
                </a:solidFill>
                <a:latin typeface="Trebuchet MS" panose="020B0603020202020204" pitchFamily="34" charset="0"/>
              </a:rPr>
              <a:t>git clone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Create and/or navigate to folder where new repo folder should exist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Format is </a:t>
            </a:r>
            <a:r>
              <a:rPr lang="en-US" sz="1350" i="1" kern="1200" dirty="0">
                <a:solidFill>
                  <a:srgbClr val="575757"/>
                </a:solidFill>
                <a:latin typeface="Trebuchet MS" panose="020B0603020202020204" pitchFamily="34" charset="0"/>
              </a:rPr>
              <a:t>git clone &lt;HTTPS URL to repository&gt;</a:t>
            </a:r>
          </a:p>
        </p:txBody>
      </p:sp>
    </p:spTree>
    <p:extLst>
      <p:ext uri="{BB962C8B-B14F-4D97-AF65-F5344CB8AC3E}">
        <p14:creationId xmlns:p14="http://schemas.microsoft.com/office/powerpoint/2010/main" val="22566612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i="1" dirty="0"/>
              <a:t>git clone</a:t>
            </a:r>
          </a:p>
        </p:txBody>
      </p:sp>
      <p:sp>
        <p:nvSpPr>
          <p:cNvPr id="4" name="TextBox 3">
            <a:extLst>
              <a:ext uri="{FF2B5EF4-FFF2-40B4-BE49-F238E27FC236}">
                <a16:creationId xmlns:a16="http://schemas.microsoft.com/office/drawing/2014/main" id="{8E086C54-0F67-44A3-BC0D-65D2DFDC7CA6}"/>
              </a:ext>
            </a:extLst>
          </p:cNvPr>
          <p:cNvSpPr txBox="1"/>
          <p:nvPr/>
        </p:nvSpPr>
        <p:spPr>
          <a:xfrm>
            <a:off x="4877658" y="1856170"/>
            <a:ext cx="3983800" cy="146706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If repo is private, user will need to be granted access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Public repos can be cloned without additional access being granted</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Upon completion, new folder will contain local snapshot of remote repo</a:t>
            </a:r>
            <a:endParaRPr lang="en-US" sz="1350" i="1" kern="1200" dirty="0">
              <a:solidFill>
                <a:srgbClr val="575757"/>
              </a:solidFill>
              <a:latin typeface="Trebuchet MS" panose="020B0603020202020204" pitchFamily="34" charset="0"/>
            </a:endParaRPr>
          </a:p>
        </p:txBody>
      </p:sp>
    </p:spTree>
    <p:extLst>
      <p:ext uri="{BB962C8B-B14F-4D97-AF65-F5344CB8AC3E}">
        <p14:creationId xmlns:p14="http://schemas.microsoft.com/office/powerpoint/2010/main" val="8154534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i="1" dirty="0"/>
              <a:t>git clone</a:t>
            </a:r>
          </a:p>
        </p:txBody>
      </p:sp>
      <p:sp>
        <p:nvSpPr>
          <p:cNvPr id="4" name="TextBox 3">
            <a:extLst>
              <a:ext uri="{FF2B5EF4-FFF2-40B4-BE49-F238E27FC236}">
                <a16:creationId xmlns:a16="http://schemas.microsoft.com/office/drawing/2014/main" id="{8E086C54-0F67-44A3-BC0D-65D2DFDC7CA6}"/>
              </a:ext>
            </a:extLst>
          </p:cNvPr>
          <p:cNvSpPr txBox="1"/>
          <p:nvPr/>
        </p:nvSpPr>
        <p:spPr>
          <a:xfrm>
            <a:off x="4877658" y="1856170"/>
            <a:ext cx="3983800" cy="71558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On repo “home page” in GitHub, clone repository URL can be found/copied using the “Code” dropdown</a:t>
            </a:r>
            <a:endParaRPr lang="en-US" sz="1350" i="1" kern="1200" dirty="0">
              <a:solidFill>
                <a:srgbClr val="575757"/>
              </a:solidFill>
              <a:latin typeface="Trebuchet MS" panose="020B0603020202020204" pitchFamily="34" charset="0"/>
            </a:endParaRPr>
          </a:p>
        </p:txBody>
      </p:sp>
      <p:pic>
        <p:nvPicPr>
          <p:cNvPr id="5" name="Picture 4">
            <a:extLst>
              <a:ext uri="{FF2B5EF4-FFF2-40B4-BE49-F238E27FC236}">
                <a16:creationId xmlns:a16="http://schemas.microsoft.com/office/drawing/2014/main" id="{3A671376-13C1-46AF-BE4F-42B1E5DBD6B8}"/>
              </a:ext>
            </a:extLst>
          </p:cNvPr>
          <p:cNvPicPr>
            <a:picLocks noChangeAspect="1"/>
          </p:cNvPicPr>
          <p:nvPr/>
        </p:nvPicPr>
        <p:blipFill>
          <a:blip r:embed="rId2"/>
          <a:stretch>
            <a:fillRect/>
          </a:stretch>
        </p:blipFill>
        <p:spPr>
          <a:xfrm>
            <a:off x="5709863" y="2641619"/>
            <a:ext cx="2251481" cy="2129585"/>
          </a:xfrm>
          <a:prstGeom prst="rect">
            <a:avLst/>
          </a:prstGeom>
        </p:spPr>
      </p:pic>
    </p:spTree>
    <p:extLst>
      <p:ext uri="{BB962C8B-B14F-4D97-AF65-F5344CB8AC3E}">
        <p14:creationId xmlns:p14="http://schemas.microsoft.com/office/powerpoint/2010/main" val="27074795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i="1" dirty="0"/>
              <a:t>git pull</a:t>
            </a:r>
          </a:p>
        </p:txBody>
      </p:sp>
      <p:sp>
        <p:nvSpPr>
          <p:cNvPr id="4" name="TextBox 3">
            <a:extLst>
              <a:ext uri="{FF2B5EF4-FFF2-40B4-BE49-F238E27FC236}">
                <a16:creationId xmlns:a16="http://schemas.microsoft.com/office/drawing/2014/main" id="{8E086C54-0F67-44A3-BC0D-65D2DFDC7CA6}"/>
              </a:ext>
            </a:extLst>
          </p:cNvPr>
          <p:cNvSpPr txBox="1"/>
          <p:nvPr/>
        </p:nvSpPr>
        <p:spPr>
          <a:xfrm>
            <a:off x="4908480" y="1648420"/>
            <a:ext cx="3983800" cy="18825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Local repository can be refreshed from remote (as required)</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Canonical use case is updating local version of shared branch with others’ changes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With branch checked out locally, use </a:t>
            </a:r>
            <a:r>
              <a:rPr lang="en-US" sz="1350" i="1" kern="1200" dirty="0">
                <a:solidFill>
                  <a:srgbClr val="575757"/>
                </a:solidFill>
                <a:latin typeface="Trebuchet MS" panose="020B0603020202020204" pitchFamily="34" charset="0"/>
              </a:rPr>
              <a:t>git pull origin &lt;branch name&gt;</a:t>
            </a:r>
            <a:r>
              <a:rPr lang="en-US" sz="1350" kern="1200" dirty="0">
                <a:solidFill>
                  <a:srgbClr val="575757"/>
                </a:solidFill>
                <a:latin typeface="Trebuchet MS" panose="020B0603020202020204" pitchFamily="34" charset="0"/>
              </a:rPr>
              <a:t> or </a:t>
            </a:r>
            <a:r>
              <a:rPr lang="en-US" sz="1350" i="1" kern="1200" dirty="0">
                <a:solidFill>
                  <a:srgbClr val="575757"/>
                </a:solidFill>
                <a:latin typeface="Trebuchet MS" panose="020B0603020202020204" pitchFamily="34" charset="0"/>
              </a:rPr>
              <a:t>git pull</a:t>
            </a:r>
            <a:r>
              <a:rPr lang="en-US" sz="1350" kern="1200" dirty="0">
                <a:solidFill>
                  <a:srgbClr val="575757"/>
                </a:solidFill>
                <a:latin typeface="Trebuchet MS" panose="020B0603020202020204" pitchFamily="34" charset="0"/>
              </a:rPr>
              <a:t> (which will default to currently checked out branch name)</a:t>
            </a:r>
          </a:p>
        </p:txBody>
      </p:sp>
    </p:spTree>
    <p:extLst>
      <p:ext uri="{BB962C8B-B14F-4D97-AF65-F5344CB8AC3E}">
        <p14:creationId xmlns:p14="http://schemas.microsoft.com/office/powerpoint/2010/main" val="5237581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5E2195-7135-40E3-9098-4094B775478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8" name="Object 7" hidden="1">
                        <a:extLst>
                          <a:ext uri="{FF2B5EF4-FFF2-40B4-BE49-F238E27FC236}">
                            <a16:creationId xmlns:a16="http://schemas.microsoft.com/office/drawing/2014/main" id="{5B5E2195-7135-40E3-9098-4094B7754780}"/>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3853C10-0C68-4E38-9DD6-AA380BA63340}"/>
              </a:ext>
            </a:extLst>
          </p:cNvPr>
          <p:cNvSpPr>
            <a:spLocks noGrp="1"/>
          </p:cNvSpPr>
          <p:nvPr>
            <p:ph type="title"/>
          </p:nvPr>
        </p:nvSpPr>
        <p:spPr>
          <a:xfrm>
            <a:off x="469627" y="1715137"/>
            <a:ext cx="2345911" cy="1713227"/>
          </a:xfrm>
        </p:spPr>
        <p:txBody>
          <a:bodyPr vert="horz"/>
          <a:lstStyle/>
          <a:p>
            <a:r>
              <a:rPr lang="en-US" sz="3000" dirty="0"/>
              <a:t>Lab</a:t>
            </a:r>
          </a:p>
        </p:txBody>
      </p:sp>
    </p:spTree>
    <p:extLst>
      <p:ext uri="{BB962C8B-B14F-4D97-AF65-F5344CB8AC3E}">
        <p14:creationId xmlns:p14="http://schemas.microsoft.com/office/powerpoint/2010/main" val="4108194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92A-1BA3-4CF0-A6C2-6B4046A5A9C8}"/>
              </a:ext>
            </a:extLst>
          </p:cNvPr>
          <p:cNvSpPr>
            <a:spLocks noGrp="1"/>
          </p:cNvSpPr>
          <p:nvPr>
            <p:ph type="title"/>
          </p:nvPr>
        </p:nvSpPr>
        <p:spPr/>
        <p:txBody>
          <a:bodyPr/>
          <a:lstStyle/>
          <a:p>
            <a:r>
              <a:rPr lang="en-US" dirty="0"/>
              <a:t>Branching in Git</a:t>
            </a:r>
          </a:p>
        </p:txBody>
      </p:sp>
      <p:sp>
        <p:nvSpPr>
          <p:cNvPr id="3" name="TextBox 2">
            <a:extLst>
              <a:ext uri="{FF2B5EF4-FFF2-40B4-BE49-F238E27FC236}">
                <a16:creationId xmlns:a16="http://schemas.microsoft.com/office/drawing/2014/main" id="{41594A85-3FA5-4F79-BBEE-85B2DD0F63F8}"/>
              </a:ext>
            </a:extLst>
          </p:cNvPr>
          <p:cNvSpPr txBox="1"/>
          <p:nvPr/>
        </p:nvSpPr>
        <p:spPr>
          <a:xfrm>
            <a:off x="4908480" y="1856170"/>
            <a:ext cx="3983800" cy="146706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Branches provide segregated snapshots of the codebase for parallel workstreams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Often, branches created from mainline for development of a specific feature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Structured process used to merge branches back into mainline</a:t>
            </a:r>
          </a:p>
        </p:txBody>
      </p:sp>
    </p:spTree>
    <p:extLst>
      <p:ext uri="{BB962C8B-B14F-4D97-AF65-F5344CB8AC3E}">
        <p14:creationId xmlns:p14="http://schemas.microsoft.com/office/powerpoint/2010/main" val="3301801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92A-1BA3-4CF0-A6C2-6B4046A5A9C8}"/>
              </a:ext>
            </a:extLst>
          </p:cNvPr>
          <p:cNvSpPr>
            <a:spLocks noGrp="1"/>
          </p:cNvSpPr>
          <p:nvPr>
            <p:ph type="title"/>
          </p:nvPr>
        </p:nvSpPr>
        <p:spPr/>
        <p:txBody>
          <a:bodyPr/>
          <a:lstStyle/>
          <a:p>
            <a:r>
              <a:rPr lang="en-US" dirty="0"/>
              <a:t>Branching in Git</a:t>
            </a:r>
          </a:p>
        </p:txBody>
      </p:sp>
      <p:sp>
        <p:nvSpPr>
          <p:cNvPr id="3" name="TextBox 2">
            <a:extLst>
              <a:ext uri="{FF2B5EF4-FFF2-40B4-BE49-F238E27FC236}">
                <a16:creationId xmlns:a16="http://schemas.microsoft.com/office/drawing/2014/main" id="{41594A85-3FA5-4F79-BBEE-85B2DD0F63F8}"/>
              </a:ext>
            </a:extLst>
          </p:cNvPr>
          <p:cNvSpPr txBox="1"/>
          <p:nvPr/>
        </p:nvSpPr>
        <p:spPr>
          <a:xfrm>
            <a:off x="4916186" y="1960045"/>
            <a:ext cx="3983800" cy="125931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Use </a:t>
            </a:r>
            <a:r>
              <a:rPr lang="en-US" sz="1350" i="1" kern="1200" dirty="0">
                <a:solidFill>
                  <a:srgbClr val="575757"/>
                </a:solidFill>
                <a:latin typeface="Trebuchet MS" panose="020B0603020202020204" pitchFamily="34" charset="0"/>
              </a:rPr>
              <a:t>git checkout –b &lt;branch name&gt;</a:t>
            </a:r>
            <a:r>
              <a:rPr lang="en-US" sz="1350" kern="1200" dirty="0">
                <a:solidFill>
                  <a:srgbClr val="575757"/>
                </a:solidFill>
                <a:latin typeface="Trebuchet MS" panose="020B0603020202020204" pitchFamily="34" charset="0"/>
              </a:rPr>
              <a:t> in local working directory to create new branch</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Use </a:t>
            </a:r>
            <a:r>
              <a:rPr lang="en-US" sz="1350" i="1" kern="1200" dirty="0">
                <a:solidFill>
                  <a:srgbClr val="575757"/>
                </a:solidFill>
                <a:latin typeface="Trebuchet MS" panose="020B0603020202020204" pitchFamily="34" charset="0"/>
              </a:rPr>
              <a:t>git push –u origin &lt;branch name&gt;</a:t>
            </a:r>
            <a:r>
              <a:rPr lang="en-US" sz="1350" kern="1200" dirty="0">
                <a:solidFill>
                  <a:srgbClr val="575757"/>
                </a:solidFill>
                <a:latin typeface="Trebuchet MS" panose="020B0603020202020204" pitchFamily="34" charset="0"/>
              </a:rPr>
              <a:t> to push branch to remote for tracking</a:t>
            </a:r>
          </a:p>
          <a:p>
            <a:pPr marL="243000" lvl="1" indent="-162000" defTabSz="685800">
              <a:spcAft>
                <a:spcPts val="450"/>
              </a:spcAft>
              <a:buClrTx/>
              <a:buSzPct val="100000"/>
              <a:buFont typeface="Trebuchet MS" panose="020B0603020202020204" pitchFamily="34" charset="0"/>
              <a:buChar char="•"/>
              <a:defRPr/>
            </a:pPr>
            <a:r>
              <a:rPr lang="en-US" sz="1350" i="1" kern="1200" dirty="0">
                <a:solidFill>
                  <a:srgbClr val="575757"/>
                </a:solidFill>
                <a:latin typeface="Trebuchet MS" panose="020B0603020202020204" pitchFamily="34" charset="0"/>
              </a:rPr>
              <a:t>git branch --list</a:t>
            </a:r>
            <a:r>
              <a:rPr lang="en-US" sz="1350" kern="1200" dirty="0">
                <a:solidFill>
                  <a:srgbClr val="575757"/>
                </a:solidFill>
                <a:latin typeface="Trebuchet MS" panose="020B0603020202020204" pitchFamily="34" charset="0"/>
              </a:rPr>
              <a:t> used to list existing branches</a:t>
            </a:r>
          </a:p>
        </p:txBody>
      </p:sp>
    </p:spTree>
    <p:extLst>
      <p:ext uri="{BB962C8B-B14F-4D97-AF65-F5344CB8AC3E}">
        <p14:creationId xmlns:p14="http://schemas.microsoft.com/office/powerpoint/2010/main" val="10345882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92A-1BA3-4CF0-A6C2-6B4046A5A9C8}"/>
              </a:ext>
            </a:extLst>
          </p:cNvPr>
          <p:cNvSpPr>
            <a:spLocks noGrp="1"/>
          </p:cNvSpPr>
          <p:nvPr>
            <p:ph type="title"/>
          </p:nvPr>
        </p:nvSpPr>
        <p:spPr/>
        <p:txBody>
          <a:bodyPr/>
          <a:lstStyle/>
          <a:p>
            <a:r>
              <a:rPr lang="en-US" dirty="0"/>
              <a:t>Branching in Git</a:t>
            </a:r>
          </a:p>
        </p:txBody>
      </p:sp>
      <p:sp>
        <p:nvSpPr>
          <p:cNvPr id="3" name="TextBox 2">
            <a:extLst>
              <a:ext uri="{FF2B5EF4-FFF2-40B4-BE49-F238E27FC236}">
                <a16:creationId xmlns:a16="http://schemas.microsoft.com/office/drawing/2014/main" id="{41594A85-3FA5-4F79-BBEE-85B2DD0F63F8}"/>
              </a:ext>
            </a:extLst>
          </p:cNvPr>
          <p:cNvSpPr txBox="1"/>
          <p:nvPr/>
        </p:nvSpPr>
        <p:spPr>
          <a:xfrm>
            <a:off x="4923891" y="2092772"/>
            <a:ext cx="3983800" cy="98745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i="1" kern="1200" dirty="0">
                <a:solidFill>
                  <a:srgbClr val="575757"/>
                </a:solidFill>
                <a:latin typeface="Trebuchet MS" panose="020B0603020202020204" pitchFamily="34" charset="0"/>
              </a:rPr>
              <a:t>git checkout &lt;branch name&gt;</a:t>
            </a:r>
            <a:r>
              <a:rPr lang="en-US" sz="1350" kern="1200" dirty="0">
                <a:solidFill>
                  <a:srgbClr val="575757"/>
                </a:solidFill>
                <a:latin typeface="Trebuchet MS" panose="020B0603020202020204" pitchFamily="34" charset="0"/>
              </a:rPr>
              <a:t> used to switch to different local branch</a:t>
            </a:r>
          </a:p>
          <a:p>
            <a:pPr marL="243000" lvl="1" indent="-162000" defTabSz="685800">
              <a:spcAft>
                <a:spcPts val="450"/>
              </a:spcAft>
              <a:buClrTx/>
              <a:buSzPct val="100000"/>
              <a:buFont typeface="Trebuchet MS" panose="020B0603020202020204" pitchFamily="34" charset="0"/>
              <a:buChar char="•"/>
              <a:defRPr/>
            </a:pPr>
            <a:r>
              <a:rPr lang="en-US" sz="1350" i="1" kern="1200" dirty="0">
                <a:solidFill>
                  <a:srgbClr val="575757"/>
                </a:solidFill>
                <a:latin typeface="Trebuchet MS" panose="020B0603020202020204" pitchFamily="34" charset="0"/>
              </a:rPr>
              <a:t>git fetch</a:t>
            </a:r>
            <a:r>
              <a:rPr lang="en-US" sz="1350" kern="1200" dirty="0">
                <a:solidFill>
                  <a:srgbClr val="575757"/>
                </a:solidFill>
                <a:latin typeface="Trebuchet MS" panose="020B0603020202020204" pitchFamily="34" charset="0"/>
              </a:rPr>
              <a:t> used to refresh local list with list of newly added remote branches</a:t>
            </a:r>
          </a:p>
        </p:txBody>
      </p:sp>
    </p:spTree>
    <p:extLst>
      <p:ext uri="{BB962C8B-B14F-4D97-AF65-F5344CB8AC3E}">
        <p14:creationId xmlns:p14="http://schemas.microsoft.com/office/powerpoint/2010/main" val="39148239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92A-1BA3-4CF0-A6C2-6B4046A5A9C8}"/>
              </a:ext>
            </a:extLst>
          </p:cNvPr>
          <p:cNvSpPr>
            <a:spLocks noGrp="1"/>
          </p:cNvSpPr>
          <p:nvPr>
            <p:ph type="title"/>
          </p:nvPr>
        </p:nvSpPr>
        <p:spPr/>
        <p:txBody>
          <a:bodyPr/>
          <a:lstStyle/>
          <a:p>
            <a:r>
              <a:rPr lang="en-US" dirty="0"/>
              <a:t>Making Code Changes</a:t>
            </a:r>
          </a:p>
        </p:txBody>
      </p:sp>
      <p:sp>
        <p:nvSpPr>
          <p:cNvPr id="3" name="TextBox 2">
            <a:extLst>
              <a:ext uri="{FF2B5EF4-FFF2-40B4-BE49-F238E27FC236}">
                <a16:creationId xmlns:a16="http://schemas.microsoft.com/office/drawing/2014/main" id="{41594A85-3FA5-4F79-BBEE-85B2DD0F63F8}"/>
              </a:ext>
            </a:extLst>
          </p:cNvPr>
          <p:cNvSpPr txBox="1"/>
          <p:nvPr/>
        </p:nvSpPr>
        <p:spPr>
          <a:xfrm>
            <a:off x="4900774" y="1960044"/>
            <a:ext cx="3983800" cy="125931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Checkout target branch for development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Make necessary code changes – including adds, updates or deletes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Use </a:t>
            </a:r>
            <a:r>
              <a:rPr lang="en-US" sz="1350" i="1" kern="1200" dirty="0">
                <a:solidFill>
                  <a:srgbClr val="575757"/>
                </a:solidFill>
                <a:latin typeface="Trebuchet MS" panose="020B0603020202020204" pitchFamily="34" charset="0"/>
              </a:rPr>
              <a:t>git status</a:t>
            </a:r>
            <a:r>
              <a:rPr lang="en-US" sz="1350" kern="1200" dirty="0">
                <a:solidFill>
                  <a:srgbClr val="575757"/>
                </a:solidFill>
                <a:latin typeface="Trebuchet MS" panose="020B0603020202020204" pitchFamily="34" charset="0"/>
              </a:rPr>
              <a:t> to see the state of files in the current branch</a:t>
            </a:r>
          </a:p>
        </p:txBody>
      </p:sp>
    </p:spTree>
    <p:extLst>
      <p:ext uri="{BB962C8B-B14F-4D97-AF65-F5344CB8AC3E}">
        <p14:creationId xmlns:p14="http://schemas.microsoft.com/office/powerpoint/2010/main" val="2846006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92A-1BA3-4CF0-A6C2-6B4046A5A9C8}"/>
              </a:ext>
            </a:extLst>
          </p:cNvPr>
          <p:cNvSpPr>
            <a:spLocks noGrp="1"/>
          </p:cNvSpPr>
          <p:nvPr>
            <p:ph type="title"/>
          </p:nvPr>
        </p:nvSpPr>
        <p:spPr/>
        <p:txBody>
          <a:bodyPr/>
          <a:lstStyle/>
          <a:p>
            <a:r>
              <a:rPr lang="en-US" dirty="0"/>
              <a:t>Making Code Changes</a:t>
            </a:r>
          </a:p>
        </p:txBody>
      </p:sp>
      <p:sp>
        <p:nvSpPr>
          <p:cNvPr id="3" name="TextBox 2">
            <a:extLst>
              <a:ext uri="{FF2B5EF4-FFF2-40B4-BE49-F238E27FC236}">
                <a16:creationId xmlns:a16="http://schemas.microsoft.com/office/drawing/2014/main" id="{41594A85-3FA5-4F79-BBEE-85B2DD0F63F8}"/>
              </a:ext>
            </a:extLst>
          </p:cNvPr>
          <p:cNvSpPr txBox="1"/>
          <p:nvPr/>
        </p:nvSpPr>
        <p:spPr>
          <a:xfrm>
            <a:off x="4900774" y="1856169"/>
            <a:ext cx="3983800" cy="146706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Use </a:t>
            </a:r>
            <a:r>
              <a:rPr lang="en-US" sz="1350" i="1" kern="1200" dirty="0">
                <a:solidFill>
                  <a:srgbClr val="575757"/>
                </a:solidFill>
                <a:latin typeface="Trebuchet MS" panose="020B0603020202020204" pitchFamily="34" charset="0"/>
              </a:rPr>
              <a:t>git add</a:t>
            </a:r>
            <a:r>
              <a:rPr lang="en-US" sz="1350" kern="1200" dirty="0">
                <a:solidFill>
                  <a:srgbClr val="575757"/>
                </a:solidFill>
                <a:latin typeface="Trebuchet MS" panose="020B0603020202020204" pitchFamily="34" charset="0"/>
              </a:rPr>
              <a:t> to stage changes for push to remote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Either </a:t>
            </a:r>
            <a:r>
              <a:rPr lang="en-US" sz="1350" i="1" kern="1200" dirty="0">
                <a:solidFill>
                  <a:srgbClr val="575757"/>
                </a:solidFill>
                <a:latin typeface="Trebuchet MS" panose="020B0603020202020204" pitchFamily="34" charset="0"/>
              </a:rPr>
              <a:t>git add &lt;filename&gt;</a:t>
            </a:r>
            <a:r>
              <a:rPr lang="en-US" sz="1350" kern="1200" dirty="0">
                <a:solidFill>
                  <a:srgbClr val="575757"/>
                </a:solidFill>
                <a:latin typeface="Trebuchet MS" panose="020B0603020202020204" pitchFamily="34" charset="0"/>
              </a:rPr>
              <a:t> or </a:t>
            </a:r>
            <a:r>
              <a:rPr lang="en-US" sz="1350" i="1" kern="1200" dirty="0">
                <a:solidFill>
                  <a:srgbClr val="575757"/>
                </a:solidFill>
                <a:latin typeface="Trebuchet MS" panose="020B0603020202020204" pitchFamily="34" charset="0"/>
              </a:rPr>
              <a:t>git add –A</a:t>
            </a:r>
            <a:r>
              <a:rPr lang="en-US" sz="1350" kern="1200" dirty="0">
                <a:solidFill>
                  <a:srgbClr val="575757"/>
                </a:solidFill>
                <a:latin typeface="Trebuchet MS" panose="020B0603020202020204" pitchFamily="34" charset="0"/>
              </a:rPr>
              <a:t> (for all updates in directory)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Use </a:t>
            </a:r>
            <a:r>
              <a:rPr lang="en-US" sz="1350" i="1" kern="1200" dirty="0">
                <a:solidFill>
                  <a:srgbClr val="575757"/>
                </a:solidFill>
                <a:latin typeface="Trebuchet MS" panose="020B0603020202020204" pitchFamily="34" charset="0"/>
              </a:rPr>
              <a:t>git status</a:t>
            </a:r>
            <a:r>
              <a:rPr lang="en-US" sz="1350" kern="1200" dirty="0">
                <a:solidFill>
                  <a:srgbClr val="575757"/>
                </a:solidFill>
                <a:latin typeface="Trebuchet MS" panose="020B0603020202020204" pitchFamily="34" charset="0"/>
              </a:rPr>
              <a:t> to check status of modified vs. staged artifacts</a:t>
            </a:r>
          </a:p>
        </p:txBody>
      </p:sp>
    </p:spTree>
    <p:extLst>
      <p:ext uri="{BB962C8B-B14F-4D97-AF65-F5344CB8AC3E}">
        <p14:creationId xmlns:p14="http://schemas.microsoft.com/office/powerpoint/2010/main" val="31358106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6A837-023C-4C8D-9F02-8FD1AF40658F}"/>
              </a:ext>
            </a:extLst>
          </p:cNvPr>
          <p:cNvSpPr>
            <a:spLocks noGrp="1"/>
          </p:cNvSpPr>
          <p:nvPr>
            <p:ph type="title"/>
          </p:nvPr>
        </p:nvSpPr>
        <p:spPr/>
        <p:txBody>
          <a:bodyPr/>
          <a:lstStyle/>
          <a:p>
            <a:r>
              <a:rPr lang="en-US" sz="1800" b="0" i="0" u="none" strike="noStrike" dirty="0">
                <a:solidFill>
                  <a:srgbClr val="000000"/>
                </a:solidFill>
                <a:effectLst/>
                <a:latin typeface="Arial" panose="020B0604020202020204" pitchFamily="34" charset="0"/>
              </a:rPr>
              <a:t>Incremental improvement to code and process</a:t>
            </a:r>
            <a:endParaRPr lang="en-US" dirty="0"/>
          </a:p>
        </p:txBody>
      </p:sp>
      <p:sp>
        <p:nvSpPr>
          <p:cNvPr id="3" name="Subtitle 2">
            <a:extLst>
              <a:ext uri="{FF2B5EF4-FFF2-40B4-BE49-F238E27FC236}">
                <a16:creationId xmlns:a16="http://schemas.microsoft.com/office/drawing/2014/main" id="{EEE4403C-AF64-47AE-A2EB-D40291546B26}"/>
              </a:ext>
            </a:extLst>
          </p:cNvPr>
          <p:cNvSpPr>
            <a:spLocks noGrp="1"/>
          </p:cNvSpPr>
          <p:nvPr>
            <p:ph type="subTitle" idx="1"/>
          </p:nvPr>
        </p:nvSpPr>
        <p:spPr/>
        <p:txBody>
          <a:bodyPr/>
          <a:lstStyle/>
          <a:p>
            <a:r>
              <a:rPr lang="en-US" dirty="0"/>
              <a:t>Principle: Using feedback obtained from regular examination of product and process lets you incrementally improve both</a:t>
            </a:r>
          </a:p>
          <a:p>
            <a:endParaRPr lang="en-US" dirty="0"/>
          </a:p>
          <a:p>
            <a:r>
              <a:rPr lang="en-US" dirty="0"/>
              <a:t>Key aspects:</a:t>
            </a:r>
          </a:p>
          <a:p>
            <a:pPr marL="514350" indent="-285750">
              <a:buFont typeface="Arial" panose="020B0604020202020204" pitchFamily="34" charset="0"/>
              <a:buChar char="•"/>
            </a:pPr>
            <a:r>
              <a:rPr lang="en-US" b="0" i="0" dirty="0">
                <a:solidFill>
                  <a:srgbClr val="000000"/>
                </a:solidFill>
                <a:effectLst/>
                <a:latin typeface="Arial" panose="020B0604020202020204" pitchFamily="34" charset="0"/>
              </a:rPr>
              <a:t>Work in short cycles (1-6 weeks) composed of overlapping phases: requirements, design, programming, testing.</a:t>
            </a:r>
          </a:p>
          <a:p>
            <a:pPr marL="514350" indent="-285750">
              <a:buFont typeface="Arial" panose="020B0604020202020204" pitchFamily="34" charset="0"/>
              <a:buChar char="•"/>
            </a:pPr>
            <a:r>
              <a:rPr lang="en-US" b="0" i="0" dirty="0">
                <a:solidFill>
                  <a:srgbClr val="000000"/>
                </a:solidFill>
                <a:effectLst/>
                <a:latin typeface="Arial" panose="020B0604020202020204" pitchFamily="34" charset="0"/>
              </a:rPr>
              <a:t>Build on what was built before and produce a working product at each stage. Gather customer feedback at the end of each iteration.</a:t>
            </a:r>
          </a:p>
          <a:p>
            <a:pPr marL="514350" indent="-285750">
              <a:buFont typeface="Arial" panose="020B0604020202020204" pitchFamily="34" charset="0"/>
              <a:buChar char="•"/>
            </a:pPr>
            <a:r>
              <a:rPr lang="en-US" dirty="0">
                <a:solidFill>
                  <a:srgbClr val="000000"/>
                </a:solidFill>
                <a:latin typeface="Arial" panose="020B0604020202020204" pitchFamily="34" charset="0"/>
              </a:rPr>
              <a:t>Each iteration, evaluate the team’s performance. Change internal process as needed to improve quality of estimation and delivery.</a:t>
            </a:r>
            <a:endParaRPr lang="en-US" dirty="0"/>
          </a:p>
        </p:txBody>
      </p:sp>
      <p:sp>
        <p:nvSpPr>
          <p:cNvPr id="4" name="Slide Number Placeholder 3">
            <a:extLst>
              <a:ext uri="{FF2B5EF4-FFF2-40B4-BE49-F238E27FC236}">
                <a16:creationId xmlns:a16="http://schemas.microsoft.com/office/drawing/2014/main" id="{F67D2C78-E8E7-4E44-905A-6E086A8B4B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163491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92A-1BA3-4CF0-A6C2-6B4046A5A9C8}"/>
              </a:ext>
            </a:extLst>
          </p:cNvPr>
          <p:cNvSpPr>
            <a:spLocks noGrp="1"/>
          </p:cNvSpPr>
          <p:nvPr>
            <p:ph type="title"/>
          </p:nvPr>
        </p:nvSpPr>
        <p:spPr/>
        <p:txBody>
          <a:bodyPr/>
          <a:lstStyle/>
          <a:p>
            <a:r>
              <a:rPr lang="en-US" dirty="0"/>
              <a:t>Making Code Changes</a:t>
            </a:r>
          </a:p>
        </p:txBody>
      </p:sp>
      <p:sp>
        <p:nvSpPr>
          <p:cNvPr id="3" name="TextBox 2">
            <a:extLst>
              <a:ext uri="{FF2B5EF4-FFF2-40B4-BE49-F238E27FC236}">
                <a16:creationId xmlns:a16="http://schemas.microsoft.com/office/drawing/2014/main" id="{41594A85-3FA5-4F79-BBEE-85B2DD0F63F8}"/>
              </a:ext>
            </a:extLst>
          </p:cNvPr>
          <p:cNvSpPr txBox="1"/>
          <p:nvPr/>
        </p:nvSpPr>
        <p:spPr>
          <a:xfrm>
            <a:off x="4900775" y="1960044"/>
            <a:ext cx="3675579" cy="125931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To </a:t>
            </a:r>
            <a:r>
              <a:rPr lang="en-US" sz="1350" kern="1200" dirty="0" err="1">
                <a:solidFill>
                  <a:srgbClr val="575757"/>
                </a:solidFill>
                <a:latin typeface="Trebuchet MS" panose="020B0603020202020204" pitchFamily="34" charset="0"/>
              </a:rPr>
              <a:t>unstage</a:t>
            </a:r>
            <a:r>
              <a:rPr lang="en-US" sz="1350" kern="1200" dirty="0">
                <a:solidFill>
                  <a:srgbClr val="575757"/>
                </a:solidFill>
                <a:latin typeface="Trebuchet MS" panose="020B0603020202020204" pitchFamily="34" charset="0"/>
              </a:rPr>
              <a:t> 1 or more files, use </a:t>
            </a:r>
            <a:r>
              <a:rPr lang="en-US" sz="1350" i="1" kern="1200" dirty="0">
                <a:solidFill>
                  <a:srgbClr val="575757"/>
                </a:solidFill>
                <a:latin typeface="Trebuchet MS" panose="020B0603020202020204" pitchFamily="34" charset="0"/>
              </a:rPr>
              <a:t>git restore --staged &lt;file or wildcard pattern&gt;</a:t>
            </a:r>
          </a:p>
          <a:p>
            <a:pPr marL="243000" lvl="1" indent="-162000" defTabSz="685800">
              <a:spcAft>
                <a:spcPts val="450"/>
              </a:spcAft>
              <a:buClrTx/>
              <a:buSzPct val="100000"/>
              <a:buFont typeface="Trebuchet MS" panose="020B0603020202020204" pitchFamily="34" charset="0"/>
              <a:buChar char="•"/>
              <a:defRPr/>
            </a:pPr>
            <a:r>
              <a:rPr lang="en-US" sz="1350" i="1" kern="1200" dirty="0">
                <a:solidFill>
                  <a:srgbClr val="575757"/>
                </a:solidFill>
                <a:latin typeface="Trebuchet MS" panose="020B0603020202020204" pitchFamily="34" charset="0"/>
              </a:rPr>
              <a:t>git restore --staged .</a:t>
            </a:r>
            <a:r>
              <a:rPr lang="en-US" sz="1350" kern="1200" dirty="0">
                <a:solidFill>
                  <a:srgbClr val="575757"/>
                </a:solidFill>
                <a:latin typeface="Trebuchet MS" panose="020B0603020202020204" pitchFamily="34" charset="0"/>
              </a:rPr>
              <a:t> used to </a:t>
            </a:r>
            <a:r>
              <a:rPr lang="en-US" sz="1350" kern="1200" dirty="0" err="1">
                <a:solidFill>
                  <a:srgbClr val="575757"/>
                </a:solidFill>
                <a:latin typeface="Trebuchet MS" panose="020B0603020202020204" pitchFamily="34" charset="0"/>
              </a:rPr>
              <a:t>unstage</a:t>
            </a:r>
            <a:r>
              <a:rPr lang="en-US" sz="1350" kern="1200" dirty="0">
                <a:solidFill>
                  <a:srgbClr val="575757"/>
                </a:solidFill>
                <a:latin typeface="Trebuchet MS" panose="020B0603020202020204" pitchFamily="34" charset="0"/>
              </a:rPr>
              <a:t> current directory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Use </a:t>
            </a:r>
            <a:r>
              <a:rPr lang="en-US" sz="1350" i="1" kern="1200" dirty="0">
                <a:solidFill>
                  <a:srgbClr val="575757"/>
                </a:solidFill>
                <a:latin typeface="Trebuchet MS" panose="020B0603020202020204" pitchFamily="34" charset="0"/>
              </a:rPr>
              <a:t>git add</a:t>
            </a:r>
            <a:r>
              <a:rPr lang="en-US" sz="1350" kern="1200" dirty="0">
                <a:solidFill>
                  <a:srgbClr val="575757"/>
                </a:solidFill>
                <a:latin typeface="Trebuchet MS" panose="020B0603020202020204" pitchFamily="34" charset="0"/>
              </a:rPr>
              <a:t> to restage</a:t>
            </a:r>
          </a:p>
        </p:txBody>
      </p:sp>
    </p:spTree>
    <p:extLst>
      <p:ext uri="{BB962C8B-B14F-4D97-AF65-F5344CB8AC3E}">
        <p14:creationId xmlns:p14="http://schemas.microsoft.com/office/powerpoint/2010/main" val="35484319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92A-1BA3-4CF0-A6C2-6B4046A5A9C8}"/>
              </a:ext>
            </a:extLst>
          </p:cNvPr>
          <p:cNvSpPr>
            <a:spLocks noGrp="1"/>
          </p:cNvSpPr>
          <p:nvPr>
            <p:ph type="title"/>
          </p:nvPr>
        </p:nvSpPr>
        <p:spPr/>
        <p:txBody>
          <a:bodyPr/>
          <a:lstStyle/>
          <a:p>
            <a:r>
              <a:rPr lang="en-US" dirty="0"/>
              <a:t>Pushing to Remote</a:t>
            </a:r>
          </a:p>
        </p:txBody>
      </p:sp>
      <p:sp>
        <p:nvSpPr>
          <p:cNvPr id="3" name="TextBox 2">
            <a:extLst>
              <a:ext uri="{FF2B5EF4-FFF2-40B4-BE49-F238E27FC236}">
                <a16:creationId xmlns:a16="http://schemas.microsoft.com/office/drawing/2014/main" id="{41594A85-3FA5-4F79-BBEE-85B2DD0F63F8}"/>
              </a:ext>
            </a:extLst>
          </p:cNvPr>
          <p:cNvSpPr txBox="1"/>
          <p:nvPr/>
        </p:nvSpPr>
        <p:spPr>
          <a:xfrm>
            <a:off x="4939302" y="1619566"/>
            <a:ext cx="3675579" cy="2154436"/>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Committed files are pushed to remote using </a:t>
            </a:r>
            <a:r>
              <a:rPr lang="en-US" sz="1350" i="1" kern="1200" dirty="0">
                <a:solidFill>
                  <a:srgbClr val="575757"/>
                </a:solidFill>
                <a:latin typeface="Trebuchet MS" panose="020B0603020202020204" pitchFamily="34" charset="0"/>
              </a:rPr>
              <a:t>git push</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Format is </a:t>
            </a:r>
            <a:r>
              <a:rPr lang="en-US" sz="1350" i="1" kern="1200" dirty="0">
                <a:solidFill>
                  <a:srgbClr val="575757"/>
                </a:solidFill>
                <a:latin typeface="Trebuchet MS" panose="020B0603020202020204" pitchFamily="34" charset="0"/>
              </a:rPr>
              <a:t>git push origin &lt;branch name&gt;</a:t>
            </a:r>
            <a:r>
              <a:rPr lang="en-US" sz="1350" kern="1200" dirty="0">
                <a:solidFill>
                  <a:srgbClr val="575757"/>
                </a:solidFill>
                <a:latin typeface="Trebuchet MS" panose="020B0603020202020204" pitchFamily="34" charset="0"/>
              </a:rPr>
              <a:t> or </a:t>
            </a:r>
            <a:r>
              <a:rPr lang="en-US" sz="1350" i="1" kern="1200" dirty="0">
                <a:solidFill>
                  <a:srgbClr val="575757"/>
                </a:solidFill>
                <a:latin typeface="Trebuchet MS" panose="020B0603020202020204" pitchFamily="34" charset="0"/>
              </a:rPr>
              <a:t>git push</a:t>
            </a:r>
            <a:r>
              <a:rPr lang="en-US" sz="1350" kern="1200" dirty="0">
                <a:solidFill>
                  <a:srgbClr val="575757"/>
                </a:solidFill>
                <a:latin typeface="Trebuchet MS" panose="020B0603020202020204" pitchFamily="34" charset="0"/>
              </a:rPr>
              <a:t> (to push to currently checked out branch in remote)</a:t>
            </a:r>
            <a:endParaRPr lang="en-US" sz="1350" i="1" kern="1200" dirty="0">
              <a:solidFill>
                <a:srgbClr val="575757"/>
              </a:solidFill>
              <a:latin typeface="Trebuchet MS" panose="020B0603020202020204" pitchFamily="34" charset="0"/>
            </a:endParaRP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User will need permissions on repo to push</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May be prompted for credentials with hosting provider to complete</a:t>
            </a:r>
          </a:p>
        </p:txBody>
      </p:sp>
    </p:spTree>
    <p:extLst>
      <p:ext uri="{BB962C8B-B14F-4D97-AF65-F5344CB8AC3E}">
        <p14:creationId xmlns:p14="http://schemas.microsoft.com/office/powerpoint/2010/main" val="27920264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92A-1BA3-4CF0-A6C2-6B4046A5A9C8}"/>
              </a:ext>
            </a:extLst>
          </p:cNvPr>
          <p:cNvSpPr>
            <a:spLocks noGrp="1"/>
          </p:cNvSpPr>
          <p:nvPr>
            <p:ph type="title"/>
          </p:nvPr>
        </p:nvSpPr>
        <p:spPr/>
        <p:txBody>
          <a:bodyPr/>
          <a:lstStyle/>
          <a:p>
            <a:r>
              <a:rPr lang="en-US" dirty="0"/>
              <a:t>Pushing to Remote</a:t>
            </a:r>
          </a:p>
        </p:txBody>
      </p:sp>
      <p:sp>
        <p:nvSpPr>
          <p:cNvPr id="3" name="TextBox 2">
            <a:extLst>
              <a:ext uri="{FF2B5EF4-FFF2-40B4-BE49-F238E27FC236}">
                <a16:creationId xmlns:a16="http://schemas.microsoft.com/office/drawing/2014/main" id="{41594A85-3FA5-4F79-BBEE-85B2DD0F63F8}"/>
              </a:ext>
            </a:extLst>
          </p:cNvPr>
          <p:cNvSpPr txBox="1"/>
          <p:nvPr/>
        </p:nvSpPr>
        <p:spPr>
          <a:xfrm>
            <a:off x="4900775" y="1960044"/>
            <a:ext cx="3675579" cy="125931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To prep staged files for push to remote, use </a:t>
            </a:r>
            <a:r>
              <a:rPr lang="en-US" sz="1350" i="1" kern="1200" dirty="0">
                <a:solidFill>
                  <a:srgbClr val="575757"/>
                </a:solidFill>
                <a:latin typeface="Trebuchet MS" panose="020B0603020202020204" pitchFamily="34" charset="0"/>
              </a:rPr>
              <a:t>git commit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Format is </a:t>
            </a:r>
            <a:r>
              <a:rPr lang="en-US" sz="1350" i="1" kern="1200" dirty="0">
                <a:solidFill>
                  <a:srgbClr val="575757"/>
                </a:solidFill>
                <a:latin typeface="Trebuchet MS" panose="020B0603020202020204" pitchFamily="34" charset="0"/>
              </a:rPr>
              <a:t>git commit -m &lt;commit message&gt;</a:t>
            </a:r>
          </a:p>
          <a:p>
            <a:pPr marL="243000" lvl="1" indent="-162000" defTabSz="685800">
              <a:spcAft>
                <a:spcPts val="450"/>
              </a:spcAft>
              <a:buClrTx/>
              <a:buSzPct val="100000"/>
              <a:buFont typeface="Trebuchet MS" panose="020B0603020202020204" pitchFamily="34" charset="0"/>
              <a:buChar char="•"/>
              <a:defRPr/>
            </a:pPr>
            <a:r>
              <a:rPr lang="en-US" sz="1350" i="1" kern="1200" dirty="0">
                <a:solidFill>
                  <a:srgbClr val="575757"/>
                </a:solidFill>
                <a:latin typeface="Trebuchet MS" panose="020B0603020202020204" pitchFamily="34" charset="0"/>
              </a:rPr>
              <a:t>git status</a:t>
            </a:r>
            <a:r>
              <a:rPr lang="en-US" sz="1350" kern="1200" dirty="0">
                <a:solidFill>
                  <a:srgbClr val="575757"/>
                </a:solidFill>
                <a:latin typeface="Trebuchet MS" panose="020B0603020202020204" pitchFamily="34" charset="0"/>
              </a:rPr>
              <a:t> will reflect status change</a:t>
            </a:r>
          </a:p>
        </p:txBody>
      </p:sp>
    </p:spTree>
    <p:extLst>
      <p:ext uri="{BB962C8B-B14F-4D97-AF65-F5344CB8AC3E}">
        <p14:creationId xmlns:p14="http://schemas.microsoft.com/office/powerpoint/2010/main" val="14656306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92A-1BA3-4CF0-A6C2-6B4046A5A9C8}"/>
              </a:ext>
            </a:extLst>
          </p:cNvPr>
          <p:cNvSpPr>
            <a:spLocks noGrp="1"/>
          </p:cNvSpPr>
          <p:nvPr>
            <p:ph type="title"/>
          </p:nvPr>
        </p:nvSpPr>
        <p:spPr/>
        <p:txBody>
          <a:bodyPr/>
          <a:lstStyle/>
          <a:p>
            <a:r>
              <a:rPr lang="en-US" dirty="0"/>
              <a:t>Pull Requests</a:t>
            </a:r>
          </a:p>
        </p:txBody>
      </p:sp>
      <p:sp>
        <p:nvSpPr>
          <p:cNvPr id="3" name="TextBox 2">
            <a:extLst>
              <a:ext uri="{FF2B5EF4-FFF2-40B4-BE49-F238E27FC236}">
                <a16:creationId xmlns:a16="http://schemas.microsoft.com/office/drawing/2014/main" id="{41594A85-3FA5-4F79-BBEE-85B2DD0F63F8}"/>
              </a:ext>
            </a:extLst>
          </p:cNvPr>
          <p:cNvSpPr txBox="1"/>
          <p:nvPr/>
        </p:nvSpPr>
        <p:spPr>
          <a:xfrm>
            <a:off x="4900774" y="1856170"/>
            <a:ext cx="3983800" cy="146706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When feature complete and ready for merge, engineer submits pull request (PR)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Allows peer review of proposed changes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Usually governed by policies around number of required reviewers, successful build in branch before merge, etc.</a:t>
            </a:r>
          </a:p>
        </p:txBody>
      </p:sp>
    </p:spTree>
    <p:extLst>
      <p:ext uri="{BB962C8B-B14F-4D97-AF65-F5344CB8AC3E}">
        <p14:creationId xmlns:p14="http://schemas.microsoft.com/office/powerpoint/2010/main" val="17834135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5E2195-7135-40E3-9098-4094B775478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8" name="Object 7" hidden="1">
                        <a:extLst>
                          <a:ext uri="{FF2B5EF4-FFF2-40B4-BE49-F238E27FC236}">
                            <a16:creationId xmlns:a16="http://schemas.microsoft.com/office/drawing/2014/main" id="{5B5E2195-7135-40E3-9098-4094B7754780}"/>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3853C10-0C68-4E38-9DD6-AA380BA63340}"/>
              </a:ext>
            </a:extLst>
          </p:cNvPr>
          <p:cNvSpPr>
            <a:spLocks noGrp="1"/>
          </p:cNvSpPr>
          <p:nvPr>
            <p:ph type="title"/>
          </p:nvPr>
        </p:nvSpPr>
        <p:spPr>
          <a:xfrm>
            <a:off x="469627" y="1715137"/>
            <a:ext cx="2345911" cy="1713227"/>
          </a:xfrm>
        </p:spPr>
        <p:txBody>
          <a:bodyPr vert="horz"/>
          <a:lstStyle/>
          <a:p>
            <a:r>
              <a:rPr lang="en-US" sz="3000" dirty="0"/>
              <a:t>Lab</a:t>
            </a:r>
          </a:p>
        </p:txBody>
      </p:sp>
    </p:spTree>
    <p:extLst>
      <p:ext uri="{BB962C8B-B14F-4D97-AF65-F5344CB8AC3E}">
        <p14:creationId xmlns:p14="http://schemas.microsoft.com/office/powerpoint/2010/main" val="1559822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92A-1BA3-4CF0-A6C2-6B4046A5A9C8}"/>
              </a:ext>
            </a:extLst>
          </p:cNvPr>
          <p:cNvSpPr>
            <a:spLocks noGrp="1"/>
          </p:cNvSpPr>
          <p:nvPr>
            <p:ph type="title"/>
          </p:nvPr>
        </p:nvSpPr>
        <p:spPr/>
        <p:txBody>
          <a:bodyPr/>
          <a:lstStyle/>
          <a:p>
            <a:r>
              <a:rPr lang="en-US" dirty="0"/>
              <a:t>Merging in Git</a:t>
            </a:r>
          </a:p>
        </p:txBody>
      </p:sp>
      <p:sp>
        <p:nvSpPr>
          <p:cNvPr id="3" name="TextBox 2">
            <a:extLst>
              <a:ext uri="{FF2B5EF4-FFF2-40B4-BE49-F238E27FC236}">
                <a16:creationId xmlns:a16="http://schemas.microsoft.com/office/drawing/2014/main" id="{41594A85-3FA5-4F79-BBEE-85B2DD0F63F8}"/>
              </a:ext>
            </a:extLst>
          </p:cNvPr>
          <p:cNvSpPr txBox="1"/>
          <p:nvPr/>
        </p:nvSpPr>
        <p:spPr>
          <a:xfrm>
            <a:off x="4900774" y="1856170"/>
            <a:ext cx="3983800" cy="146706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Best practice is to favor multiple smaller PRs over a few larger ones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Helps reduce review risk and chances for conflicts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Also, helps to minimize “drift” between in-progress work and mainline</a:t>
            </a:r>
          </a:p>
        </p:txBody>
      </p:sp>
    </p:spTree>
    <p:extLst>
      <p:ext uri="{BB962C8B-B14F-4D97-AF65-F5344CB8AC3E}">
        <p14:creationId xmlns:p14="http://schemas.microsoft.com/office/powerpoint/2010/main" val="10461453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92A-1BA3-4CF0-A6C2-6B4046A5A9C8}"/>
              </a:ext>
            </a:extLst>
          </p:cNvPr>
          <p:cNvSpPr>
            <a:spLocks noGrp="1"/>
          </p:cNvSpPr>
          <p:nvPr>
            <p:ph type="title"/>
          </p:nvPr>
        </p:nvSpPr>
        <p:spPr/>
        <p:txBody>
          <a:bodyPr/>
          <a:lstStyle/>
          <a:p>
            <a:r>
              <a:rPr lang="en-US" dirty="0"/>
              <a:t>Merging in Git</a:t>
            </a:r>
          </a:p>
        </p:txBody>
      </p:sp>
      <p:sp>
        <p:nvSpPr>
          <p:cNvPr id="3" name="TextBox 2">
            <a:extLst>
              <a:ext uri="{FF2B5EF4-FFF2-40B4-BE49-F238E27FC236}">
                <a16:creationId xmlns:a16="http://schemas.microsoft.com/office/drawing/2014/main" id="{41594A85-3FA5-4F79-BBEE-85B2DD0F63F8}"/>
              </a:ext>
            </a:extLst>
          </p:cNvPr>
          <p:cNvSpPr txBox="1"/>
          <p:nvPr/>
        </p:nvSpPr>
        <p:spPr>
          <a:xfrm>
            <a:off x="4893069" y="1856170"/>
            <a:ext cx="3983800" cy="146706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The larger the PR, the longer it can stay open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Other features are being merged into mainline while development continues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If Git is unable to automatically merge and resolve multiple changes to the same file, results in a conflict</a:t>
            </a:r>
          </a:p>
        </p:txBody>
      </p:sp>
    </p:spTree>
    <p:extLst>
      <p:ext uri="{BB962C8B-B14F-4D97-AF65-F5344CB8AC3E}">
        <p14:creationId xmlns:p14="http://schemas.microsoft.com/office/powerpoint/2010/main" val="28722956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92A-1BA3-4CF0-A6C2-6B4046A5A9C8}"/>
              </a:ext>
            </a:extLst>
          </p:cNvPr>
          <p:cNvSpPr>
            <a:spLocks noGrp="1"/>
          </p:cNvSpPr>
          <p:nvPr>
            <p:ph type="title"/>
          </p:nvPr>
        </p:nvSpPr>
        <p:spPr/>
        <p:txBody>
          <a:bodyPr/>
          <a:lstStyle/>
          <a:p>
            <a:r>
              <a:rPr lang="en-US" dirty="0"/>
              <a:t>Merging in Git</a:t>
            </a:r>
          </a:p>
        </p:txBody>
      </p:sp>
      <p:sp>
        <p:nvSpPr>
          <p:cNvPr id="3" name="TextBox 2">
            <a:extLst>
              <a:ext uri="{FF2B5EF4-FFF2-40B4-BE49-F238E27FC236}">
                <a16:creationId xmlns:a16="http://schemas.microsoft.com/office/drawing/2014/main" id="{41594A85-3FA5-4F79-BBEE-85B2DD0F63F8}"/>
              </a:ext>
            </a:extLst>
          </p:cNvPr>
          <p:cNvSpPr txBox="1"/>
          <p:nvPr/>
        </p:nvSpPr>
        <p:spPr>
          <a:xfrm>
            <a:off x="4893069" y="1856170"/>
            <a:ext cx="3983800" cy="125931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Good practice to regularly refresh branch with pull from mainline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Helps to keep branch in sync with mainline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Allows developer to find and fix merge conflicts in the branch before submitting PR</a:t>
            </a:r>
          </a:p>
        </p:txBody>
      </p:sp>
    </p:spTree>
    <p:extLst>
      <p:ext uri="{BB962C8B-B14F-4D97-AF65-F5344CB8AC3E}">
        <p14:creationId xmlns:p14="http://schemas.microsoft.com/office/powerpoint/2010/main" val="1940371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92A-1BA3-4CF0-A6C2-6B4046A5A9C8}"/>
              </a:ext>
            </a:extLst>
          </p:cNvPr>
          <p:cNvSpPr>
            <a:spLocks noGrp="1"/>
          </p:cNvSpPr>
          <p:nvPr>
            <p:ph type="title"/>
          </p:nvPr>
        </p:nvSpPr>
        <p:spPr/>
        <p:txBody>
          <a:bodyPr/>
          <a:lstStyle/>
          <a:p>
            <a:r>
              <a:rPr lang="en-US" dirty="0"/>
              <a:t>Managing Merge</a:t>
            </a:r>
          </a:p>
        </p:txBody>
      </p:sp>
      <p:sp>
        <p:nvSpPr>
          <p:cNvPr id="3" name="TextBox 2">
            <a:extLst>
              <a:ext uri="{FF2B5EF4-FFF2-40B4-BE49-F238E27FC236}">
                <a16:creationId xmlns:a16="http://schemas.microsoft.com/office/drawing/2014/main" id="{41594A85-3FA5-4F79-BBEE-85B2DD0F63F8}"/>
              </a:ext>
            </a:extLst>
          </p:cNvPr>
          <p:cNvSpPr txBox="1"/>
          <p:nvPr/>
        </p:nvSpPr>
        <p:spPr>
          <a:xfrm>
            <a:off x="4893069" y="1856169"/>
            <a:ext cx="3983800" cy="153118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With target branch checked out, use </a:t>
            </a:r>
            <a:r>
              <a:rPr lang="en-US" sz="1350" i="1" kern="1200" dirty="0">
                <a:solidFill>
                  <a:srgbClr val="575757"/>
                </a:solidFill>
                <a:latin typeface="Trebuchet MS" panose="020B0603020202020204" pitchFamily="34" charset="0"/>
              </a:rPr>
              <a:t>git merge</a:t>
            </a:r>
            <a:r>
              <a:rPr lang="en-US" sz="1350" kern="1200" dirty="0">
                <a:solidFill>
                  <a:srgbClr val="575757"/>
                </a:solidFill>
                <a:latin typeface="Trebuchet MS" panose="020B0603020202020204" pitchFamily="34" charset="0"/>
              </a:rPr>
              <a:t> to pull in updates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For </a:t>
            </a:r>
            <a:r>
              <a:rPr lang="en-US" sz="1350" kern="1200" dirty="0" err="1">
                <a:solidFill>
                  <a:srgbClr val="575757"/>
                </a:solidFill>
                <a:latin typeface="Trebuchet MS" panose="020B0603020202020204" pitchFamily="34" charset="0"/>
              </a:rPr>
              <a:t>examp</a:t>
            </a:r>
            <a:r>
              <a:rPr lang="en-US" sz="1350" kern="1200" dirty="0">
                <a:solidFill>
                  <a:srgbClr val="575757"/>
                </a:solidFill>
                <a:latin typeface="Trebuchet MS" panose="020B0603020202020204" pitchFamily="34" charset="0"/>
              </a:rPr>
              <a:t>le:</a:t>
            </a:r>
          </a:p>
          <a:p>
            <a:pPr marL="81000" lvl="2">
              <a:spcAft>
                <a:spcPts val="450"/>
              </a:spcAft>
              <a:buClrTx/>
              <a:buSzPct val="100000"/>
              <a:defRPr/>
            </a:pPr>
            <a:br>
              <a:rPr lang="en-US" sz="1350" kern="1200" dirty="0">
                <a:solidFill>
                  <a:srgbClr val="575757"/>
                </a:solidFill>
                <a:latin typeface="Trebuchet MS" panose="020B0603020202020204" pitchFamily="34" charset="0"/>
              </a:rPr>
            </a:br>
            <a:r>
              <a:rPr lang="en-US" sz="1350" i="1" kern="1200" dirty="0">
                <a:solidFill>
                  <a:srgbClr val="575757"/>
                </a:solidFill>
                <a:latin typeface="Trebuchet MS" panose="020B0603020202020204" pitchFamily="34" charset="0"/>
              </a:rPr>
              <a:t>	git checkout branch-name</a:t>
            </a:r>
          </a:p>
          <a:p>
            <a:pPr marL="81000" lvl="2">
              <a:spcAft>
                <a:spcPts val="450"/>
              </a:spcAft>
              <a:buClrTx/>
              <a:buSzPct val="100000"/>
              <a:defRPr/>
            </a:pPr>
            <a:r>
              <a:rPr lang="en-US" sz="1350" i="1" kern="1200" dirty="0">
                <a:solidFill>
                  <a:srgbClr val="575757"/>
                </a:solidFill>
                <a:latin typeface="Trebuchet MS" panose="020B0603020202020204" pitchFamily="34" charset="0"/>
              </a:rPr>
              <a:t>	git merge origin main</a:t>
            </a:r>
          </a:p>
        </p:txBody>
      </p:sp>
    </p:spTree>
    <p:extLst>
      <p:ext uri="{BB962C8B-B14F-4D97-AF65-F5344CB8AC3E}">
        <p14:creationId xmlns:p14="http://schemas.microsoft.com/office/powerpoint/2010/main" val="37464301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92A-1BA3-4CF0-A6C2-6B4046A5A9C8}"/>
              </a:ext>
            </a:extLst>
          </p:cNvPr>
          <p:cNvSpPr>
            <a:spLocks noGrp="1"/>
          </p:cNvSpPr>
          <p:nvPr>
            <p:ph type="title"/>
          </p:nvPr>
        </p:nvSpPr>
        <p:spPr/>
        <p:txBody>
          <a:bodyPr/>
          <a:lstStyle/>
          <a:p>
            <a:r>
              <a:rPr lang="en-US" dirty="0"/>
              <a:t>Managing Merge</a:t>
            </a:r>
          </a:p>
        </p:txBody>
      </p:sp>
      <p:sp>
        <p:nvSpPr>
          <p:cNvPr id="3" name="TextBox 2">
            <a:extLst>
              <a:ext uri="{FF2B5EF4-FFF2-40B4-BE49-F238E27FC236}">
                <a16:creationId xmlns:a16="http://schemas.microsoft.com/office/drawing/2014/main" id="{41594A85-3FA5-4F79-BBEE-85B2DD0F63F8}"/>
              </a:ext>
            </a:extLst>
          </p:cNvPr>
          <p:cNvSpPr txBox="1"/>
          <p:nvPr/>
        </p:nvSpPr>
        <p:spPr>
          <a:xfrm>
            <a:off x="4893069" y="1856169"/>
            <a:ext cx="3983800" cy="146706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Any merge conflicts will be called out on the command-line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Use </a:t>
            </a:r>
            <a:r>
              <a:rPr lang="en-US" sz="1350" i="1" kern="1200" dirty="0">
                <a:solidFill>
                  <a:srgbClr val="575757"/>
                </a:solidFill>
                <a:latin typeface="Trebuchet MS" panose="020B0603020202020204" pitchFamily="34" charset="0"/>
              </a:rPr>
              <a:t>git status</a:t>
            </a:r>
            <a:r>
              <a:rPr lang="en-US" sz="1350" kern="1200" dirty="0">
                <a:solidFill>
                  <a:srgbClr val="575757"/>
                </a:solidFill>
                <a:latin typeface="Trebuchet MS" panose="020B0603020202020204" pitchFamily="34" charset="0"/>
              </a:rPr>
              <a:t> and </a:t>
            </a:r>
            <a:r>
              <a:rPr lang="en-US" sz="1350" i="1" kern="1200" dirty="0">
                <a:solidFill>
                  <a:srgbClr val="575757"/>
                </a:solidFill>
                <a:latin typeface="Trebuchet MS" panose="020B0603020202020204" pitchFamily="34" charset="0"/>
              </a:rPr>
              <a:t>git diff</a:t>
            </a:r>
            <a:r>
              <a:rPr lang="en-US" sz="1350" kern="1200" dirty="0">
                <a:solidFill>
                  <a:srgbClr val="575757"/>
                </a:solidFill>
                <a:latin typeface="Trebuchet MS" panose="020B0603020202020204" pitchFamily="34" charset="0"/>
              </a:rPr>
              <a:t> to list merge conflict details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Manually update files to resolve and push changes to remote</a:t>
            </a:r>
          </a:p>
        </p:txBody>
      </p:sp>
    </p:spTree>
    <p:extLst>
      <p:ext uri="{BB962C8B-B14F-4D97-AF65-F5344CB8AC3E}">
        <p14:creationId xmlns:p14="http://schemas.microsoft.com/office/powerpoint/2010/main" val="31898213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4"/>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t>Hello</a:t>
            </a:r>
            <a:endParaRPr/>
          </a:p>
        </p:txBody>
      </p:sp>
      <p:pic>
        <p:nvPicPr>
          <p:cNvPr id="275" name="Google Shape;275;p44"/>
          <p:cNvPicPr preferRelativeResize="0"/>
          <p:nvPr/>
        </p:nvPicPr>
        <p:blipFill>
          <a:blip r:embed="rId3">
            <a:alphaModFix/>
          </a:blip>
          <a:stretch>
            <a:fillRect/>
          </a:stretch>
        </p:blipFill>
        <p:spPr>
          <a:xfrm rot="300002">
            <a:off x="704232" y="-372074"/>
            <a:ext cx="4697753" cy="5026313"/>
          </a:xfrm>
          <a:prstGeom prst="rect">
            <a:avLst/>
          </a:prstGeom>
          <a:noFill/>
          <a:ln>
            <a:noFill/>
          </a:ln>
        </p:spPr>
      </p:pic>
      <p:sp>
        <p:nvSpPr>
          <p:cNvPr id="276" name="Google Shape;276;p44"/>
          <p:cNvSpPr txBox="1">
            <a:spLocks noGrp="1"/>
          </p:cNvSpPr>
          <p:nvPr>
            <p:ph type="body" idx="1"/>
          </p:nvPr>
        </p:nvSpPr>
        <p:spPr>
          <a:xfrm rot="300075">
            <a:off x="1025515" y="2754772"/>
            <a:ext cx="3874852" cy="1545156"/>
          </a:xfrm>
          <a:prstGeom prst="rect">
            <a:avLst/>
          </a:prstGeom>
        </p:spPr>
        <p:txBody>
          <a:bodyPr spcFirstLastPara="1" wrap="square" lIns="91400" tIns="91400" rIns="91400" bIns="91400" anchor="ctr" anchorCtr="0">
            <a:noAutofit/>
          </a:bodyPr>
          <a:lstStyle/>
          <a:p>
            <a:pPr marL="0" lvl="0" indent="0" algn="ctr" rtl="0">
              <a:spcBef>
                <a:spcPts val="0"/>
              </a:spcBef>
              <a:spcAft>
                <a:spcPts val="0"/>
              </a:spcAft>
              <a:buNone/>
            </a:pPr>
            <a:r>
              <a:rPr lang="en" sz="3000" dirty="0">
                <a:solidFill>
                  <a:schemeClr val="accent1"/>
                </a:solidFill>
              </a:rPr>
              <a:t>Allen Sanders</a:t>
            </a:r>
            <a:endParaRPr sz="3000" dirty="0">
              <a:solidFill>
                <a:schemeClr val="accent1"/>
              </a:solidFill>
            </a:endParaRPr>
          </a:p>
          <a:p>
            <a:pPr marL="0" lvl="0" indent="0" algn="ctr" rtl="0">
              <a:spcBef>
                <a:spcPts val="0"/>
              </a:spcBef>
              <a:spcAft>
                <a:spcPts val="0"/>
              </a:spcAft>
              <a:buNone/>
            </a:pPr>
            <a:r>
              <a:rPr lang="en" sz="1900" dirty="0">
                <a:solidFill>
                  <a:schemeClr val="dk1"/>
                </a:solidFill>
              </a:rPr>
              <a:t>with DevelopIntelligence, </a:t>
            </a:r>
            <a:br>
              <a:rPr lang="en" sz="1900" dirty="0">
                <a:solidFill>
                  <a:schemeClr val="dk1"/>
                </a:solidFill>
              </a:rPr>
            </a:br>
            <a:r>
              <a:rPr lang="en" sz="1900" dirty="0">
                <a:solidFill>
                  <a:schemeClr val="dk1"/>
                </a:solidFill>
              </a:rPr>
              <a:t>a Pluralsight Company.</a:t>
            </a:r>
            <a:endParaRPr sz="1900" dirty="0">
              <a:solidFill>
                <a:schemeClr val="dk1"/>
              </a:solidFill>
            </a:endParaRPr>
          </a:p>
        </p:txBody>
      </p:sp>
      <p:sp>
        <p:nvSpPr>
          <p:cNvPr id="277" name="Google Shape;277;p44"/>
          <p:cNvSpPr txBox="1">
            <a:spLocks noGrp="1"/>
          </p:cNvSpPr>
          <p:nvPr>
            <p:ph type="body" idx="1"/>
          </p:nvPr>
        </p:nvSpPr>
        <p:spPr>
          <a:xfrm>
            <a:off x="5718621" y="1932900"/>
            <a:ext cx="3037783" cy="2817000"/>
          </a:xfrm>
          <a:prstGeom prst="rect">
            <a:avLst/>
          </a:prstGeom>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 dirty="0">
                <a:solidFill>
                  <a:schemeClr val="dk1"/>
                </a:solidFill>
              </a:rPr>
              <a:t>25+ years in the indusry</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 dirty="0">
                <a:solidFill>
                  <a:schemeClr val="dk1"/>
                </a:solidFill>
              </a:rPr>
              <a:t>20+ years in teaching</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 dirty="0">
                <a:solidFill>
                  <a:schemeClr val="dk1"/>
                </a:solidFill>
              </a:rPr>
              <a:t>Certified Cloud architect</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 dirty="0">
                <a:solidFill>
                  <a:schemeClr val="dk1"/>
                </a:solidFill>
              </a:rPr>
              <a:t>Passionate about learning</a:t>
            </a:r>
            <a:endParaRPr dirty="0">
              <a:solidFill>
                <a:schemeClr val="dk1"/>
              </a:solidFill>
            </a:endParaRPr>
          </a:p>
          <a:p>
            <a:pPr marL="457200" lvl="0" indent="-323850" algn="l" rtl="0">
              <a:lnSpc>
                <a:spcPct val="150000"/>
              </a:lnSpc>
              <a:spcBef>
                <a:spcPts val="1000"/>
              </a:spcBef>
              <a:spcAft>
                <a:spcPts val="1000"/>
              </a:spcAft>
              <a:buClr>
                <a:schemeClr val="dk1"/>
              </a:buClr>
              <a:buSzPts val="1500"/>
              <a:buChar char="●"/>
            </a:pPr>
            <a:r>
              <a:rPr lang="en" dirty="0">
                <a:solidFill>
                  <a:schemeClr val="dk1"/>
                </a:solidFill>
              </a:rPr>
              <a:t>Also, passionate about Reese’s Cups!</a:t>
            </a:r>
            <a:endParaRPr dirty="0">
              <a:solidFill>
                <a:schemeClr val="dk1"/>
              </a:solidFill>
            </a:endParaRPr>
          </a:p>
        </p:txBody>
      </p:sp>
      <p:sp>
        <p:nvSpPr>
          <p:cNvPr id="278" name="Google Shape;278;p44"/>
          <p:cNvSpPr txBox="1"/>
          <p:nvPr/>
        </p:nvSpPr>
        <p:spPr>
          <a:xfrm>
            <a:off x="6365112" y="1249787"/>
            <a:ext cx="1744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t>About me...</a:t>
            </a:r>
            <a:endParaRPr sz="1800" b="1" dirty="0"/>
          </a:p>
        </p:txBody>
      </p:sp>
      <p:sp>
        <p:nvSpPr>
          <p:cNvPr id="279" name="Google Shape;279;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3" name="Picture 2">
            <a:extLst>
              <a:ext uri="{FF2B5EF4-FFF2-40B4-BE49-F238E27FC236}">
                <a16:creationId xmlns:a16="http://schemas.microsoft.com/office/drawing/2014/main" id="{EE241F8E-21C0-40BF-948A-26A4EEB8C6A0}"/>
              </a:ext>
            </a:extLst>
          </p:cNvPr>
          <p:cNvPicPr>
            <a:picLocks noChangeAspect="1"/>
          </p:cNvPicPr>
          <p:nvPr/>
        </p:nvPicPr>
        <p:blipFill>
          <a:blip r:embed="rId4"/>
          <a:stretch>
            <a:fillRect/>
          </a:stretch>
        </p:blipFill>
        <p:spPr>
          <a:xfrm>
            <a:off x="7839140" y="1180013"/>
            <a:ext cx="754616" cy="7886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B88CE-9EEB-4EA0-827D-4C6F903245ED}"/>
              </a:ext>
            </a:extLst>
          </p:cNvPr>
          <p:cNvSpPr>
            <a:spLocks noGrp="1"/>
          </p:cNvSpPr>
          <p:nvPr>
            <p:ph type="title"/>
          </p:nvPr>
        </p:nvSpPr>
        <p:spPr/>
        <p:txBody>
          <a:bodyPr/>
          <a:lstStyle/>
          <a:p>
            <a:r>
              <a:rPr lang="en-US" sz="1800" b="0" i="0" u="none" strike="noStrike" dirty="0">
                <a:solidFill>
                  <a:srgbClr val="000000"/>
                </a:solidFill>
                <a:effectLst/>
                <a:latin typeface="Arial" panose="020B0604020202020204" pitchFamily="34" charset="0"/>
              </a:rPr>
              <a:t>Always ready to ship</a:t>
            </a:r>
            <a:endParaRPr lang="en-US" dirty="0"/>
          </a:p>
        </p:txBody>
      </p:sp>
      <p:sp>
        <p:nvSpPr>
          <p:cNvPr id="3" name="Subtitle 2">
            <a:extLst>
              <a:ext uri="{FF2B5EF4-FFF2-40B4-BE49-F238E27FC236}">
                <a16:creationId xmlns:a16="http://schemas.microsoft.com/office/drawing/2014/main" id="{7E3A0217-4A04-43A2-A33B-152E6F077A43}"/>
              </a:ext>
            </a:extLst>
          </p:cNvPr>
          <p:cNvSpPr>
            <a:spLocks noGrp="1"/>
          </p:cNvSpPr>
          <p:nvPr>
            <p:ph type="subTitle" idx="1"/>
          </p:nvPr>
        </p:nvSpPr>
        <p:spPr/>
        <p:txBody>
          <a:bodyPr/>
          <a:lstStyle/>
          <a:p>
            <a:r>
              <a:rPr lang="en-US" dirty="0"/>
              <a:t>Principle: after the first iteration, the product is always "ready to ship". That is, the product does something useful and is in a releasable state.</a:t>
            </a:r>
          </a:p>
          <a:p>
            <a:endParaRPr lang="en-US" dirty="0"/>
          </a:p>
          <a:p>
            <a:r>
              <a:rPr lang="en-US" dirty="0"/>
              <a:t>Key aspects:</a:t>
            </a:r>
          </a:p>
          <a:p>
            <a:pPr marL="514350" indent="-285750">
              <a:buFont typeface="Arial" panose="020B0604020202020204" pitchFamily="34" charset="0"/>
              <a:buChar char="•"/>
            </a:pPr>
            <a:r>
              <a:rPr lang="en-US" dirty="0"/>
              <a:t>This is a risk mitigator – if the project is cancelled or greatly reduces in scope, there is still something of value to show for the work efforts</a:t>
            </a:r>
          </a:p>
          <a:p>
            <a:pPr marL="514350" indent="-285750">
              <a:buFont typeface="Arial" panose="020B0604020202020204" pitchFamily="34" charset="0"/>
              <a:buChar char="•"/>
            </a:pPr>
            <a:r>
              <a:rPr lang="en-US" dirty="0"/>
              <a:t>Projects are less likely to be cancelled, as there is always a working product that shows the project’s value and the team’s competence</a:t>
            </a:r>
          </a:p>
          <a:p>
            <a:pPr marL="228600" indent="0"/>
            <a:endParaRPr lang="en-US" dirty="0"/>
          </a:p>
          <a:p>
            <a:pPr marL="228600" indent="0"/>
            <a:r>
              <a:rPr lang="en-US" dirty="0"/>
              <a:t>Key practices that support this principle:</a:t>
            </a:r>
          </a:p>
          <a:p>
            <a:pPr marL="514350" indent="-285750">
              <a:buFont typeface="Arial" panose="020B0604020202020204" pitchFamily="34" charset="0"/>
              <a:buChar char="•"/>
            </a:pPr>
            <a:r>
              <a:rPr lang="en-US" dirty="0"/>
              <a:t>Do daily software builds</a:t>
            </a:r>
          </a:p>
          <a:p>
            <a:pPr marL="514350" indent="-285750">
              <a:buFont typeface="Arial" panose="020B0604020202020204" pitchFamily="34" charset="0"/>
              <a:buChar char="•"/>
            </a:pPr>
            <a:r>
              <a:rPr lang="en-US" dirty="0"/>
              <a:t>Fix bugs right away</a:t>
            </a:r>
          </a:p>
          <a:p>
            <a:pPr marL="514350" indent="-285750">
              <a:buFont typeface="Arial" panose="020B0604020202020204" pitchFamily="34" charset="0"/>
              <a:buChar char="•"/>
            </a:pPr>
            <a:r>
              <a:rPr lang="en-US" dirty="0"/>
              <a:t>Relentlessly use automated testing to mitigate regression</a:t>
            </a:r>
          </a:p>
          <a:p>
            <a:pPr marL="5143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23552F88-22DB-4A65-A1AC-898694F02E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201428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92A-1BA3-4CF0-A6C2-6B4046A5A9C8}"/>
              </a:ext>
            </a:extLst>
          </p:cNvPr>
          <p:cNvSpPr>
            <a:spLocks noGrp="1"/>
          </p:cNvSpPr>
          <p:nvPr>
            <p:ph type="title"/>
          </p:nvPr>
        </p:nvSpPr>
        <p:spPr/>
        <p:txBody>
          <a:bodyPr/>
          <a:lstStyle/>
          <a:p>
            <a:r>
              <a:rPr lang="en-US" dirty="0"/>
              <a:t>Managing Merge</a:t>
            </a:r>
          </a:p>
        </p:txBody>
      </p:sp>
      <p:sp>
        <p:nvSpPr>
          <p:cNvPr id="3" name="TextBox 2">
            <a:extLst>
              <a:ext uri="{FF2B5EF4-FFF2-40B4-BE49-F238E27FC236}">
                <a16:creationId xmlns:a16="http://schemas.microsoft.com/office/drawing/2014/main" id="{41594A85-3FA5-4F79-BBEE-85B2DD0F63F8}"/>
              </a:ext>
            </a:extLst>
          </p:cNvPr>
          <p:cNvSpPr txBox="1"/>
          <p:nvPr/>
        </p:nvSpPr>
        <p:spPr>
          <a:xfrm>
            <a:off x="4893069" y="1856169"/>
            <a:ext cx="3983800" cy="125931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Once all conflicts have been resolved, run </a:t>
            </a:r>
            <a:r>
              <a:rPr lang="en-US" sz="1350" i="1" kern="1200" dirty="0">
                <a:solidFill>
                  <a:srgbClr val="575757"/>
                </a:solidFill>
                <a:latin typeface="Trebuchet MS" panose="020B0603020202020204" pitchFamily="34" charset="0"/>
              </a:rPr>
              <a:t>git merge</a:t>
            </a:r>
            <a:r>
              <a:rPr lang="en-US" sz="1350" kern="1200" dirty="0">
                <a:solidFill>
                  <a:srgbClr val="575757"/>
                </a:solidFill>
                <a:latin typeface="Trebuchet MS" panose="020B0603020202020204" pitchFamily="34" charset="0"/>
              </a:rPr>
              <a:t> once more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Do a final push to remote for the branch to refresh</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To “cancel” merge, use </a:t>
            </a:r>
            <a:r>
              <a:rPr lang="en-US" sz="1350" i="1" kern="1200" dirty="0">
                <a:solidFill>
                  <a:srgbClr val="575757"/>
                </a:solidFill>
                <a:latin typeface="Trebuchet MS" panose="020B0603020202020204" pitchFamily="34" charset="0"/>
              </a:rPr>
              <a:t>git merge --abort</a:t>
            </a:r>
          </a:p>
        </p:txBody>
      </p:sp>
    </p:spTree>
    <p:extLst>
      <p:ext uri="{BB962C8B-B14F-4D97-AF65-F5344CB8AC3E}">
        <p14:creationId xmlns:p14="http://schemas.microsoft.com/office/powerpoint/2010/main" val="38481897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92A-1BA3-4CF0-A6C2-6B4046A5A9C8}"/>
              </a:ext>
            </a:extLst>
          </p:cNvPr>
          <p:cNvSpPr>
            <a:spLocks noGrp="1"/>
          </p:cNvSpPr>
          <p:nvPr>
            <p:ph type="title"/>
          </p:nvPr>
        </p:nvSpPr>
        <p:spPr/>
        <p:txBody>
          <a:bodyPr/>
          <a:lstStyle/>
          <a:p>
            <a:r>
              <a:rPr lang="en-US" dirty="0"/>
              <a:t>Managing Merge</a:t>
            </a:r>
          </a:p>
        </p:txBody>
      </p:sp>
      <p:sp>
        <p:nvSpPr>
          <p:cNvPr id="3" name="TextBox 2">
            <a:extLst>
              <a:ext uri="{FF2B5EF4-FFF2-40B4-BE49-F238E27FC236}">
                <a16:creationId xmlns:a16="http://schemas.microsoft.com/office/drawing/2014/main" id="{41594A85-3FA5-4F79-BBEE-85B2DD0F63F8}"/>
              </a:ext>
            </a:extLst>
          </p:cNvPr>
          <p:cNvSpPr txBox="1"/>
          <p:nvPr/>
        </p:nvSpPr>
        <p:spPr>
          <a:xfrm>
            <a:off x="4893069" y="1856170"/>
            <a:ext cx="3983800" cy="5078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Alternatively, many IDEs will help you automatically manage via UI</a:t>
            </a:r>
          </a:p>
        </p:txBody>
      </p:sp>
    </p:spTree>
    <p:extLst>
      <p:ext uri="{BB962C8B-B14F-4D97-AF65-F5344CB8AC3E}">
        <p14:creationId xmlns:p14="http://schemas.microsoft.com/office/powerpoint/2010/main" val="27406251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5E2195-7135-40E3-9098-4094B775478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8" name="Object 7" hidden="1">
                        <a:extLst>
                          <a:ext uri="{FF2B5EF4-FFF2-40B4-BE49-F238E27FC236}">
                            <a16:creationId xmlns:a16="http://schemas.microsoft.com/office/drawing/2014/main" id="{5B5E2195-7135-40E3-9098-4094B7754780}"/>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3853C10-0C68-4E38-9DD6-AA380BA63340}"/>
              </a:ext>
            </a:extLst>
          </p:cNvPr>
          <p:cNvSpPr>
            <a:spLocks noGrp="1"/>
          </p:cNvSpPr>
          <p:nvPr>
            <p:ph type="title"/>
          </p:nvPr>
        </p:nvSpPr>
        <p:spPr>
          <a:xfrm>
            <a:off x="469627" y="1715137"/>
            <a:ext cx="2345911" cy="1713227"/>
          </a:xfrm>
        </p:spPr>
        <p:txBody>
          <a:bodyPr vert="horz"/>
          <a:lstStyle/>
          <a:p>
            <a:r>
              <a:rPr lang="en-US" sz="3000" dirty="0"/>
              <a:t>Demo</a:t>
            </a:r>
          </a:p>
        </p:txBody>
      </p:sp>
    </p:spTree>
    <p:extLst>
      <p:ext uri="{BB962C8B-B14F-4D97-AF65-F5344CB8AC3E}">
        <p14:creationId xmlns:p14="http://schemas.microsoft.com/office/powerpoint/2010/main" val="27416600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5E2195-7135-40E3-9098-4094B775478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8" name="Object 7" hidden="1">
                        <a:extLst>
                          <a:ext uri="{FF2B5EF4-FFF2-40B4-BE49-F238E27FC236}">
                            <a16:creationId xmlns:a16="http://schemas.microsoft.com/office/drawing/2014/main" id="{5B5E2195-7135-40E3-9098-4094B7754780}"/>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3853C10-0C68-4E38-9DD6-AA380BA63340}"/>
              </a:ext>
            </a:extLst>
          </p:cNvPr>
          <p:cNvSpPr>
            <a:spLocks noGrp="1"/>
          </p:cNvSpPr>
          <p:nvPr>
            <p:ph type="title"/>
          </p:nvPr>
        </p:nvSpPr>
        <p:spPr>
          <a:xfrm>
            <a:off x="469627" y="1715137"/>
            <a:ext cx="2345911" cy="1713227"/>
          </a:xfrm>
        </p:spPr>
        <p:txBody>
          <a:bodyPr vert="horz"/>
          <a:lstStyle/>
          <a:p>
            <a:r>
              <a:rPr lang="en-US" sz="3000" dirty="0"/>
              <a:t>Lab</a:t>
            </a:r>
          </a:p>
        </p:txBody>
      </p:sp>
    </p:spTree>
    <p:extLst>
      <p:ext uri="{BB962C8B-B14F-4D97-AF65-F5344CB8AC3E}">
        <p14:creationId xmlns:p14="http://schemas.microsoft.com/office/powerpoint/2010/main" val="4090793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10247C-F321-4938-9773-C3A194FC49A9}"/>
              </a:ext>
            </a:extLst>
          </p:cNvPr>
          <p:cNvSpPr>
            <a:spLocks noGrp="1"/>
          </p:cNvSpPr>
          <p:nvPr>
            <p:ph type="title"/>
          </p:nvPr>
        </p:nvSpPr>
        <p:spPr/>
        <p:txBody>
          <a:bodyPr/>
          <a:lstStyle/>
          <a:p>
            <a:r>
              <a:rPr lang="en-US" dirty="0"/>
              <a:t>Branching in Git</a:t>
            </a:r>
            <a:br>
              <a:rPr lang="en-US" dirty="0"/>
            </a:br>
            <a:endParaRPr lang="en-US" dirty="0"/>
          </a:p>
        </p:txBody>
      </p:sp>
    </p:spTree>
    <p:extLst>
      <p:ext uri="{BB962C8B-B14F-4D97-AF65-F5344CB8AC3E}">
        <p14:creationId xmlns:p14="http://schemas.microsoft.com/office/powerpoint/2010/main" val="14853207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5E2195-7135-40E3-9098-4094B775478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8" name="Object 7" hidden="1">
                        <a:extLst>
                          <a:ext uri="{FF2B5EF4-FFF2-40B4-BE49-F238E27FC236}">
                            <a16:creationId xmlns:a16="http://schemas.microsoft.com/office/drawing/2014/main" id="{5B5E2195-7135-40E3-9098-4094B7754780}"/>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3853C10-0C68-4E38-9DD6-AA380BA63340}"/>
              </a:ext>
            </a:extLst>
          </p:cNvPr>
          <p:cNvSpPr>
            <a:spLocks noGrp="1"/>
          </p:cNvSpPr>
          <p:nvPr>
            <p:ph type="title"/>
          </p:nvPr>
        </p:nvSpPr>
        <p:spPr>
          <a:xfrm>
            <a:off x="469627" y="1715137"/>
            <a:ext cx="2345911" cy="1713227"/>
          </a:xfrm>
        </p:spPr>
        <p:txBody>
          <a:bodyPr vert="horz"/>
          <a:lstStyle/>
          <a:p>
            <a:r>
              <a:rPr lang="en-US" sz="3000" dirty="0"/>
              <a:t>Branching Strategy</a:t>
            </a:r>
          </a:p>
        </p:txBody>
      </p:sp>
      <p:sp>
        <p:nvSpPr>
          <p:cNvPr id="5" name="TextBox 4">
            <a:extLst>
              <a:ext uri="{FF2B5EF4-FFF2-40B4-BE49-F238E27FC236}">
                <a16:creationId xmlns:a16="http://schemas.microsoft.com/office/drawing/2014/main" id="{B63C3E07-9FD5-4BEE-8ABD-728ABB9D9D28}"/>
              </a:ext>
            </a:extLst>
          </p:cNvPr>
          <p:cNvSpPr txBox="1"/>
          <p:nvPr/>
        </p:nvSpPr>
        <p:spPr>
          <a:xfrm>
            <a:off x="3552290" y="1902337"/>
            <a:ext cx="5432460" cy="138755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 consistent strategy for branching is important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Define a standard set of strategy components that enable:</a:t>
            </a:r>
          </a:p>
          <a:p>
            <a:pPr marL="81000" lvl="3">
              <a:spcAft>
                <a:spcPts val="450"/>
              </a:spcAft>
              <a:buClrTx/>
              <a:buSzPct val="100000"/>
              <a:defRPr/>
            </a:pPr>
            <a:r>
              <a:rPr lang="en-US" sz="1350" kern="1200" dirty="0">
                <a:solidFill>
                  <a:srgbClr val="575757"/>
                </a:solidFill>
                <a:latin typeface="Trebuchet MS" panose="020B0603020202020204" pitchFamily="34" charset="0"/>
              </a:rPr>
              <a:t>	- Simplicity</a:t>
            </a:r>
          </a:p>
          <a:p>
            <a:pPr marL="81000" lvl="3">
              <a:spcAft>
                <a:spcPts val="450"/>
              </a:spcAft>
              <a:buClrTx/>
              <a:buSzPct val="100000"/>
              <a:defRPr/>
            </a:pPr>
            <a:r>
              <a:rPr lang="en-US" sz="1350" kern="1200" dirty="0">
                <a:solidFill>
                  <a:srgbClr val="575757"/>
                </a:solidFill>
                <a:latin typeface="Trebuchet MS" panose="020B0603020202020204" pitchFamily="34" charset="0"/>
              </a:rPr>
              <a:t>	- Stability</a:t>
            </a:r>
          </a:p>
          <a:p>
            <a:pPr marL="81000" lvl="3">
              <a:spcAft>
                <a:spcPts val="450"/>
              </a:spcAft>
              <a:buClrTx/>
              <a:buSzPct val="100000"/>
              <a:defRPr/>
            </a:pPr>
            <a:r>
              <a:rPr lang="en-US" sz="1350" kern="1200" dirty="0">
                <a:solidFill>
                  <a:srgbClr val="575757"/>
                </a:solidFill>
                <a:latin typeface="Trebuchet MS" panose="020B0603020202020204" pitchFamily="34" charset="0"/>
              </a:rPr>
              <a:t>	- Efficient and repeatable releases</a:t>
            </a:r>
          </a:p>
        </p:txBody>
      </p:sp>
      <p:pic>
        <p:nvPicPr>
          <p:cNvPr id="4" name="Picture 3" descr="Huge old green tree with visible spread roots">
            <a:extLst>
              <a:ext uri="{FF2B5EF4-FFF2-40B4-BE49-F238E27FC236}">
                <a16:creationId xmlns:a16="http://schemas.microsoft.com/office/drawing/2014/main" id="{668B2A31-AEC6-4441-8AD9-4DF77AF27E37}"/>
              </a:ext>
            </a:extLst>
          </p:cNvPr>
          <p:cNvPicPr>
            <a:picLocks noChangeAspect="1"/>
          </p:cNvPicPr>
          <p:nvPr/>
        </p:nvPicPr>
        <p:blipFill>
          <a:blip r:embed="rId6"/>
          <a:stretch>
            <a:fillRect/>
          </a:stretch>
        </p:blipFill>
        <p:spPr>
          <a:xfrm>
            <a:off x="6764945" y="193277"/>
            <a:ext cx="2050634" cy="1521860"/>
          </a:xfrm>
          <a:prstGeom prst="rect">
            <a:avLst/>
          </a:prstGeom>
        </p:spPr>
      </p:pic>
    </p:spTree>
    <p:extLst>
      <p:ext uri="{BB962C8B-B14F-4D97-AF65-F5344CB8AC3E}">
        <p14:creationId xmlns:p14="http://schemas.microsoft.com/office/powerpoint/2010/main" val="34537661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dirty="0"/>
              <a:t>Feature Branches</a:t>
            </a:r>
          </a:p>
        </p:txBody>
      </p:sp>
      <p:sp>
        <p:nvSpPr>
          <p:cNvPr id="4" name="TextBox 3">
            <a:extLst>
              <a:ext uri="{FF2B5EF4-FFF2-40B4-BE49-F238E27FC236}">
                <a16:creationId xmlns:a16="http://schemas.microsoft.com/office/drawing/2014/main" id="{8E086C54-0F67-44A3-BC0D-65D2DFDC7CA6}"/>
              </a:ext>
            </a:extLst>
          </p:cNvPr>
          <p:cNvSpPr txBox="1"/>
          <p:nvPr/>
        </p:nvSpPr>
        <p:spPr>
          <a:xfrm>
            <a:off x="4916185" y="1590712"/>
            <a:ext cx="3983800" cy="201080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Feature branches are branches created from the main branch</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Use for new features as well as bugs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Helps with tracking evolution of software over time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Keeps developers’ parallel work separate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Use a consistent naming strategy for the branch (e.g., user-name/feature-name)</a:t>
            </a:r>
          </a:p>
        </p:txBody>
      </p:sp>
    </p:spTree>
    <p:extLst>
      <p:ext uri="{BB962C8B-B14F-4D97-AF65-F5344CB8AC3E}">
        <p14:creationId xmlns:p14="http://schemas.microsoft.com/office/powerpoint/2010/main" val="4566584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dirty="0"/>
              <a:t>Use Pull Requests</a:t>
            </a:r>
          </a:p>
        </p:txBody>
      </p:sp>
      <p:sp>
        <p:nvSpPr>
          <p:cNvPr id="4" name="TextBox 3">
            <a:extLst>
              <a:ext uri="{FF2B5EF4-FFF2-40B4-BE49-F238E27FC236}">
                <a16:creationId xmlns:a16="http://schemas.microsoft.com/office/drawing/2014/main" id="{8E086C54-0F67-44A3-BC0D-65D2DFDC7CA6}"/>
              </a:ext>
            </a:extLst>
          </p:cNvPr>
          <p:cNvSpPr txBox="1"/>
          <p:nvPr/>
        </p:nvSpPr>
        <p:spPr>
          <a:xfrm>
            <a:off x="4916185" y="1619566"/>
            <a:ext cx="3983800" cy="194668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Feature branch changes should be reviewed and merged via PR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Repo can be configured with a minimum number of reviewers to enable merge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Can also integrate build steps into the PR process so successful build is confirmed before merge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Keep PRs small</a:t>
            </a:r>
          </a:p>
        </p:txBody>
      </p:sp>
    </p:spTree>
    <p:extLst>
      <p:ext uri="{BB962C8B-B14F-4D97-AF65-F5344CB8AC3E}">
        <p14:creationId xmlns:p14="http://schemas.microsoft.com/office/powerpoint/2010/main" val="2503538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dirty="0"/>
              <a:t>Protect Mainline</a:t>
            </a:r>
          </a:p>
        </p:txBody>
      </p:sp>
      <p:sp>
        <p:nvSpPr>
          <p:cNvPr id="4" name="TextBox 3">
            <a:extLst>
              <a:ext uri="{FF2B5EF4-FFF2-40B4-BE49-F238E27FC236}">
                <a16:creationId xmlns:a16="http://schemas.microsoft.com/office/drawing/2014/main" id="{8E086C54-0F67-44A3-BC0D-65D2DFDC7CA6}"/>
              </a:ext>
            </a:extLst>
          </p:cNvPr>
          <p:cNvSpPr txBox="1"/>
          <p:nvPr/>
        </p:nvSpPr>
        <p:spPr>
          <a:xfrm>
            <a:off x="4923891" y="1931191"/>
            <a:ext cx="3983800" cy="132343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Mainline should be clean and kept up-to-date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Provides a stable, common starting point for developers creating feature branches from it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Use branch policies to protect mainline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Avoid direct merge there – use PRs instead</a:t>
            </a:r>
          </a:p>
        </p:txBody>
      </p:sp>
    </p:spTree>
    <p:extLst>
      <p:ext uri="{BB962C8B-B14F-4D97-AF65-F5344CB8AC3E}">
        <p14:creationId xmlns:p14="http://schemas.microsoft.com/office/powerpoint/2010/main" val="30366451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dirty="0"/>
              <a:t>Developing in a Branch</a:t>
            </a:r>
          </a:p>
        </p:txBody>
      </p:sp>
      <p:sp>
        <p:nvSpPr>
          <p:cNvPr id="4" name="TextBox 3">
            <a:extLst>
              <a:ext uri="{FF2B5EF4-FFF2-40B4-BE49-F238E27FC236}">
                <a16:creationId xmlns:a16="http://schemas.microsoft.com/office/drawing/2014/main" id="{8E086C54-0F67-44A3-BC0D-65D2DFDC7CA6}"/>
              </a:ext>
            </a:extLst>
          </p:cNvPr>
          <p:cNvSpPr txBox="1"/>
          <p:nvPr/>
        </p:nvSpPr>
        <p:spPr>
          <a:xfrm>
            <a:off x="4931597" y="1544546"/>
            <a:ext cx="3983800" cy="2090316"/>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The longer a feature branch exists (and the larger the amount of code changes it contains), the higher the likelihood of a merge conflict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To help minimize conflicts, a developer should keep their feature branch up-to-date with latest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Can be done by regularly merging mainline into the branch during development</a:t>
            </a:r>
          </a:p>
        </p:txBody>
      </p:sp>
    </p:spTree>
    <p:extLst>
      <p:ext uri="{BB962C8B-B14F-4D97-AF65-F5344CB8AC3E}">
        <p14:creationId xmlns:p14="http://schemas.microsoft.com/office/powerpoint/2010/main" val="18123749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B88CE-9EEB-4EA0-827D-4C6F903245ED}"/>
              </a:ext>
            </a:extLst>
          </p:cNvPr>
          <p:cNvSpPr>
            <a:spLocks noGrp="1"/>
          </p:cNvSpPr>
          <p:nvPr>
            <p:ph type="title"/>
          </p:nvPr>
        </p:nvSpPr>
        <p:spPr/>
        <p:txBody>
          <a:bodyPr/>
          <a:lstStyle/>
          <a:p>
            <a:r>
              <a:rPr lang="en-US" sz="1800" b="0" i="0" u="none" strike="noStrike" dirty="0">
                <a:solidFill>
                  <a:srgbClr val="000000"/>
                </a:solidFill>
                <a:effectLst/>
                <a:latin typeface="Arial" panose="020B0604020202020204" pitchFamily="34" charset="0"/>
              </a:rPr>
              <a:t>Iterative Feature Development</a:t>
            </a:r>
            <a:endParaRPr lang="en-US" dirty="0"/>
          </a:p>
        </p:txBody>
      </p:sp>
      <p:sp>
        <p:nvSpPr>
          <p:cNvPr id="3" name="Subtitle 2">
            <a:extLst>
              <a:ext uri="{FF2B5EF4-FFF2-40B4-BE49-F238E27FC236}">
                <a16:creationId xmlns:a16="http://schemas.microsoft.com/office/drawing/2014/main" id="{7E3A0217-4A04-43A2-A33B-152E6F077A43}"/>
              </a:ext>
            </a:extLst>
          </p:cNvPr>
          <p:cNvSpPr>
            <a:spLocks noGrp="1"/>
          </p:cNvSpPr>
          <p:nvPr>
            <p:ph type="subTitle" idx="1"/>
          </p:nvPr>
        </p:nvSpPr>
        <p:spPr/>
        <p:txBody>
          <a:bodyPr/>
          <a:lstStyle/>
          <a:p>
            <a:r>
              <a:rPr lang="en-US" dirty="0"/>
              <a:t>Principle: Instead of building all features and then releasing (waterfall), instead develop one feature, then the next, always keeping the application in a shippable state. Continually re-assess priority of feature development, including refinement of existing features, based on feedback</a:t>
            </a:r>
          </a:p>
          <a:p>
            <a:endParaRPr lang="en-US" dirty="0"/>
          </a:p>
          <a:p>
            <a:r>
              <a:rPr lang="en-US" dirty="0"/>
              <a:t>Key aspects:</a:t>
            </a:r>
          </a:p>
          <a:p>
            <a:pPr marL="514350" indent="-285750">
              <a:buFont typeface="Arial" panose="020B0604020202020204" pitchFamily="34" charset="0"/>
              <a:buChar char="•"/>
            </a:pPr>
            <a:r>
              <a:rPr lang="en-US" dirty="0"/>
              <a:t>It is important to work closely with all concerned parties for a system like this to work, and for all involved to understand that development on the application will be iterative – the form of the app presented in one iteration doesn’t necessarily represent the final form of the app, and should not be evaluated as such. Instead, meaningful feedback will allow rapid modification of a feature, while new features are iteratively added to the app</a:t>
            </a:r>
          </a:p>
          <a:p>
            <a:pPr marL="228600" indent="0"/>
            <a:endParaRPr lang="en-US" dirty="0"/>
          </a:p>
          <a:p>
            <a:pPr marL="228600" indent="0"/>
            <a:r>
              <a:rPr lang="en-US" dirty="0"/>
              <a:t>Key practices that support this principle:</a:t>
            </a:r>
          </a:p>
          <a:p>
            <a:pPr marL="514350" indent="-285750">
              <a:buFont typeface="Arial" panose="020B0604020202020204" pitchFamily="34" charset="0"/>
              <a:buChar char="•"/>
            </a:pPr>
            <a:r>
              <a:rPr lang="en-US" dirty="0"/>
              <a:t>Set expectations for all stakeholders</a:t>
            </a:r>
          </a:p>
          <a:p>
            <a:pPr marL="514350" indent="-285750">
              <a:buFont typeface="Arial" panose="020B0604020202020204" pitchFamily="34" charset="0"/>
              <a:buChar char="•"/>
            </a:pPr>
            <a:r>
              <a:rPr lang="en-US" dirty="0"/>
              <a:t>Educate stakeholders on iterative development so they are effective contributors</a:t>
            </a:r>
          </a:p>
          <a:p>
            <a:pPr marL="514350" indent="-285750">
              <a:buFont typeface="Arial" panose="020B0604020202020204" pitchFamily="34" charset="0"/>
              <a:buChar char="•"/>
            </a:pPr>
            <a:r>
              <a:rPr lang="en-US" dirty="0"/>
              <a:t>Be willing to change</a:t>
            </a:r>
          </a:p>
          <a:p>
            <a:pPr marL="5143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23552F88-22DB-4A65-A1AC-898694F02E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265930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dirty="0"/>
              <a:t>Developing in a Branch</a:t>
            </a:r>
          </a:p>
        </p:txBody>
      </p:sp>
      <p:pic>
        <p:nvPicPr>
          <p:cNvPr id="4" name="Picture 3">
            <a:extLst>
              <a:ext uri="{FF2B5EF4-FFF2-40B4-BE49-F238E27FC236}">
                <a16:creationId xmlns:a16="http://schemas.microsoft.com/office/drawing/2014/main" id="{15B81F03-D451-442E-B438-AD688BD93324}"/>
              </a:ext>
            </a:extLst>
          </p:cNvPr>
          <p:cNvPicPr>
            <a:picLocks noChangeAspect="1"/>
          </p:cNvPicPr>
          <p:nvPr/>
        </p:nvPicPr>
        <p:blipFill>
          <a:blip r:embed="rId3"/>
          <a:stretch>
            <a:fillRect/>
          </a:stretch>
        </p:blipFill>
        <p:spPr>
          <a:xfrm>
            <a:off x="1606930" y="1285696"/>
            <a:ext cx="5930140" cy="2572109"/>
          </a:xfrm>
          <a:prstGeom prst="rect">
            <a:avLst/>
          </a:prstGeom>
        </p:spPr>
      </p:pic>
    </p:spTree>
    <p:extLst>
      <p:ext uri="{BB962C8B-B14F-4D97-AF65-F5344CB8AC3E}">
        <p14:creationId xmlns:p14="http://schemas.microsoft.com/office/powerpoint/2010/main" val="867888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6AFA8-22A2-472E-AAB2-32D8F2209EC2}"/>
              </a:ext>
            </a:extLst>
          </p:cNvPr>
          <p:cNvSpPr>
            <a:spLocks noGrp="1"/>
          </p:cNvSpPr>
          <p:nvPr>
            <p:ph type="title"/>
          </p:nvPr>
        </p:nvSpPr>
        <p:spPr/>
        <p:txBody>
          <a:bodyPr/>
          <a:lstStyle/>
          <a:p>
            <a:r>
              <a:rPr lang="en-US" dirty="0"/>
              <a:t>Managing Releases</a:t>
            </a:r>
          </a:p>
        </p:txBody>
      </p:sp>
      <p:sp>
        <p:nvSpPr>
          <p:cNvPr id="4" name="TextBox 3">
            <a:extLst>
              <a:ext uri="{FF2B5EF4-FFF2-40B4-BE49-F238E27FC236}">
                <a16:creationId xmlns:a16="http://schemas.microsoft.com/office/drawing/2014/main" id="{8E086C54-0F67-44A3-BC0D-65D2DFDC7CA6}"/>
              </a:ext>
            </a:extLst>
          </p:cNvPr>
          <p:cNvSpPr txBox="1"/>
          <p:nvPr/>
        </p:nvSpPr>
        <p:spPr>
          <a:xfrm>
            <a:off x="4923891" y="1931190"/>
            <a:ext cx="3983800" cy="194668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Optionally, release branches can be used for managing releases of the software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Provides a point-in-time version snapshot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If bugs are found in a release, fixes need to be made in both release branch and mainline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Couple of options: fix in mainline and port to release branch or fix in release branch and backport to mainline</a:t>
            </a:r>
          </a:p>
        </p:txBody>
      </p:sp>
    </p:spTree>
    <p:extLst>
      <p:ext uri="{BB962C8B-B14F-4D97-AF65-F5344CB8AC3E}">
        <p14:creationId xmlns:p14="http://schemas.microsoft.com/office/powerpoint/2010/main" val="172416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CF39-79E7-4BA5-A754-1A98664ABD11}"/>
              </a:ext>
            </a:extLst>
          </p:cNvPr>
          <p:cNvSpPr>
            <a:spLocks noGrp="1"/>
          </p:cNvSpPr>
          <p:nvPr>
            <p:ph type="title"/>
          </p:nvPr>
        </p:nvSpPr>
        <p:spPr/>
        <p:txBody>
          <a:bodyPr/>
          <a:lstStyle/>
          <a:p>
            <a:r>
              <a:rPr lang="en-US" dirty="0"/>
              <a:t>What is Version Control?</a:t>
            </a:r>
          </a:p>
        </p:txBody>
      </p:sp>
      <p:sp>
        <p:nvSpPr>
          <p:cNvPr id="3" name="Subtitle 2">
            <a:extLst>
              <a:ext uri="{FF2B5EF4-FFF2-40B4-BE49-F238E27FC236}">
                <a16:creationId xmlns:a16="http://schemas.microsoft.com/office/drawing/2014/main" id="{846F9625-506C-4083-A6A7-DBF851A0F7A9}"/>
              </a:ext>
            </a:extLst>
          </p:cNvPr>
          <p:cNvSpPr>
            <a:spLocks noGrp="1"/>
          </p:cNvSpPr>
          <p:nvPr>
            <p:ph type="subTitle" idx="1"/>
          </p:nvPr>
        </p:nvSpPr>
        <p:spPr/>
        <p:txBody>
          <a:bodyPr/>
          <a:lstStyle/>
          <a:p>
            <a:r>
              <a:rPr lang="en-US" dirty="0"/>
              <a:t>Programs AND work practices that we use to track and control text documents</a:t>
            </a:r>
          </a:p>
          <a:p>
            <a:endParaRPr lang="en-US" dirty="0"/>
          </a:p>
          <a:p>
            <a:r>
              <a:rPr lang="en-US" dirty="0"/>
              <a:t>What documents? Source code - the text files we use to create our executable program</a:t>
            </a:r>
          </a:p>
          <a:p>
            <a:endParaRPr lang="en-US" dirty="0"/>
          </a:p>
          <a:p>
            <a:r>
              <a:rPr lang="en-US" dirty="0"/>
              <a:t>Helps facilitate multiple contributors on a project</a:t>
            </a:r>
          </a:p>
          <a:p>
            <a:endParaRPr lang="en-US" dirty="0"/>
          </a:p>
          <a:p>
            <a:r>
              <a:rPr lang="en-US" dirty="0"/>
              <a:t>Allows us to revert to previous iterations of code base as needed</a:t>
            </a:r>
          </a:p>
          <a:p>
            <a:pPr marL="5143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A61CA049-0229-4349-8788-D8F32E250A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212</a:t>
            </a:fld>
            <a:endParaRPr lang="en"/>
          </a:p>
        </p:txBody>
      </p:sp>
    </p:spTree>
    <p:extLst>
      <p:ext uri="{BB962C8B-B14F-4D97-AF65-F5344CB8AC3E}">
        <p14:creationId xmlns:p14="http://schemas.microsoft.com/office/powerpoint/2010/main" val="4135475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96A69-64B7-4392-902E-EF298DE5E79B}"/>
              </a:ext>
            </a:extLst>
          </p:cNvPr>
          <p:cNvSpPr>
            <a:spLocks noGrp="1"/>
          </p:cNvSpPr>
          <p:nvPr>
            <p:ph type="title"/>
          </p:nvPr>
        </p:nvSpPr>
        <p:spPr/>
        <p:txBody>
          <a:bodyPr/>
          <a:lstStyle/>
          <a:p>
            <a:r>
              <a:rPr lang="en-US" dirty="0"/>
              <a:t>The Past: Client/Server Version Control</a:t>
            </a:r>
          </a:p>
        </p:txBody>
      </p:sp>
      <p:sp>
        <p:nvSpPr>
          <p:cNvPr id="3" name="Subtitle 2">
            <a:extLst>
              <a:ext uri="{FF2B5EF4-FFF2-40B4-BE49-F238E27FC236}">
                <a16:creationId xmlns:a16="http://schemas.microsoft.com/office/drawing/2014/main" id="{6BC389E4-DF0D-42CA-B9BF-411DA0765AC7}"/>
              </a:ext>
            </a:extLst>
          </p:cNvPr>
          <p:cNvSpPr>
            <a:spLocks noGrp="1"/>
          </p:cNvSpPr>
          <p:nvPr>
            <p:ph type="subTitle" idx="1"/>
          </p:nvPr>
        </p:nvSpPr>
        <p:spPr/>
        <p:txBody>
          <a:bodyPr/>
          <a:lstStyle/>
          <a:p>
            <a:r>
              <a:rPr lang="en-US" dirty="0"/>
              <a:t>Prior to 10-15 years ago, most version control used client/server model:</a:t>
            </a:r>
          </a:p>
          <a:p>
            <a:endParaRPr lang="en-US" dirty="0"/>
          </a:p>
          <a:p>
            <a:r>
              <a:rPr lang="en-US" dirty="0"/>
              <a:t>One computer (version control server) had all source code files; it was usually on-site</a:t>
            </a:r>
          </a:p>
          <a:p>
            <a:endParaRPr lang="en-US" dirty="0"/>
          </a:p>
          <a:p>
            <a:r>
              <a:rPr lang="en-US" dirty="0"/>
              <a:t>Client computers (</a:t>
            </a:r>
            <a:r>
              <a:rPr lang="en-US" dirty="0" err="1"/>
              <a:t>devs</a:t>
            </a:r>
            <a:r>
              <a:rPr lang="en-US" dirty="0"/>
              <a:t>) could “check out” a file with the server – that would lock the file to changes</a:t>
            </a:r>
          </a:p>
          <a:p>
            <a:endParaRPr lang="en-US" dirty="0"/>
          </a:p>
          <a:p>
            <a:r>
              <a:rPr lang="en-US" dirty="0"/>
              <a:t>When dev done with work, submits change to server</a:t>
            </a:r>
          </a:p>
          <a:p>
            <a:endParaRPr lang="en-US" dirty="0"/>
          </a:p>
          <a:p>
            <a:r>
              <a:rPr lang="en-US" dirty="0"/>
              <a:t>Once change is made, the file is unlocked for others to modify</a:t>
            </a:r>
          </a:p>
          <a:p>
            <a:endParaRPr lang="en-US" dirty="0"/>
          </a:p>
          <a:p>
            <a:r>
              <a:rPr lang="en-US" dirty="0"/>
              <a:t>Disadvantage: geographically distributed teams weren’t possible; multiple </a:t>
            </a:r>
            <a:r>
              <a:rPr lang="en-US" dirty="0" err="1"/>
              <a:t>devs</a:t>
            </a:r>
            <a:r>
              <a:rPr lang="en-US" dirty="0"/>
              <a:t> can’t work on the same file</a:t>
            </a:r>
          </a:p>
        </p:txBody>
      </p:sp>
      <p:sp>
        <p:nvSpPr>
          <p:cNvPr id="4" name="Slide Number Placeholder 3">
            <a:extLst>
              <a:ext uri="{FF2B5EF4-FFF2-40B4-BE49-F238E27FC236}">
                <a16:creationId xmlns:a16="http://schemas.microsoft.com/office/drawing/2014/main" id="{5B58171F-33E2-4D1E-A27B-9D0D74F50C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213</a:t>
            </a:fld>
            <a:endParaRPr lang="en"/>
          </a:p>
        </p:txBody>
      </p:sp>
    </p:spTree>
    <p:extLst>
      <p:ext uri="{BB962C8B-B14F-4D97-AF65-F5344CB8AC3E}">
        <p14:creationId xmlns:p14="http://schemas.microsoft.com/office/powerpoint/2010/main" val="2355044672"/>
      </p:ext>
    </p:extLst>
  </p:cSld>
  <p:clrMapOvr>
    <a:masterClrMapping/>
  </p:clrMapOvr>
  <p:extLst>
    <p:ext uri="{6950BFC3-D8DA-4A85-94F7-54DA5524770B}">
      <p188:commentRel xmlns:p188="http://schemas.microsoft.com/office/powerpoint/2018/8/main" r:id="rId3"/>
    </p:ext>
  </p:extLs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58B3D-A3EA-4129-9C50-6E66B27301E3}"/>
              </a:ext>
            </a:extLst>
          </p:cNvPr>
          <p:cNvSpPr>
            <a:spLocks noGrp="1"/>
          </p:cNvSpPr>
          <p:nvPr>
            <p:ph type="title"/>
          </p:nvPr>
        </p:nvSpPr>
        <p:spPr/>
        <p:txBody>
          <a:bodyPr/>
          <a:lstStyle/>
          <a:p>
            <a:r>
              <a:rPr lang="en-US" dirty="0"/>
              <a:t>The Present: Distributed Version Control</a:t>
            </a:r>
          </a:p>
        </p:txBody>
      </p:sp>
      <p:sp>
        <p:nvSpPr>
          <p:cNvPr id="3" name="Subtitle 2">
            <a:extLst>
              <a:ext uri="{FF2B5EF4-FFF2-40B4-BE49-F238E27FC236}">
                <a16:creationId xmlns:a16="http://schemas.microsoft.com/office/drawing/2014/main" id="{03DA7C03-3166-4E8A-B954-9CE0FBB039D0}"/>
              </a:ext>
            </a:extLst>
          </p:cNvPr>
          <p:cNvSpPr>
            <a:spLocks noGrp="1"/>
          </p:cNvSpPr>
          <p:nvPr>
            <p:ph type="subTitle" idx="1"/>
          </p:nvPr>
        </p:nvSpPr>
        <p:spPr/>
        <p:txBody>
          <a:bodyPr/>
          <a:lstStyle/>
          <a:p>
            <a:r>
              <a:rPr lang="en-US" dirty="0"/>
              <a:t>The source code files are distributed – a full copy of all files, and their entire history, exists on every developers’ computer</a:t>
            </a:r>
          </a:p>
          <a:p>
            <a:endParaRPr lang="en-US" dirty="0"/>
          </a:p>
          <a:p>
            <a:r>
              <a:rPr lang="en-US" dirty="0"/>
              <a:t>Multiple </a:t>
            </a:r>
            <a:r>
              <a:rPr lang="en-US" dirty="0" err="1"/>
              <a:t>devs</a:t>
            </a:r>
            <a:r>
              <a:rPr lang="en-US" dirty="0"/>
              <a:t> can work on the same file simultaneously – when they merge, a computer program will handle routine merge actions; merge conflicts are raised for human interaction</a:t>
            </a:r>
          </a:p>
          <a:p>
            <a:endParaRPr lang="en-US" dirty="0"/>
          </a:p>
          <a:p>
            <a:r>
              <a:rPr lang="en-US" dirty="0"/>
              <a:t>There are a few popular programs:</a:t>
            </a:r>
          </a:p>
          <a:p>
            <a:pPr marL="514350" indent="-285750">
              <a:buFontTx/>
              <a:buChar char="-"/>
            </a:pPr>
            <a:r>
              <a:rPr lang="en-US" dirty="0"/>
              <a:t>Subversion</a:t>
            </a:r>
          </a:p>
          <a:p>
            <a:pPr marL="514350" indent="-285750">
              <a:buFontTx/>
              <a:buChar char="-"/>
            </a:pPr>
            <a:r>
              <a:rPr lang="en-US" dirty="0"/>
              <a:t>Mercurial</a:t>
            </a:r>
          </a:p>
          <a:p>
            <a:pPr marL="514350" indent="-285750">
              <a:buFontTx/>
              <a:buChar char="-"/>
            </a:pPr>
            <a:r>
              <a:rPr lang="en-US" dirty="0"/>
              <a:t>Git</a:t>
            </a:r>
          </a:p>
          <a:p>
            <a:pPr marL="514350" indent="-285750">
              <a:buFontTx/>
              <a:buChar char="-"/>
            </a:pPr>
            <a:endParaRPr lang="en-US" dirty="0"/>
          </a:p>
          <a:p>
            <a:pPr marL="228600" indent="0"/>
            <a:r>
              <a:rPr lang="en-US" dirty="0"/>
              <a:t>Git is by far the most popular</a:t>
            </a:r>
          </a:p>
        </p:txBody>
      </p:sp>
      <p:sp>
        <p:nvSpPr>
          <p:cNvPr id="4" name="Slide Number Placeholder 3">
            <a:extLst>
              <a:ext uri="{FF2B5EF4-FFF2-40B4-BE49-F238E27FC236}">
                <a16:creationId xmlns:a16="http://schemas.microsoft.com/office/drawing/2014/main" id="{747FE77D-AB8C-4F0C-8539-CB54A1FB45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214</a:t>
            </a:fld>
            <a:endParaRPr lang="en"/>
          </a:p>
        </p:txBody>
      </p:sp>
    </p:spTree>
    <p:extLst>
      <p:ext uri="{BB962C8B-B14F-4D97-AF65-F5344CB8AC3E}">
        <p14:creationId xmlns:p14="http://schemas.microsoft.com/office/powerpoint/2010/main" val="367551353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FC291-F4D1-4982-AE2B-6773EDF1330B}"/>
              </a:ext>
            </a:extLst>
          </p:cNvPr>
          <p:cNvSpPr>
            <a:spLocks noGrp="1"/>
          </p:cNvSpPr>
          <p:nvPr>
            <p:ph type="title"/>
          </p:nvPr>
        </p:nvSpPr>
        <p:spPr/>
        <p:txBody>
          <a:bodyPr/>
          <a:lstStyle/>
          <a:p>
            <a:r>
              <a:rPr lang="en-US" dirty="0"/>
              <a:t>How Git Works</a:t>
            </a:r>
          </a:p>
        </p:txBody>
      </p:sp>
      <p:sp>
        <p:nvSpPr>
          <p:cNvPr id="3" name="Subtitle 2">
            <a:extLst>
              <a:ext uri="{FF2B5EF4-FFF2-40B4-BE49-F238E27FC236}">
                <a16:creationId xmlns:a16="http://schemas.microsoft.com/office/drawing/2014/main" id="{F11D2327-ECBE-440E-AF8D-1468B4F918AE}"/>
              </a:ext>
            </a:extLst>
          </p:cNvPr>
          <p:cNvSpPr>
            <a:spLocks noGrp="1"/>
          </p:cNvSpPr>
          <p:nvPr>
            <p:ph type="subTitle" idx="1"/>
          </p:nvPr>
        </p:nvSpPr>
        <p:spPr/>
        <p:txBody>
          <a:bodyPr/>
          <a:lstStyle/>
          <a:p>
            <a:r>
              <a:rPr lang="en-US" dirty="0"/>
              <a:t>A “complete history” of all versions of the code is on every machine that contributes to that code</a:t>
            </a:r>
          </a:p>
          <a:p>
            <a:endParaRPr lang="en-US" dirty="0"/>
          </a:p>
          <a:p>
            <a:r>
              <a:rPr lang="en-US" dirty="0"/>
              <a:t>These collected versions are called “repositories”</a:t>
            </a:r>
          </a:p>
          <a:p>
            <a:endParaRPr lang="en-US" dirty="0"/>
          </a:p>
          <a:p>
            <a:r>
              <a:rPr lang="en-US" dirty="0"/>
              <a:t>IMPORTANT: A new “version” of a file doesn’t contain the full file contents – it just contains the DIFFERENCES between the previous version and the new version</a:t>
            </a:r>
          </a:p>
          <a:p>
            <a:endParaRPr lang="en-US" dirty="0"/>
          </a:p>
          <a:p>
            <a:r>
              <a:rPr lang="en-US" dirty="0"/>
              <a:t>These “diff” files are used to reconstruct previous versions of the code</a:t>
            </a:r>
          </a:p>
          <a:p>
            <a:endParaRPr lang="en-US" dirty="0"/>
          </a:p>
          <a:p>
            <a:r>
              <a:rPr lang="en-US" dirty="0"/>
              <a:t>This means the whole historical record takes up a LOT less space than if we stored the actual files</a:t>
            </a:r>
          </a:p>
        </p:txBody>
      </p:sp>
      <p:sp>
        <p:nvSpPr>
          <p:cNvPr id="4" name="Slide Number Placeholder 3">
            <a:extLst>
              <a:ext uri="{FF2B5EF4-FFF2-40B4-BE49-F238E27FC236}">
                <a16:creationId xmlns:a16="http://schemas.microsoft.com/office/drawing/2014/main" id="{446B89F8-D56D-4A24-9132-8E43AE966E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215</a:t>
            </a:fld>
            <a:endParaRPr lang="en"/>
          </a:p>
        </p:txBody>
      </p:sp>
    </p:spTree>
    <p:extLst>
      <p:ext uri="{BB962C8B-B14F-4D97-AF65-F5344CB8AC3E}">
        <p14:creationId xmlns:p14="http://schemas.microsoft.com/office/powerpoint/2010/main" val="1898037704"/>
      </p:ext>
    </p:extLst>
  </p:cSld>
  <p:clrMapOvr>
    <a:masterClrMapping/>
  </p:clrMapOvr>
  <p:extLst>
    <p:ext uri="{6950BFC3-D8DA-4A85-94F7-54DA5524770B}">
      <p188:commentRel xmlns:p188="http://schemas.microsoft.com/office/powerpoint/2018/8/main" r:id="rId3"/>
    </p:ext>
  </p:extLs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94C1C-43C0-40F5-998A-08CDE836B92D}"/>
              </a:ext>
            </a:extLst>
          </p:cNvPr>
          <p:cNvSpPr>
            <a:spLocks noGrp="1"/>
          </p:cNvSpPr>
          <p:nvPr>
            <p:ph type="title"/>
          </p:nvPr>
        </p:nvSpPr>
        <p:spPr/>
        <p:txBody>
          <a:bodyPr/>
          <a:lstStyle/>
          <a:p>
            <a:r>
              <a:rPr lang="en-US" dirty="0"/>
              <a:t>Git: Who Do You Trust?</a:t>
            </a:r>
          </a:p>
        </p:txBody>
      </p:sp>
      <p:sp>
        <p:nvSpPr>
          <p:cNvPr id="3" name="Subtitle 2">
            <a:extLst>
              <a:ext uri="{FF2B5EF4-FFF2-40B4-BE49-F238E27FC236}">
                <a16:creationId xmlns:a16="http://schemas.microsoft.com/office/drawing/2014/main" id="{5E63B304-52BC-44AB-BAAE-D6C0F74F68C5}"/>
              </a:ext>
            </a:extLst>
          </p:cNvPr>
          <p:cNvSpPr>
            <a:spLocks noGrp="1"/>
          </p:cNvSpPr>
          <p:nvPr>
            <p:ph type="subTitle" idx="1"/>
          </p:nvPr>
        </p:nvSpPr>
        <p:spPr/>
        <p:txBody>
          <a:bodyPr/>
          <a:lstStyle/>
          <a:p>
            <a:r>
              <a:rPr lang="en-US" dirty="0"/>
              <a:t>If every computer working on a project has a repository (repo), and every repo has a complete copy of the history, whose repo should we use to initiate change? </a:t>
            </a:r>
          </a:p>
          <a:p>
            <a:endParaRPr lang="en-US" dirty="0"/>
          </a:p>
          <a:p>
            <a:r>
              <a:rPr lang="en-US" dirty="0"/>
              <a:t>Fun fact: ANY one of the repos can be used – after the change, we just tell everyone to sync up their repo with the one that just changed</a:t>
            </a:r>
          </a:p>
          <a:p>
            <a:endParaRPr lang="en-US" dirty="0"/>
          </a:p>
          <a:p>
            <a:r>
              <a:rPr lang="en-US" dirty="0"/>
              <a:t>This is NOT fun to manage. Instead, most teams create one “central” repo, and initiate changes to the code base there. </a:t>
            </a:r>
          </a:p>
          <a:p>
            <a:endParaRPr lang="en-US" dirty="0"/>
          </a:p>
          <a:p>
            <a:r>
              <a:rPr lang="en-US" dirty="0"/>
              <a:t>IMPORTANT: This idea of a “central” repo is only an idea, and needs to be kept true by process</a:t>
            </a:r>
          </a:p>
          <a:p>
            <a:endParaRPr lang="en-US" dirty="0"/>
          </a:p>
          <a:p>
            <a:r>
              <a:rPr lang="en-US" dirty="0"/>
              <a:t>This central repo is usually considered the “source of truth” as far as current state of the code base</a:t>
            </a:r>
          </a:p>
          <a:p>
            <a:endParaRPr lang="en-US" dirty="0"/>
          </a:p>
          <a:p>
            <a:r>
              <a:rPr lang="en-US" dirty="0"/>
              <a:t> </a:t>
            </a:r>
          </a:p>
        </p:txBody>
      </p:sp>
      <p:sp>
        <p:nvSpPr>
          <p:cNvPr id="4" name="Slide Number Placeholder 3">
            <a:extLst>
              <a:ext uri="{FF2B5EF4-FFF2-40B4-BE49-F238E27FC236}">
                <a16:creationId xmlns:a16="http://schemas.microsoft.com/office/drawing/2014/main" id="{059C9423-6AD8-4C7A-8B72-46D6C83809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216</a:t>
            </a:fld>
            <a:endParaRPr lang="en"/>
          </a:p>
        </p:txBody>
      </p:sp>
    </p:spTree>
    <p:extLst>
      <p:ext uri="{BB962C8B-B14F-4D97-AF65-F5344CB8AC3E}">
        <p14:creationId xmlns:p14="http://schemas.microsoft.com/office/powerpoint/2010/main" val="74481394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Git: It’s Like the Wild West</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r>
              <a:rPr lang="en-US" dirty="0"/>
              <a:t>There are no rules about how to set up and use Git. You can do basically anything with it as far as workflow</a:t>
            </a:r>
          </a:p>
          <a:p>
            <a:endParaRPr lang="en-US" dirty="0"/>
          </a:p>
          <a:p>
            <a:r>
              <a:rPr lang="en-US" dirty="0"/>
              <a:t>This means teams must decide what to do, and enforce it via common agreement and/or enforced practices</a:t>
            </a:r>
          </a:p>
          <a:p>
            <a:endParaRPr lang="en-US" dirty="0"/>
          </a:p>
          <a:p>
            <a:r>
              <a:rPr lang="en-US" dirty="0"/>
              <a:t>The most common pattern: </a:t>
            </a:r>
          </a:p>
          <a:p>
            <a:pPr marL="514350" indent="-285750">
              <a:buFont typeface="Arial" panose="020B0604020202020204" pitchFamily="34" charset="0"/>
              <a:buChar char="•"/>
            </a:pPr>
            <a:r>
              <a:rPr lang="en-US" dirty="0"/>
              <a:t>Set up one repo where no dev work gets done. </a:t>
            </a:r>
          </a:p>
          <a:p>
            <a:pPr marL="514350" indent="-285750">
              <a:buFont typeface="Arial" panose="020B0604020202020204" pitchFamily="34" charset="0"/>
              <a:buChar char="•"/>
            </a:pPr>
            <a:r>
              <a:rPr lang="en-US" dirty="0"/>
              <a:t>Consider that this is the “source of truth” repo. </a:t>
            </a:r>
          </a:p>
          <a:p>
            <a:pPr marL="514350" indent="-285750">
              <a:buFont typeface="Arial" panose="020B0604020202020204" pitchFamily="34" charset="0"/>
              <a:buChar char="•"/>
            </a:pPr>
            <a:r>
              <a:rPr lang="en-US" dirty="0"/>
              <a:t>All change initiates here. </a:t>
            </a:r>
          </a:p>
          <a:p>
            <a:pPr marL="514350" indent="-285750">
              <a:buFont typeface="Arial" panose="020B0604020202020204" pitchFamily="34" charset="0"/>
              <a:buChar char="•"/>
            </a:pPr>
            <a:r>
              <a:rPr lang="en-US" dirty="0"/>
              <a:t>Dev repos exist locally on dev machines.</a:t>
            </a:r>
          </a:p>
          <a:p>
            <a:pPr marL="514350" indent="-285750">
              <a:buFont typeface="Arial" panose="020B0604020202020204" pitchFamily="34" charset="0"/>
              <a:buChar char="•"/>
            </a:pPr>
            <a:r>
              <a:rPr lang="en-US" dirty="0"/>
              <a:t>To the dev repos, the “source of truth” repo is considered a “remote” repo</a:t>
            </a:r>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217</a:t>
            </a:fld>
            <a:endParaRPr lang="en"/>
          </a:p>
        </p:txBody>
      </p:sp>
    </p:spTree>
    <p:extLst>
      <p:ext uri="{BB962C8B-B14F-4D97-AF65-F5344CB8AC3E}">
        <p14:creationId xmlns:p14="http://schemas.microsoft.com/office/powerpoint/2010/main" val="21349173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76593-69B8-450C-9306-B693B118C92B}"/>
              </a:ext>
            </a:extLst>
          </p:cNvPr>
          <p:cNvSpPr>
            <a:spLocks noGrp="1"/>
          </p:cNvSpPr>
          <p:nvPr>
            <p:ph type="title"/>
          </p:nvPr>
        </p:nvSpPr>
        <p:spPr>
          <a:xfrm>
            <a:off x="691250" y="2402278"/>
            <a:ext cx="8520600" cy="572700"/>
          </a:xfrm>
        </p:spPr>
        <p:txBody>
          <a:bodyPr/>
          <a:lstStyle/>
          <a:p>
            <a:r>
              <a:rPr lang="en-US" dirty="0"/>
              <a:t>Working Locally with Git</a:t>
            </a:r>
          </a:p>
        </p:txBody>
      </p:sp>
    </p:spTree>
    <p:extLst>
      <p:ext uri="{BB962C8B-B14F-4D97-AF65-F5344CB8AC3E}">
        <p14:creationId xmlns:p14="http://schemas.microsoft.com/office/powerpoint/2010/main" val="68929023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Local Git Operations – Why Should We Care?</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r>
              <a:rPr lang="en-US" dirty="0"/>
              <a:t>Why does version control matter on a local repo?</a:t>
            </a:r>
          </a:p>
          <a:p>
            <a:endParaRPr lang="en-US" dirty="0"/>
          </a:p>
          <a:p>
            <a:r>
              <a:rPr lang="en-US" dirty="0"/>
              <a:t>Should we use version control on a project where we will be the only contributor?</a:t>
            </a:r>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219</a:t>
            </a:fld>
            <a:endParaRPr lang="en"/>
          </a:p>
        </p:txBody>
      </p:sp>
    </p:spTree>
    <p:extLst>
      <p:ext uri="{BB962C8B-B14F-4D97-AF65-F5344CB8AC3E}">
        <p14:creationId xmlns:p14="http://schemas.microsoft.com/office/powerpoint/2010/main" val="1728425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B88CE-9EEB-4EA0-827D-4C6F903245ED}"/>
              </a:ext>
            </a:extLst>
          </p:cNvPr>
          <p:cNvSpPr>
            <a:spLocks noGrp="1"/>
          </p:cNvSpPr>
          <p:nvPr>
            <p:ph type="title"/>
          </p:nvPr>
        </p:nvSpPr>
        <p:spPr/>
        <p:txBody>
          <a:bodyPr/>
          <a:lstStyle/>
          <a:p>
            <a:r>
              <a:rPr lang="en-US" sz="1800" b="0" i="0" u="none" strike="noStrike" dirty="0">
                <a:solidFill>
                  <a:srgbClr val="000000"/>
                </a:solidFill>
                <a:effectLst/>
                <a:latin typeface="Arial" panose="020B0604020202020204" pitchFamily="34" charset="0"/>
              </a:rPr>
              <a:t>Working with the Product Owner</a:t>
            </a:r>
            <a:endParaRPr lang="en-US" dirty="0"/>
          </a:p>
        </p:txBody>
      </p:sp>
      <p:sp>
        <p:nvSpPr>
          <p:cNvPr id="3" name="Subtitle 2">
            <a:extLst>
              <a:ext uri="{FF2B5EF4-FFF2-40B4-BE49-F238E27FC236}">
                <a16:creationId xmlns:a16="http://schemas.microsoft.com/office/drawing/2014/main" id="{7E3A0217-4A04-43A2-A33B-152E6F077A43}"/>
              </a:ext>
            </a:extLst>
          </p:cNvPr>
          <p:cNvSpPr>
            <a:spLocks noGrp="1"/>
          </p:cNvSpPr>
          <p:nvPr>
            <p:ph type="subTitle" idx="1"/>
          </p:nvPr>
        </p:nvSpPr>
        <p:spPr/>
        <p:txBody>
          <a:bodyPr/>
          <a:lstStyle/>
          <a:p>
            <a:r>
              <a:rPr lang="en-US" dirty="0"/>
              <a:t>Principle: working closely with the Product Owner enables the incremental production of shippable features that are valuable to the end user</a:t>
            </a:r>
          </a:p>
          <a:p>
            <a:endParaRPr lang="en-US" dirty="0"/>
          </a:p>
          <a:p>
            <a:r>
              <a:rPr lang="en-US" dirty="0"/>
              <a:t>Key aspects:</a:t>
            </a:r>
          </a:p>
          <a:p>
            <a:pPr marL="514350" indent="-285750">
              <a:buFont typeface="Arial" panose="020B0604020202020204" pitchFamily="34" charset="0"/>
              <a:buChar char="•"/>
            </a:pPr>
            <a:r>
              <a:rPr lang="en-US" dirty="0"/>
              <a:t>Consult with the product owner before each iteration, agreeing on the scope and details of work for that iteration.</a:t>
            </a:r>
          </a:p>
          <a:p>
            <a:pPr marL="514350" indent="-285750">
              <a:buFont typeface="Arial" panose="020B0604020202020204" pitchFamily="34" charset="0"/>
              <a:buChar char="•"/>
            </a:pPr>
            <a:r>
              <a:rPr lang="en-US" dirty="0"/>
              <a:t>During the iteration, the external customer or project manager cannot change the scope for that iteration, but the development team may change the scope by dropping features if the end date will not be met.</a:t>
            </a:r>
          </a:p>
          <a:p>
            <a:pPr marL="5143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23552F88-22DB-4A65-A1AC-898694F02E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424262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E911-4572-4ED7-ADFC-786B74DF0D16}"/>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AB450A72-E85E-4B4C-85E5-BFB3783BF4B2}"/>
              </a:ext>
            </a:extLst>
          </p:cNvPr>
          <p:cNvSpPr>
            <a:spLocks noGrp="1"/>
          </p:cNvSpPr>
          <p:nvPr>
            <p:ph type="body" idx="1"/>
          </p:nvPr>
        </p:nvSpPr>
        <p:spPr>
          <a:xfrm>
            <a:off x="3339830" y="1146510"/>
            <a:ext cx="5161500" cy="2911800"/>
          </a:xfrm>
        </p:spPr>
        <p:txBody>
          <a:bodyPr anchor="t"/>
          <a:lstStyle/>
          <a:p>
            <a:r>
              <a:rPr lang="en-US" dirty="0"/>
              <a:t>Demo version control on local files</a:t>
            </a:r>
          </a:p>
        </p:txBody>
      </p:sp>
      <p:sp>
        <p:nvSpPr>
          <p:cNvPr id="4" name="Subtitle 3">
            <a:extLst>
              <a:ext uri="{FF2B5EF4-FFF2-40B4-BE49-F238E27FC236}">
                <a16:creationId xmlns:a16="http://schemas.microsoft.com/office/drawing/2014/main" id="{0960DAD6-26BC-42EF-9A76-A7FC3F27FD32}"/>
              </a:ext>
            </a:extLst>
          </p:cNvPr>
          <p:cNvSpPr>
            <a:spLocks noGrp="1"/>
          </p:cNvSpPr>
          <p:nvPr>
            <p:ph type="subTitle" idx="2"/>
          </p:nvPr>
        </p:nvSpPr>
        <p:spPr/>
        <p:txBody>
          <a:bodyPr/>
          <a:lstStyle/>
          <a:p>
            <a:r>
              <a:rPr lang="en-US" dirty="0"/>
              <a:t>Local Git operation</a:t>
            </a:r>
          </a:p>
        </p:txBody>
      </p:sp>
      <p:sp>
        <p:nvSpPr>
          <p:cNvPr id="5" name="Slide Number Placeholder 4">
            <a:extLst>
              <a:ext uri="{FF2B5EF4-FFF2-40B4-BE49-F238E27FC236}">
                <a16:creationId xmlns:a16="http://schemas.microsoft.com/office/drawing/2014/main" id="{D6C104B4-153A-482F-83F8-61BA57883E0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220</a:t>
            </a:fld>
            <a:endParaRPr kumimoji="0" lang="en" sz="13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3003838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Local Git Operations – Create a Repo</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r>
              <a:rPr lang="en-US" dirty="0"/>
              <a:t>.git folder</a:t>
            </a:r>
          </a:p>
          <a:p>
            <a:r>
              <a:rPr lang="en-US" dirty="0"/>
              <a:t>.</a:t>
            </a:r>
            <a:r>
              <a:rPr lang="en-US" dirty="0" err="1"/>
              <a:t>gitignore</a:t>
            </a:r>
            <a:r>
              <a:rPr lang="en-US" dirty="0"/>
              <a:t> folder</a:t>
            </a:r>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221</a:t>
            </a:fld>
            <a:endParaRPr lang="en"/>
          </a:p>
        </p:txBody>
      </p:sp>
    </p:spTree>
    <p:extLst>
      <p:ext uri="{BB962C8B-B14F-4D97-AF65-F5344CB8AC3E}">
        <p14:creationId xmlns:p14="http://schemas.microsoft.com/office/powerpoint/2010/main" val="3805875728"/>
      </p:ext>
    </p:extLst>
  </p:cSld>
  <p:clrMapOvr>
    <a:masterClrMapping/>
  </p:clrMapOvr>
  <p:extLst>
    <p:ext uri="{6950BFC3-D8DA-4A85-94F7-54DA5524770B}">
      <p188:commentRel xmlns:p188="http://schemas.microsoft.com/office/powerpoint/2018/8/main" r:id="rId3"/>
    </p:ext>
  </p:extLs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Local Git Operations – Creating Files</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r>
              <a:rPr lang="en-US" dirty="0"/>
              <a:t>Not tracked by Git unless you specify it</a:t>
            </a:r>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222</a:t>
            </a:fld>
            <a:endParaRPr lang="en"/>
          </a:p>
        </p:txBody>
      </p:sp>
    </p:spTree>
    <p:extLst>
      <p:ext uri="{BB962C8B-B14F-4D97-AF65-F5344CB8AC3E}">
        <p14:creationId xmlns:p14="http://schemas.microsoft.com/office/powerpoint/2010/main" val="267014654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Local Git Operations – Staging Changes</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r>
              <a:rPr lang="en-US" dirty="0"/>
              <a:t>Track a file and stage any changes to it – a periodic “checkpoint” on your work</a:t>
            </a:r>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223</a:t>
            </a:fld>
            <a:endParaRPr lang="en"/>
          </a:p>
        </p:txBody>
      </p:sp>
    </p:spTree>
    <p:extLst>
      <p:ext uri="{BB962C8B-B14F-4D97-AF65-F5344CB8AC3E}">
        <p14:creationId xmlns:p14="http://schemas.microsoft.com/office/powerpoint/2010/main" val="117261503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Local Git Operations – Committing Changes</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r>
              <a:rPr lang="en-US" dirty="0"/>
              <a:t>Making some (or all) of your staged changes a permanent part of version history</a:t>
            </a:r>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224</a:t>
            </a:fld>
            <a:endParaRPr lang="en"/>
          </a:p>
        </p:txBody>
      </p:sp>
    </p:spTree>
    <p:extLst>
      <p:ext uri="{BB962C8B-B14F-4D97-AF65-F5344CB8AC3E}">
        <p14:creationId xmlns:p14="http://schemas.microsoft.com/office/powerpoint/2010/main" val="152322299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E911-4572-4ED7-ADFC-786B74DF0D16}"/>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AB450A72-E85E-4B4C-85E5-BFB3783BF4B2}"/>
              </a:ext>
            </a:extLst>
          </p:cNvPr>
          <p:cNvSpPr>
            <a:spLocks noGrp="1"/>
          </p:cNvSpPr>
          <p:nvPr>
            <p:ph type="body" idx="1"/>
          </p:nvPr>
        </p:nvSpPr>
        <p:spPr>
          <a:xfrm>
            <a:off x="3339830" y="1146510"/>
            <a:ext cx="5161500" cy="2911800"/>
          </a:xfrm>
        </p:spPr>
        <p:txBody>
          <a:bodyPr anchor="t"/>
          <a:lstStyle/>
          <a:p>
            <a:r>
              <a:rPr lang="en-US" dirty="0"/>
              <a:t>Create local repository and perform Git operations on local files</a:t>
            </a:r>
          </a:p>
        </p:txBody>
      </p:sp>
      <p:sp>
        <p:nvSpPr>
          <p:cNvPr id="4" name="Subtitle 3">
            <a:extLst>
              <a:ext uri="{FF2B5EF4-FFF2-40B4-BE49-F238E27FC236}">
                <a16:creationId xmlns:a16="http://schemas.microsoft.com/office/drawing/2014/main" id="{0960DAD6-26BC-42EF-9A76-A7FC3F27FD32}"/>
              </a:ext>
            </a:extLst>
          </p:cNvPr>
          <p:cNvSpPr>
            <a:spLocks noGrp="1"/>
          </p:cNvSpPr>
          <p:nvPr>
            <p:ph type="subTitle" idx="2"/>
          </p:nvPr>
        </p:nvSpPr>
        <p:spPr/>
        <p:txBody>
          <a:bodyPr/>
          <a:lstStyle/>
          <a:p>
            <a:r>
              <a:rPr lang="en-US" dirty="0"/>
              <a:t>Local Git operation</a:t>
            </a:r>
          </a:p>
        </p:txBody>
      </p:sp>
      <p:sp>
        <p:nvSpPr>
          <p:cNvPr id="5" name="Slide Number Placeholder 4">
            <a:extLst>
              <a:ext uri="{FF2B5EF4-FFF2-40B4-BE49-F238E27FC236}">
                <a16:creationId xmlns:a16="http://schemas.microsoft.com/office/drawing/2014/main" id="{D6C104B4-153A-482F-83F8-61BA57883E0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225</a:t>
            </a:fld>
            <a:endParaRPr kumimoji="0" lang="en" sz="13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506401344"/>
      </p:ext>
    </p:extLst>
  </p:cSld>
  <p:clrMapOvr>
    <a:masterClrMapping/>
  </p:clrMapOvr>
  <p:extLst>
    <p:ext uri="{6950BFC3-D8DA-4A85-94F7-54DA5524770B}">
      <p188:commentRel xmlns:p188="http://schemas.microsoft.com/office/powerpoint/2018/8/main" r:id="rId3"/>
    </p:ext>
  </p:extLs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76593-69B8-450C-9306-B693B118C92B}"/>
              </a:ext>
            </a:extLst>
          </p:cNvPr>
          <p:cNvSpPr>
            <a:spLocks noGrp="1"/>
          </p:cNvSpPr>
          <p:nvPr>
            <p:ph type="title"/>
          </p:nvPr>
        </p:nvSpPr>
        <p:spPr>
          <a:xfrm>
            <a:off x="691250" y="2402278"/>
            <a:ext cx="8520600" cy="572700"/>
          </a:xfrm>
        </p:spPr>
        <p:txBody>
          <a:bodyPr/>
          <a:lstStyle/>
          <a:p>
            <a:r>
              <a:rPr lang="en-US" dirty="0"/>
              <a:t>Working with Remote Repos</a:t>
            </a:r>
          </a:p>
        </p:txBody>
      </p:sp>
    </p:spTree>
    <p:extLst>
      <p:ext uri="{BB962C8B-B14F-4D97-AF65-F5344CB8AC3E}">
        <p14:creationId xmlns:p14="http://schemas.microsoft.com/office/powerpoint/2010/main" val="123500611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Remote Repos – the “Source of Truth”</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r>
              <a:rPr lang="en-US" dirty="0"/>
              <a:t>Relationship between local repos and remote repos</a:t>
            </a:r>
          </a:p>
          <a:p>
            <a:endParaRPr lang="en-US" dirty="0"/>
          </a:p>
          <a:p>
            <a:r>
              <a:rPr lang="en-US" dirty="0"/>
              <a:t>Deciding where to put remote repos</a:t>
            </a:r>
          </a:p>
          <a:p>
            <a:endParaRPr lang="en-US" dirty="0"/>
          </a:p>
          <a:p>
            <a:r>
              <a:rPr lang="en-US" dirty="0"/>
              <a:t>Danger of initiating changes to source code away from the primary remote repo</a:t>
            </a:r>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227</a:t>
            </a:fld>
            <a:endParaRPr lang="en"/>
          </a:p>
        </p:txBody>
      </p:sp>
    </p:spTree>
    <p:extLst>
      <p:ext uri="{BB962C8B-B14F-4D97-AF65-F5344CB8AC3E}">
        <p14:creationId xmlns:p14="http://schemas.microsoft.com/office/powerpoint/2010/main" val="484682745"/>
      </p:ext>
    </p:extLst>
  </p:cSld>
  <p:clrMapOvr>
    <a:masterClrMapping/>
  </p:clrMapOvr>
  <p:extLst>
    <p:ext uri="{6950BFC3-D8DA-4A85-94F7-54DA5524770B}">
      <p188:commentRel xmlns:p188="http://schemas.microsoft.com/office/powerpoint/2018/8/main" r:id="rId3"/>
    </p:ext>
  </p:extLs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How to set up a remote repo for your local repo</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r>
              <a:rPr lang="en-US" dirty="0"/>
              <a:t>Git commands</a:t>
            </a:r>
          </a:p>
          <a:p>
            <a:endParaRPr lang="en-US" dirty="0"/>
          </a:p>
          <a:p>
            <a:r>
              <a:rPr lang="en-US" dirty="0"/>
              <a:t>The value of an alias for your remote repos</a:t>
            </a:r>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228</a:t>
            </a:fld>
            <a:endParaRPr lang="en"/>
          </a:p>
        </p:txBody>
      </p:sp>
    </p:spTree>
    <p:extLst>
      <p:ext uri="{BB962C8B-B14F-4D97-AF65-F5344CB8AC3E}">
        <p14:creationId xmlns:p14="http://schemas.microsoft.com/office/powerpoint/2010/main" val="87369446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Cloning a repo from remote to local</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r>
              <a:rPr lang="en-US" dirty="0"/>
              <a:t>Git commands</a:t>
            </a:r>
          </a:p>
          <a:p>
            <a:endParaRPr lang="en-US" dirty="0"/>
          </a:p>
          <a:p>
            <a:r>
              <a:rPr lang="en-US" dirty="0"/>
              <a:t>Modern conventions for naming the primary branch on a repo</a:t>
            </a:r>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229</a:t>
            </a:fld>
            <a:endParaRPr lang="en"/>
          </a:p>
        </p:txBody>
      </p:sp>
    </p:spTree>
    <p:extLst>
      <p:ext uri="{BB962C8B-B14F-4D97-AF65-F5344CB8AC3E}">
        <p14:creationId xmlns:p14="http://schemas.microsoft.com/office/powerpoint/2010/main" val="824509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B88CE-9EEB-4EA0-827D-4C6F903245ED}"/>
              </a:ext>
            </a:extLst>
          </p:cNvPr>
          <p:cNvSpPr>
            <a:spLocks noGrp="1"/>
          </p:cNvSpPr>
          <p:nvPr>
            <p:ph type="title"/>
          </p:nvPr>
        </p:nvSpPr>
        <p:spPr/>
        <p:txBody>
          <a:bodyPr/>
          <a:lstStyle/>
          <a:p>
            <a:r>
              <a:rPr lang="en-US" sz="1800" b="0" i="0" u="none" strike="noStrike" dirty="0">
                <a:solidFill>
                  <a:srgbClr val="000000"/>
                </a:solidFill>
                <a:effectLst/>
                <a:latin typeface="Arial" panose="020B0604020202020204" pitchFamily="34" charset="0"/>
              </a:rPr>
              <a:t>Pivoting mid-development</a:t>
            </a:r>
            <a:endParaRPr lang="en-US" dirty="0"/>
          </a:p>
        </p:txBody>
      </p:sp>
      <p:sp>
        <p:nvSpPr>
          <p:cNvPr id="3" name="Subtitle 2">
            <a:extLst>
              <a:ext uri="{FF2B5EF4-FFF2-40B4-BE49-F238E27FC236}">
                <a16:creationId xmlns:a16="http://schemas.microsoft.com/office/drawing/2014/main" id="{7E3A0217-4A04-43A2-A33B-152E6F077A43}"/>
              </a:ext>
            </a:extLst>
          </p:cNvPr>
          <p:cNvSpPr>
            <a:spLocks noGrp="1"/>
          </p:cNvSpPr>
          <p:nvPr>
            <p:ph type="subTitle" idx="1"/>
          </p:nvPr>
        </p:nvSpPr>
        <p:spPr/>
        <p:txBody>
          <a:bodyPr/>
          <a:lstStyle/>
          <a:p>
            <a:r>
              <a:rPr lang="en-US" dirty="0"/>
              <a:t>Principle: An agile, iterative process can allow a project to pivot in small or large degree, mid-process, without excessive cost of time or resources</a:t>
            </a:r>
          </a:p>
          <a:p>
            <a:endParaRPr lang="en-US" dirty="0"/>
          </a:p>
          <a:p>
            <a:r>
              <a:rPr lang="en-US" dirty="0"/>
              <a:t>Key aspects:</a:t>
            </a:r>
          </a:p>
          <a:p>
            <a:pPr marL="514350" indent="-285750">
              <a:buFont typeface="Arial" panose="020B0604020202020204" pitchFamily="34" charset="0"/>
              <a:buChar char="•"/>
            </a:pPr>
            <a:r>
              <a:rPr lang="en-US" dirty="0"/>
              <a:t>Manage to meet business goals, due dates and budgets. Be willing to change requirements to fit these, not the other way around.</a:t>
            </a:r>
          </a:p>
          <a:p>
            <a:pPr marL="514350" indent="-285750">
              <a:buFont typeface="Arial" panose="020B0604020202020204" pitchFamily="34" charset="0"/>
              <a:buChar char="•"/>
            </a:pPr>
            <a:r>
              <a:rPr lang="en-US" dirty="0"/>
              <a:t>Learn as you go; be adaptable to new or changing business needs that become clear only after development begins.</a:t>
            </a:r>
          </a:p>
          <a:p>
            <a:pPr marL="514350" indent="-285750">
              <a:buFont typeface="Arial" panose="020B0604020202020204" pitchFamily="34" charset="0"/>
              <a:buChar char="•"/>
            </a:pPr>
            <a:r>
              <a:rPr lang="en-US" dirty="0"/>
              <a:t>Analyze existing implementations frequently to determine that they are meeting business goals.</a:t>
            </a:r>
          </a:p>
        </p:txBody>
      </p:sp>
      <p:sp>
        <p:nvSpPr>
          <p:cNvPr id="4" name="Slide Number Placeholder 3">
            <a:extLst>
              <a:ext uri="{FF2B5EF4-FFF2-40B4-BE49-F238E27FC236}">
                <a16:creationId xmlns:a16="http://schemas.microsoft.com/office/drawing/2014/main" id="{23552F88-22DB-4A65-A1AC-898694F02E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352624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76593-69B8-450C-9306-B693B118C92B}"/>
              </a:ext>
            </a:extLst>
          </p:cNvPr>
          <p:cNvSpPr>
            <a:spLocks noGrp="1"/>
          </p:cNvSpPr>
          <p:nvPr>
            <p:ph type="title"/>
          </p:nvPr>
        </p:nvSpPr>
        <p:spPr>
          <a:xfrm>
            <a:off x="691250" y="2402278"/>
            <a:ext cx="8520600" cy="572700"/>
          </a:xfrm>
        </p:spPr>
        <p:txBody>
          <a:bodyPr/>
          <a:lstStyle/>
          <a:p>
            <a:r>
              <a:rPr lang="en-US" dirty="0"/>
              <a:t>Git Workflows</a:t>
            </a:r>
          </a:p>
        </p:txBody>
      </p:sp>
    </p:spTree>
    <p:extLst>
      <p:ext uri="{BB962C8B-B14F-4D97-AF65-F5344CB8AC3E}">
        <p14:creationId xmlns:p14="http://schemas.microsoft.com/office/powerpoint/2010/main" val="3359179770"/>
      </p:ext>
    </p:extLst>
  </p:cSld>
  <p:clrMapOvr>
    <a:masterClrMapping/>
  </p:clrMapOvr>
  <p:extLst>
    <p:ext uri="{6950BFC3-D8DA-4A85-94F7-54DA5524770B}">
      <p188:commentRel xmlns:p188="http://schemas.microsoft.com/office/powerpoint/2018/8/main" r:id="rId3"/>
    </p:ext>
  </p:extLs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What is a Git Workflow?</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r>
              <a:rPr lang="en-US" dirty="0"/>
              <a:t>Arbitrary set of agreements about how to manage work on a distributed code base</a:t>
            </a:r>
          </a:p>
          <a:p>
            <a:endParaRPr lang="en-US" dirty="0"/>
          </a:p>
          <a:p>
            <a:r>
              <a:rPr lang="en-US" dirty="0"/>
              <a:t>Mainly address how to create and manage branches</a:t>
            </a:r>
          </a:p>
          <a:p>
            <a:endParaRPr lang="en-US" dirty="0"/>
          </a:p>
          <a:p>
            <a:r>
              <a:rPr lang="en-US" dirty="0"/>
              <a:t>Several popular approaches</a:t>
            </a:r>
          </a:p>
          <a:p>
            <a:endParaRPr lang="en-US" dirty="0"/>
          </a:p>
          <a:p>
            <a:r>
              <a:rPr lang="en-US" dirty="0"/>
              <a:t>Git Flow</a:t>
            </a:r>
          </a:p>
          <a:p>
            <a:r>
              <a:rPr lang="en-US" dirty="0"/>
              <a:t>GitHub  Flow</a:t>
            </a:r>
          </a:p>
          <a:p>
            <a:r>
              <a:rPr lang="en-US" dirty="0"/>
              <a:t>GitLab Flow</a:t>
            </a:r>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231</a:t>
            </a:fld>
            <a:endParaRPr lang="en"/>
          </a:p>
        </p:txBody>
      </p:sp>
    </p:spTree>
    <p:extLst>
      <p:ext uri="{BB962C8B-B14F-4D97-AF65-F5344CB8AC3E}">
        <p14:creationId xmlns:p14="http://schemas.microsoft.com/office/powerpoint/2010/main" val="2546778961"/>
      </p:ext>
    </p:extLst>
  </p:cSld>
  <p:clrMapOvr>
    <a:masterClrMapping/>
  </p:clrMapOvr>
  <p:extLst>
    <p:ext uri="{6950BFC3-D8DA-4A85-94F7-54DA5524770B}">
      <p188:commentRel xmlns:p188="http://schemas.microsoft.com/office/powerpoint/2018/8/main" r:id="rId3"/>
    </p:ext>
  </p:extLs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How does Git Flow work?</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r>
              <a:rPr lang="en-US" dirty="0"/>
              <a:t>Proposed by Vincent Driessen in 2010: </a:t>
            </a:r>
            <a:r>
              <a:rPr lang="en-US" dirty="0">
                <a:hlinkClick r:id="rId4"/>
              </a:rPr>
              <a:t>https://nvie.com/posts/a-successful-git-branching-model/</a:t>
            </a:r>
            <a:endParaRPr lang="en-US" dirty="0"/>
          </a:p>
          <a:p>
            <a:endParaRPr lang="en-US" dirty="0"/>
          </a:p>
          <a:p>
            <a:r>
              <a:rPr lang="en-US" dirty="0"/>
              <a:t>Very popular, although most dev groups tweak it a little</a:t>
            </a:r>
          </a:p>
          <a:p>
            <a:endParaRPr lang="en-US" dirty="0"/>
          </a:p>
          <a:p>
            <a:r>
              <a:rPr lang="en-US" dirty="0"/>
              <a:t>Driessen updated his thoughts on it in 2020; see the linked article</a:t>
            </a:r>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232</a:t>
            </a:fld>
            <a:endParaRPr lang="en"/>
          </a:p>
        </p:txBody>
      </p:sp>
    </p:spTree>
    <p:extLst>
      <p:ext uri="{BB962C8B-B14F-4D97-AF65-F5344CB8AC3E}">
        <p14:creationId xmlns:p14="http://schemas.microsoft.com/office/powerpoint/2010/main" val="1598291466"/>
      </p:ext>
    </p:extLst>
  </p:cSld>
  <p:clrMapOvr>
    <a:masterClrMapping/>
  </p:clrMapOvr>
  <p:extLst>
    <p:ext uri="{6950BFC3-D8DA-4A85-94F7-54DA5524770B}">
      <p188:commentRel xmlns:p188="http://schemas.microsoft.com/office/powerpoint/2018/8/main" r:id="rId3"/>
    </p:ext>
  </p:extLs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76593-69B8-450C-9306-B693B118C92B}"/>
              </a:ext>
            </a:extLst>
          </p:cNvPr>
          <p:cNvSpPr>
            <a:spLocks noGrp="1"/>
          </p:cNvSpPr>
          <p:nvPr>
            <p:ph type="title"/>
          </p:nvPr>
        </p:nvSpPr>
        <p:spPr>
          <a:xfrm>
            <a:off x="691250" y="2402278"/>
            <a:ext cx="8520600" cy="572700"/>
          </a:xfrm>
        </p:spPr>
        <p:txBody>
          <a:bodyPr/>
          <a:lstStyle/>
          <a:p>
            <a:r>
              <a:rPr lang="en-US" dirty="0"/>
              <a:t>Pull Requests</a:t>
            </a:r>
          </a:p>
        </p:txBody>
      </p:sp>
    </p:spTree>
    <p:extLst>
      <p:ext uri="{BB962C8B-B14F-4D97-AF65-F5344CB8AC3E}">
        <p14:creationId xmlns:p14="http://schemas.microsoft.com/office/powerpoint/2010/main" val="12917844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6CD0-303B-4322-AD6B-8ECBF4EA5095}"/>
              </a:ext>
            </a:extLst>
          </p:cNvPr>
          <p:cNvSpPr>
            <a:spLocks noGrp="1"/>
          </p:cNvSpPr>
          <p:nvPr>
            <p:ph type="title"/>
          </p:nvPr>
        </p:nvSpPr>
        <p:spPr/>
        <p:txBody>
          <a:bodyPr/>
          <a:lstStyle/>
          <a:p>
            <a:r>
              <a:rPr lang="en-US" dirty="0"/>
              <a:t>Pull Requests</a:t>
            </a:r>
          </a:p>
        </p:txBody>
      </p:sp>
      <p:sp>
        <p:nvSpPr>
          <p:cNvPr id="3" name="Subtitle 2">
            <a:extLst>
              <a:ext uri="{FF2B5EF4-FFF2-40B4-BE49-F238E27FC236}">
                <a16:creationId xmlns:a16="http://schemas.microsoft.com/office/drawing/2014/main" id="{8C4FA28E-9A82-474A-946B-5B76EB1017AD}"/>
              </a:ext>
            </a:extLst>
          </p:cNvPr>
          <p:cNvSpPr>
            <a:spLocks noGrp="1"/>
          </p:cNvSpPr>
          <p:nvPr>
            <p:ph type="subTitle" idx="1"/>
          </p:nvPr>
        </p:nvSpPr>
        <p:spPr/>
        <p:txBody>
          <a:bodyPr/>
          <a:lstStyle/>
          <a:p>
            <a:r>
              <a:rPr lang="en-US" dirty="0"/>
              <a:t>Code review – usually of proposed change to the primary branch in a repo</a:t>
            </a:r>
          </a:p>
          <a:p>
            <a:endParaRPr lang="en-US" dirty="0"/>
          </a:p>
          <a:p>
            <a:r>
              <a:rPr lang="en-US" dirty="0"/>
              <a:t>Ideally includes actually pulling changes onto the reviewer’s machine and executing the code</a:t>
            </a:r>
          </a:p>
          <a:p>
            <a:endParaRPr lang="en-US" dirty="0"/>
          </a:p>
          <a:p>
            <a:r>
              <a:rPr lang="en-US" dirty="0"/>
              <a:t>May be informal, or enforced by rules in the source control management platform</a:t>
            </a:r>
          </a:p>
        </p:txBody>
      </p:sp>
      <p:sp>
        <p:nvSpPr>
          <p:cNvPr id="4" name="Slide Number Placeholder 3">
            <a:extLst>
              <a:ext uri="{FF2B5EF4-FFF2-40B4-BE49-F238E27FC236}">
                <a16:creationId xmlns:a16="http://schemas.microsoft.com/office/drawing/2014/main" id="{1F64CAFF-661C-4295-A404-AA591A35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234</a:t>
            </a:fld>
            <a:endParaRPr lang="en"/>
          </a:p>
        </p:txBody>
      </p:sp>
    </p:spTree>
    <p:extLst>
      <p:ext uri="{BB962C8B-B14F-4D97-AF65-F5344CB8AC3E}">
        <p14:creationId xmlns:p14="http://schemas.microsoft.com/office/powerpoint/2010/main" val="4111365279"/>
      </p:ext>
    </p:extLst>
  </p:cSld>
  <p:clrMapOvr>
    <a:masterClrMapping/>
  </p:clrMapOvr>
  <p:extLst>
    <p:ext uri="{6950BFC3-D8DA-4A85-94F7-54DA5524770B}">
      <p188:commentRel xmlns:p188="http://schemas.microsoft.com/office/powerpoint/2018/8/main" r:id="rId3"/>
    </p:ext>
  </p:extLs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E911-4572-4ED7-ADFC-786B74DF0D16}"/>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AB450A72-E85E-4B4C-85E5-BFB3783BF4B2}"/>
              </a:ext>
            </a:extLst>
          </p:cNvPr>
          <p:cNvSpPr>
            <a:spLocks noGrp="1"/>
          </p:cNvSpPr>
          <p:nvPr>
            <p:ph type="body" idx="1"/>
          </p:nvPr>
        </p:nvSpPr>
        <p:spPr>
          <a:xfrm>
            <a:off x="3339830" y="1146510"/>
            <a:ext cx="5161500" cy="2911800"/>
          </a:xfrm>
        </p:spPr>
        <p:txBody>
          <a:bodyPr anchor="t"/>
          <a:lstStyle/>
          <a:p>
            <a:r>
              <a:rPr lang="en-US" dirty="0"/>
              <a:t>Show full workflow described in Git Flow article</a:t>
            </a:r>
          </a:p>
        </p:txBody>
      </p:sp>
      <p:sp>
        <p:nvSpPr>
          <p:cNvPr id="4" name="Subtitle 3">
            <a:extLst>
              <a:ext uri="{FF2B5EF4-FFF2-40B4-BE49-F238E27FC236}">
                <a16:creationId xmlns:a16="http://schemas.microsoft.com/office/drawing/2014/main" id="{0960DAD6-26BC-42EF-9A76-A7FC3F27FD32}"/>
              </a:ext>
            </a:extLst>
          </p:cNvPr>
          <p:cNvSpPr>
            <a:spLocks noGrp="1"/>
          </p:cNvSpPr>
          <p:nvPr>
            <p:ph type="subTitle" idx="2"/>
          </p:nvPr>
        </p:nvSpPr>
        <p:spPr/>
        <p:txBody>
          <a:bodyPr/>
          <a:lstStyle/>
          <a:p>
            <a:r>
              <a:rPr lang="en-US" dirty="0"/>
              <a:t>Git Flow</a:t>
            </a:r>
          </a:p>
        </p:txBody>
      </p:sp>
      <p:sp>
        <p:nvSpPr>
          <p:cNvPr id="5" name="Slide Number Placeholder 4">
            <a:extLst>
              <a:ext uri="{FF2B5EF4-FFF2-40B4-BE49-F238E27FC236}">
                <a16:creationId xmlns:a16="http://schemas.microsoft.com/office/drawing/2014/main" id="{D6C104B4-153A-482F-83F8-61BA57883E0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235</a:t>
            </a:fld>
            <a:endParaRPr kumimoji="0" lang="en" sz="13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891949330"/>
      </p:ext>
    </p:extLst>
  </p:cSld>
  <p:clrMapOvr>
    <a:masterClrMapping/>
  </p:clrMapOvr>
  <p:extLst>
    <p:ext uri="{6950BFC3-D8DA-4A85-94F7-54DA5524770B}">
      <p188:commentRel xmlns:p188="http://schemas.microsoft.com/office/powerpoint/2018/8/main" r:id="rId3"/>
    </p:ext>
  </p:extLs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E911-4572-4ED7-ADFC-786B74DF0D16}"/>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AB450A72-E85E-4B4C-85E5-BFB3783BF4B2}"/>
              </a:ext>
            </a:extLst>
          </p:cNvPr>
          <p:cNvSpPr>
            <a:spLocks noGrp="1"/>
          </p:cNvSpPr>
          <p:nvPr>
            <p:ph type="body" idx="1"/>
          </p:nvPr>
        </p:nvSpPr>
        <p:spPr>
          <a:xfrm>
            <a:off x="3339830" y="1146510"/>
            <a:ext cx="5161500" cy="2911800"/>
          </a:xfrm>
        </p:spPr>
        <p:txBody>
          <a:bodyPr anchor="t"/>
          <a:lstStyle/>
          <a:p>
            <a:r>
              <a:rPr lang="en-US" dirty="0"/>
              <a:t>Have students perform full workflow described in Git Flow article</a:t>
            </a:r>
          </a:p>
          <a:p>
            <a:endParaRPr lang="en-US" dirty="0"/>
          </a:p>
          <a:p>
            <a:r>
              <a:rPr lang="en-US" dirty="0"/>
              <a:t>Includes creating a PR and getting it approved by the instructor</a:t>
            </a:r>
          </a:p>
        </p:txBody>
      </p:sp>
      <p:sp>
        <p:nvSpPr>
          <p:cNvPr id="4" name="Subtitle 3">
            <a:extLst>
              <a:ext uri="{FF2B5EF4-FFF2-40B4-BE49-F238E27FC236}">
                <a16:creationId xmlns:a16="http://schemas.microsoft.com/office/drawing/2014/main" id="{0960DAD6-26BC-42EF-9A76-A7FC3F27FD32}"/>
              </a:ext>
            </a:extLst>
          </p:cNvPr>
          <p:cNvSpPr>
            <a:spLocks noGrp="1"/>
          </p:cNvSpPr>
          <p:nvPr>
            <p:ph type="subTitle" idx="2"/>
          </p:nvPr>
        </p:nvSpPr>
        <p:spPr/>
        <p:txBody>
          <a:bodyPr/>
          <a:lstStyle/>
          <a:p>
            <a:r>
              <a:rPr lang="en-US" dirty="0"/>
              <a:t>Git Flow</a:t>
            </a:r>
          </a:p>
        </p:txBody>
      </p:sp>
      <p:sp>
        <p:nvSpPr>
          <p:cNvPr id="5" name="Slide Number Placeholder 4">
            <a:extLst>
              <a:ext uri="{FF2B5EF4-FFF2-40B4-BE49-F238E27FC236}">
                <a16:creationId xmlns:a16="http://schemas.microsoft.com/office/drawing/2014/main" id="{D6C104B4-153A-482F-83F8-61BA57883E0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236</a:t>
            </a:fld>
            <a:endParaRPr kumimoji="0" lang="en" sz="13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400372077"/>
      </p:ext>
    </p:extLst>
  </p:cSld>
  <p:clrMapOvr>
    <a:masterClrMapping/>
  </p:clrMapOvr>
  <p:extLst>
    <p:ext uri="{6950BFC3-D8DA-4A85-94F7-54DA5524770B}">
      <p188:commentRel xmlns:p188="http://schemas.microsoft.com/office/powerpoint/2018/8/main" r:id="rId3"/>
    </p:ext>
  </p:extLs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3"/>
          <p:cNvPicPr preferRelativeResize="0"/>
          <p:nvPr/>
        </p:nvPicPr>
        <p:blipFill>
          <a:blip r:embed="rId3">
            <a:alphaModFix amt="37000"/>
          </a:blip>
          <a:stretch>
            <a:fillRect/>
          </a:stretch>
        </p:blipFill>
        <p:spPr>
          <a:xfrm>
            <a:off x="1369354" y="158875"/>
            <a:ext cx="5070393" cy="5143501"/>
          </a:xfrm>
          <a:prstGeom prst="rect">
            <a:avLst/>
          </a:prstGeom>
          <a:noFill/>
          <a:ln>
            <a:noFill/>
          </a:ln>
        </p:spPr>
      </p:pic>
      <p:sp>
        <p:nvSpPr>
          <p:cNvPr id="391" name="Google Shape;391;p53"/>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53"/>
          <p:cNvGrpSpPr/>
          <p:nvPr/>
        </p:nvGrpSpPr>
        <p:grpSpPr>
          <a:xfrm>
            <a:off x="4491032" y="1168875"/>
            <a:ext cx="4689327" cy="4991730"/>
            <a:chOff x="3458352" y="512656"/>
            <a:chExt cx="5769350" cy="5951747"/>
          </a:xfrm>
        </p:grpSpPr>
        <p:pic>
          <p:nvPicPr>
            <p:cNvPr id="393" name="Google Shape;393;p53"/>
            <p:cNvPicPr preferRelativeResize="0"/>
            <p:nvPr/>
          </p:nvPicPr>
          <p:blipFill>
            <a:blip r:embed="rId4">
              <a:alphaModFix amt="64000"/>
            </a:blip>
            <a:stretch>
              <a:fillRect/>
            </a:stretch>
          </p:blipFill>
          <p:spPr>
            <a:xfrm rot="-5400000">
              <a:off x="4778715" y="2015416"/>
              <a:ext cx="5951747" cy="2946227"/>
            </a:xfrm>
            <a:prstGeom prst="rect">
              <a:avLst/>
            </a:prstGeom>
            <a:noFill/>
            <a:ln>
              <a:noFill/>
            </a:ln>
          </p:spPr>
        </p:pic>
        <p:pic>
          <p:nvPicPr>
            <p:cNvPr id="394" name="Google Shape;394;p53"/>
            <p:cNvPicPr preferRelativeResize="0"/>
            <p:nvPr/>
          </p:nvPicPr>
          <p:blipFill>
            <a:blip r:embed="rId4">
              <a:alphaModFix amt="64000"/>
            </a:blip>
            <a:stretch>
              <a:fillRect/>
            </a:stretch>
          </p:blipFill>
          <p:spPr>
            <a:xfrm rot="-5400000">
              <a:off x="1955593" y="2015416"/>
              <a:ext cx="5951747" cy="2946227"/>
            </a:xfrm>
            <a:prstGeom prst="rect">
              <a:avLst/>
            </a:prstGeom>
            <a:noFill/>
            <a:ln>
              <a:noFill/>
            </a:ln>
          </p:spPr>
        </p:pic>
      </p:grpSp>
      <p:sp>
        <p:nvSpPr>
          <p:cNvPr id="395" name="Google Shape;395;p53"/>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3"/>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3"/>
          <p:cNvSpPr txBox="1">
            <a:spLocks noGrp="1"/>
          </p:cNvSpPr>
          <p:nvPr>
            <p:ph type="title" idx="4294967295"/>
          </p:nvPr>
        </p:nvSpPr>
        <p:spPr>
          <a:xfrm>
            <a:off x="1038750" y="2333550"/>
            <a:ext cx="7164000" cy="2555400"/>
          </a:xfrm>
          <a:prstGeom prst="rect">
            <a:avLst/>
          </a:prstGeom>
        </p:spPr>
        <p:txBody>
          <a:bodyPr spcFirstLastPara="1" wrap="square" lIns="91400" tIns="91400" rIns="91400" bIns="91400" anchor="t" anchorCtr="0">
            <a:noAutofit/>
          </a:bodyPr>
          <a:lstStyle/>
          <a:p>
            <a:pPr marL="0" lvl="0" indent="0" algn="l" rtl="0">
              <a:lnSpc>
                <a:spcPct val="83000"/>
              </a:lnSpc>
              <a:spcBef>
                <a:spcPts val="0"/>
              </a:spcBef>
              <a:spcAft>
                <a:spcPts val="0"/>
              </a:spcAft>
              <a:buNone/>
            </a:pPr>
            <a:r>
              <a:rPr lang="en" sz="4500" dirty="0"/>
              <a:t>Thank you!</a:t>
            </a:r>
            <a:endParaRPr sz="4500" dirty="0"/>
          </a:p>
          <a:p>
            <a:pPr marL="0" lvl="0" indent="0" algn="l" rtl="0">
              <a:lnSpc>
                <a:spcPct val="83000"/>
              </a:lnSpc>
              <a:spcBef>
                <a:spcPts val="0"/>
              </a:spcBef>
              <a:spcAft>
                <a:spcPts val="0"/>
              </a:spcAft>
              <a:buNone/>
            </a:pPr>
            <a:endParaRPr sz="1900" dirty="0"/>
          </a:p>
          <a:p>
            <a:pPr marL="0" lvl="0" indent="0" algn="l" rtl="0">
              <a:lnSpc>
                <a:spcPct val="115000"/>
              </a:lnSpc>
              <a:spcBef>
                <a:spcPts val="0"/>
              </a:spcBef>
              <a:spcAft>
                <a:spcPts val="0"/>
              </a:spcAft>
              <a:buNone/>
            </a:pPr>
            <a:r>
              <a:rPr lang="en" sz="1900" dirty="0"/>
              <a:t>If you have additional questions, </a:t>
            </a:r>
            <a:br>
              <a:rPr lang="en" sz="1900" dirty="0"/>
            </a:br>
            <a:r>
              <a:rPr lang="en" sz="1900" dirty="0"/>
              <a:t>please reach out to me at:</a:t>
            </a:r>
            <a:endParaRPr sz="1900" dirty="0"/>
          </a:p>
          <a:p>
            <a:pPr marL="0" lvl="0" indent="0" algn="l" rtl="0">
              <a:lnSpc>
                <a:spcPct val="115000"/>
              </a:lnSpc>
              <a:spcBef>
                <a:spcPts val="0"/>
              </a:spcBef>
              <a:spcAft>
                <a:spcPts val="0"/>
              </a:spcAft>
              <a:buNone/>
            </a:pPr>
            <a:r>
              <a:rPr lang="en-US" sz="1900" dirty="0"/>
              <a:t>e</a:t>
            </a:r>
            <a:r>
              <a:rPr lang="en" sz="1900" dirty="0"/>
              <a:t>rik-gross@pluralsight.com</a:t>
            </a:r>
            <a:endParaRPr sz="1900" dirty="0"/>
          </a:p>
        </p:txBody>
      </p:sp>
      <p:pic>
        <p:nvPicPr>
          <p:cNvPr id="398" name="Google Shape;398;p53"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399" name="Google Shape;399;p53"/>
          <p:cNvPicPr preferRelativeResize="0"/>
          <p:nvPr/>
        </p:nvPicPr>
        <p:blipFill>
          <a:blip r:embed="rId6">
            <a:alphaModFix/>
          </a:blip>
          <a:stretch>
            <a:fillRect/>
          </a:stretch>
        </p:blipFill>
        <p:spPr>
          <a:xfrm>
            <a:off x="9306200" y="4594175"/>
            <a:ext cx="1355525" cy="294675"/>
          </a:xfrm>
          <a:prstGeom prst="rect">
            <a:avLst/>
          </a:prstGeom>
          <a:noFill/>
          <a:ln>
            <a:noFill/>
          </a:ln>
        </p:spPr>
      </p:pic>
      <p:pic>
        <p:nvPicPr>
          <p:cNvPr id="400" name="Google Shape;400;p53"/>
          <p:cNvPicPr preferRelativeResize="0"/>
          <p:nvPr/>
        </p:nvPicPr>
        <p:blipFill>
          <a:blip r:embed="rId7">
            <a:alphaModFix/>
          </a:blip>
          <a:stretch>
            <a:fillRect/>
          </a:stretch>
        </p:blipFill>
        <p:spPr>
          <a:xfrm>
            <a:off x="6848213" y="4187750"/>
            <a:ext cx="2049536" cy="9296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70CF-E277-40AB-B47E-4EF351ABFE81}"/>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3FA7548F-27A6-4EA4-AC5C-78709CEC7783}"/>
              </a:ext>
            </a:extLst>
          </p:cNvPr>
          <p:cNvSpPr>
            <a:spLocks noGrp="1"/>
          </p:cNvSpPr>
          <p:nvPr>
            <p:ph type="body" idx="1"/>
          </p:nvPr>
        </p:nvSpPr>
        <p:spPr/>
        <p:txBody>
          <a:bodyPr anchor="t"/>
          <a:lstStyle/>
          <a:p>
            <a:r>
              <a:rPr lang="en-US" dirty="0"/>
              <a:t>We will use a simple Python application for all of our practical work throughout the training. Here, we will examine a running example, then install it locally and get it running.</a:t>
            </a:r>
          </a:p>
          <a:p>
            <a:endParaRPr lang="en-US" dirty="0"/>
          </a:p>
          <a:p>
            <a:r>
              <a:rPr lang="en-US" dirty="0"/>
              <a:t>Notes:</a:t>
            </a:r>
          </a:p>
          <a:p>
            <a:pPr>
              <a:buFont typeface="Arial" panose="020B0604020202020204" pitchFamily="34" charset="0"/>
              <a:buChar char="•"/>
            </a:pPr>
            <a:r>
              <a:rPr lang="en-US" dirty="0"/>
              <a:t>Full-stack app</a:t>
            </a:r>
          </a:p>
          <a:p>
            <a:pPr>
              <a:buFont typeface="Arial" panose="020B0604020202020204" pitchFamily="34" charset="0"/>
              <a:buChar char="•"/>
            </a:pPr>
            <a:r>
              <a:rPr lang="en-US" dirty="0"/>
              <a:t>Back end is written in Python and uses flask web framework</a:t>
            </a:r>
          </a:p>
          <a:p>
            <a:pPr>
              <a:buFont typeface="Arial" panose="020B0604020202020204" pitchFamily="34" charset="0"/>
              <a:buChar char="•"/>
            </a:pPr>
            <a:r>
              <a:rPr lang="en-US" dirty="0"/>
              <a:t>Front end is written in JavaScript and uses React</a:t>
            </a:r>
          </a:p>
          <a:p>
            <a:pPr>
              <a:buFont typeface="Arial" panose="020B0604020202020204" pitchFamily="34" charset="0"/>
              <a:buChar char="•"/>
            </a:pPr>
            <a:endParaRPr lang="en-US" dirty="0"/>
          </a:p>
        </p:txBody>
      </p:sp>
      <p:sp>
        <p:nvSpPr>
          <p:cNvPr id="4" name="Subtitle 3">
            <a:extLst>
              <a:ext uri="{FF2B5EF4-FFF2-40B4-BE49-F238E27FC236}">
                <a16:creationId xmlns:a16="http://schemas.microsoft.com/office/drawing/2014/main" id="{C36D2E4C-A879-4824-B304-8A7EF87E04BA}"/>
              </a:ext>
            </a:extLst>
          </p:cNvPr>
          <p:cNvSpPr>
            <a:spLocks noGrp="1"/>
          </p:cNvSpPr>
          <p:nvPr>
            <p:ph type="subTitle" idx="2"/>
          </p:nvPr>
        </p:nvSpPr>
        <p:spPr/>
        <p:txBody>
          <a:bodyPr/>
          <a:lstStyle/>
          <a:p>
            <a:r>
              <a:rPr lang="en-US" dirty="0"/>
              <a:t>Review and install the “Reference Implementation” for our training</a:t>
            </a:r>
          </a:p>
        </p:txBody>
      </p:sp>
      <p:sp>
        <p:nvSpPr>
          <p:cNvPr id="5" name="Slide Number Placeholder 4">
            <a:extLst>
              <a:ext uri="{FF2B5EF4-FFF2-40B4-BE49-F238E27FC236}">
                <a16:creationId xmlns:a16="http://schemas.microsoft.com/office/drawing/2014/main" id="{815253F3-E445-4145-A533-1C2CC8FCFA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1798022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DD8B4-2269-4A05-A3D6-A96BF5FA0A30}"/>
              </a:ext>
            </a:extLst>
          </p:cNvPr>
          <p:cNvSpPr>
            <a:spLocks noGrp="1"/>
          </p:cNvSpPr>
          <p:nvPr>
            <p:ph type="title"/>
          </p:nvPr>
        </p:nvSpPr>
        <p:spPr/>
        <p:txBody>
          <a:bodyPr/>
          <a:lstStyle/>
          <a:p>
            <a:r>
              <a:rPr lang="en-US" dirty="0"/>
              <a:t>Elements of a Full-Stack App and HTTP Request/Response Cycle</a:t>
            </a:r>
          </a:p>
        </p:txBody>
      </p:sp>
      <p:sp>
        <p:nvSpPr>
          <p:cNvPr id="3" name="Subtitle 2">
            <a:extLst>
              <a:ext uri="{FF2B5EF4-FFF2-40B4-BE49-F238E27FC236}">
                <a16:creationId xmlns:a16="http://schemas.microsoft.com/office/drawing/2014/main" id="{E32942F8-5661-49B1-AF5D-E4C19542317A}"/>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DBA609AF-3C02-4A5A-8E22-0E31C67956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6" name="Picture 5" descr="Diagram&#10;&#10;Description automatically generated">
            <a:extLst>
              <a:ext uri="{FF2B5EF4-FFF2-40B4-BE49-F238E27FC236}">
                <a16:creationId xmlns:a16="http://schemas.microsoft.com/office/drawing/2014/main" id="{B19CD318-132D-4DFD-84F6-AB40A9879827}"/>
              </a:ext>
            </a:extLst>
          </p:cNvPr>
          <p:cNvPicPr>
            <a:picLocks noChangeAspect="1"/>
          </p:cNvPicPr>
          <p:nvPr/>
        </p:nvPicPr>
        <p:blipFill>
          <a:blip r:embed="rId2"/>
          <a:stretch>
            <a:fillRect/>
          </a:stretch>
        </p:blipFill>
        <p:spPr>
          <a:xfrm>
            <a:off x="1366391" y="1140068"/>
            <a:ext cx="6411218" cy="3670471"/>
          </a:xfrm>
          <a:prstGeom prst="rect">
            <a:avLst/>
          </a:prstGeom>
        </p:spPr>
      </p:pic>
    </p:spTree>
    <p:extLst>
      <p:ext uri="{BB962C8B-B14F-4D97-AF65-F5344CB8AC3E}">
        <p14:creationId xmlns:p14="http://schemas.microsoft.com/office/powerpoint/2010/main" val="3406572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70CF-E277-40AB-B47E-4EF351ABFE81}"/>
              </a:ext>
            </a:extLst>
          </p:cNvPr>
          <p:cNvSpPr>
            <a:spLocks noGrp="1"/>
          </p:cNvSpPr>
          <p:nvPr>
            <p:ph type="title"/>
          </p:nvPr>
        </p:nvSpPr>
        <p:spPr/>
        <p:txBody>
          <a:bodyPr/>
          <a:lstStyle/>
          <a:p>
            <a:r>
              <a:rPr lang="en-US" dirty="0"/>
              <a:t>WORKSHOP:</a:t>
            </a:r>
          </a:p>
        </p:txBody>
      </p:sp>
      <p:sp>
        <p:nvSpPr>
          <p:cNvPr id="3" name="Text Placeholder 2">
            <a:extLst>
              <a:ext uri="{FF2B5EF4-FFF2-40B4-BE49-F238E27FC236}">
                <a16:creationId xmlns:a16="http://schemas.microsoft.com/office/drawing/2014/main" id="{3FA7548F-27A6-4EA4-AC5C-78709CEC7783}"/>
              </a:ext>
            </a:extLst>
          </p:cNvPr>
          <p:cNvSpPr>
            <a:spLocks noGrp="1"/>
          </p:cNvSpPr>
          <p:nvPr>
            <p:ph type="body" idx="1"/>
          </p:nvPr>
        </p:nvSpPr>
        <p:spPr/>
        <p:txBody>
          <a:bodyPr anchor="t"/>
          <a:lstStyle/>
          <a:p>
            <a:r>
              <a:rPr lang="en-US" dirty="0"/>
              <a:t>Group discussion considering the Reference Implementation from the following points of view:</a:t>
            </a:r>
          </a:p>
          <a:p>
            <a:endParaRPr lang="en-US" dirty="0"/>
          </a:p>
          <a:p>
            <a:pPr>
              <a:buFont typeface="Arial" panose="020B0604020202020204" pitchFamily="34" charset="0"/>
              <a:buChar char="•"/>
            </a:pPr>
            <a:r>
              <a:rPr lang="en-US" dirty="0"/>
              <a:t>What might an iterative approach to the Reference Implementation look like?</a:t>
            </a:r>
          </a:p>
          <a:p>
            <a:pPr>
              <a:buFont typeface="Arial" panose="020B0604020202020204" pitchFamily="34" charset="0"/>
              <a:buChar char="•"/>
            </a:pPr>
            <a:r>
              <a:rPr lang="en-US" dirty="0"/>
              <a:t>What features should ship first?</a:t>
            </a:r>
          </a:p>
          <a:p>
            <a:pPr>
              <a:buFont typeface="Arial" panose="020B0604020202020204" pitchFamily="34" charset="0"/>
              <a:buChar char="•"/>
            </a:pPr>
            <a:r>
              <a:rPr lang="en-US" dirty="0"/>
              <a:t>How might it pivot, based on market or other factors?</a:t>
            </a:r>
          </a:p>
          <a:p>
            <a:pPr>
              <a:buFont typeface="Arial" panose="020B0604020202020204" pitchFamily="34" charset="0"/>
              <a:buChar char="•"/>
            </a:pPr>
            <a:endParaRPr lang="en-US" dirty="0"/>
          </a:p>
        </p:txBody>
      </p:sp>
      <p:sp>
        <p:nvSpPr>
          <p:cNvPr id="4" name="Subtitle 3">
            <a:extLst>
              <a:ext uri="{FF2B5EF4-FFF2-40B4-BE49-F238E27FC236}">
                <a16:creationId xmlns:a16="http://schemas.microsoft.com/office/drawing/2014/main" id="{C36D2E4C-A879-4824-B304-8A7EF87E04BA}"/>
              </a:ext>
            </a:extLst>
          </p:cNvPr>
          <p:cNvSpPr>
            <a:spLocks noGrp="1"/>
          </p:cNvSpPr>
          <p:nvPr>
            <p:ph type="subTitle" idx="2"/>
          </p:nvPr>
        </p:nvSpPr>
        <p:spPr/>
        <p:txBody>
          <a:bodyPr/>
          <a:lstStyle/>
          <a:p>
            <a:r>
              <a:rPr lang="en-US" dirty="0"/>
              <a:t>Looking at the “Reference Implementation” from an iterative approach</a:t>
            </a:r>
          </a:p>
        </p:txBody>
      </p:sp>
      <p:sp>
        <p:nvSpPr>
          <p:cNvPr id="5" name="Slide Number Placeholder 4">
            <a:extLst>
              <a:ext uri="{FF2B5EF4-FFF2-40B4-BE49-F238E27FC236}">
                <a16:creationId xmlns:a16="http://schemas.microsoft.com/office/drawing/2014/main" id="{815253F3-E445-4145-A533-1C2CC8FCFA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1674891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76593-69B8-450C-9306-B693B118C92B}"/>
              </a:ext>
            </a:extLst>
          </p:cNvPr>
          <p:cNvSpPr>
            <a:spLocks noGrp="1"/>
          </p:cNvSpPr>
          <p:nvPr>
            <p:ph type="title"/>
          </p:nvPr>
        </p:nvSpPr>
        <p:spPr>
          <a:xfrm>
            <a:off x="691250" y="2402278"/>
            <a:ext cx="8520600" cy="572700"/>
          </a:xfrm>
        </p:spPr>
        <p:txBody>
          <a:bodyPr/>
          <a:lstStyle/>
          <a:p>
            <a:r>
              <a:rPr lang="en-US" dirty="0"/>
              <a:t>Software Development Lifecyle (SDLC)</a:t>
            </a:r>
          </a:p>
        </p:txBody>
      </p:sp>
    </p:spTree>
    <p:extLst>
      <p:ext uri="{BB962C8B-B14F-4D97-AF65-F5344CB8AC3E}">
        <p14:creationId xmlns:p14="http://schemas.microsoft.com/office/powerpoint/2010/main" val="1568954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Agile Software Development Lifecycle (SDLC)</a:t>
            </a:r>
            <a:endParaRPr sz="1350" dirty="0">
              <a:solidFill>
                <a:schemeClr val="tx2">
                  <a:lumMod val="100000"/>
                </a:schemeClr>
              </a:solidFill>
            </a:endParaRPr>
          </a:p>
        </p:txBody>
      </p:sp>
      <p:pic>
        <p:nvPicPr>
          <p:cNvPr id="27" name="Picture 26">
            <a:extLst>
              <a:ext uri="{FF2B5EF4-FFF2-40B4-BE49-F238E27FC236}">
                <a16:creationId xmlns:a16="http://schemas.microsoft.com/office/drawing/2014/main" id="{4F68322F-DAB2-4329-9EE7-749A14B09257}"/>
              </a:ext>
            </a:extLst>
          </p:cNvPr>
          <p:cNvPicPr>
            <a:picLocks noChangeAspect="1"/>
          </p:cNvPicPr>
          <p:nvPr/>
        </p:nvPicPr>
        <p:blipFill>
          <a:blip r:embed="rId6"/>
          <a:stretch>
            <a:fillRect/>
          </a:stretch>
        </p:blipFill>
        <p:spPr>
          <a:xfrm>
            <a:off x="2404383" y="1475806"/>
            <a:ext cx="4335234" cy="2953419"/>
          </a:xfrm>
          <a:prstGeom prst="rect">
            <a:avLst/>
          </a:prstGeom>
        </p:spPr>
      </p:pic>
    </p:spTree>
    <p:extLst>
      <p:ext uri="{BB962C8B-B14F-4D97-AF65-F5344CB8AC3E}">
        <p14:creationId xmlns:p14="http://schemas.microsoft.com/office/powerpoint/2010/main" val="4217149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915A7-471A-4327-9C03-D346E4A3CE40}"/>
              </a:ext>
            </a:extLst>
          </p:cNvPr>
          <p:cNvSpPr>
            <a:spLocks noGrp="1"/>
          </p:cNvSpPr>
          <p:nvPr>
            <p:ph type="title"/>
          </p:nvPr>
        </p:nvSpPr>
        <p:spPr/>
        <p:txBody>
          <a:bodyPr/>
          <a:lstStyle/>
          <a:p>
            <a:r>
              <a:rPr lang="en-US" dirty="0"/>
              <a:t>The Agile Manifesto and Best Practices</a:t>
            </a:r>
          </a:p>
        </p:txBody>
      </p:sp>
    </p:spTree>
    <p:extLst>
      <p:ext uri="{BB962C8B-B14F-4D97-AF65-F5344CB8AC3E}">
        <p14:creationId xmlns:p14="http://schemas.microsoft.com/office/powerpoint/2010/main" val="2537409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3"/>
        <p:cNvGrpSpPr/>
        <p:nvPr/>
      </p:nvGrpSpPr>
      <p:grpSpPr>
        <a:xfrm>
          <a:off x="0" y="0"/>
          <a:ext cx="0" cy="0"/>
          <a:chOff x="0" y="0"/>
          <a:chExt cx="0" cy="0"/>
        </a:xfrm>
      </p:grpSpPr>
      <p:sp>
        <p:nvSpPr>
          <p:cNvPr id="284" name="Google Shape;284;p45"/>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t>Prerequisites</a:t>
            </a:r>
            <a:endParaRPr/>
          </a:p>
        </p:txBody>
      </p:sp>
      <p:sp>
        <p:nvSpPr>
          <p:cNvPr id="285" name="Google Shape;285;p45"/>
          <p:cNvSpPr txBox="1"/>
          <p:nvPr/>
        </p:nvSpPr>
        <p:spPr>
          <a:xfrm>
            <a:off x="613700" y="1641750"/>
            <a:ext cx="7086600" cy="949200"/>
          </a:xfrm>
          <a:prstGeom prst="rect">
            <a:avLst/>
          </a:prstGeom>
          <a:noFill/>
          <a:ln>
            <a:noFill/>
          </a:ln>
        </p:spPr>
        <p:txBody>
          <a:bodyPr spcFirstLastPara="1" wrap="square" lIns="91400" tIns="91400" rIns="91400" bIns="91400" anchor="t" anchorCtr="0">
            <a:noAutofit/>
          </a:bodyPr>
          <a:lstStyle/>
          <a:p>
            <a:pPr marL="457200" lvl="0" indent="-323850" algn="l" rtl="0">
              <a:lnSpc>
                <a:spcPct val="115000"/>
              </a:lnSpc>
              <a:spcBef>
                <a:spcPts val="0"/>
              </a:spcBef>
              <a:spcAft>
                <a:spcPts val="0"/>
              </a:spcAft>
              <a:buClr>
                <a:srgbClr val="404040"/>
              </a:buClr>
              <a:buSzPts val="1500"/>
              <a:buChar char="●"/>
            </a:pPr>
            <a:r>
              <a:rPr lang="en-US" sz="1500" dirty="0">
                <a:solidFill>
                  <a:srgbClr val="404040"/>
                </a:solidFill>
              </a:rPr>
              <a:t>Have some education and experience in Computer Science and software development</a:t>
            </a:r>
          </a:p>
          <a:p>
            <a:pPr marL="457200" lvl="0" indent="-323850" algn="l" rtl="0">
              <a:lnSpc>
                <a:spcPct val="115000"/>
              </a:lnSpc>
              <a:spcBef>
                <a:spcPts val="0"/>
              </a:spcBef>
              <a:spcAft>
                <a:spcPts val="0"/>
              </a:spcAft>
              <a:buClr>
                <a:srgbClr val="404040"/>
              </a:buClr>
              <a:buSzPts val="1500"/>
              <a:buChar char="●"/>
            </a:pPr>
            <a:r>
              <a:rPr lang="en-US" sz="1500" dirty="0">
                <a:solidFill>
                  <a:srgbClr val="404040"/>
                </a:solidFill>
              </a:rPr>
              <a:t>Have completed basic onboarding</a:t>
            </a:r>
            <a:endParaRPr sz="1500" dirty="0">
              <a:solidFill>
                <a:srgbClr val="404040"/>
              </a:solidFill>
            </a:endParaRPr>
          </a:p>
        </p:txBody>
      </p:sp>
      <p:sp>
        <p:nvSpPr>
          <p:cNvPr id="286" name="Google Shape;286;p45"/>
          <p:cNvSpPr txBox="1"/>
          <p:nvPr/>
        </p:nvSpPr>
        <p:spPr>
          <a:xfrm>
            <a:off x="613700" y="2822400"/>
            <a:ext cx="7806000" cy="1202100"/>
          </a:xfrm>
          <a:prstGeom prst="rect">
            <a:avLst/>
          </a:prstGeom>
          <a:noFill/>
          <a:ln>
            <a:noFill/>
          </a:ln>
        </p:spPr>
        <p:txBody>
          <a:bodyPr spcFirstLastPara="1" wrap="square" lIns="91400" tIns="91400" rIns="91400" bIns="91400" anchor="t" anchorCtr="0">
            <a:noAutofit/>
          </a:bodyPr>
          <a:lstStyle/>
          <a:p>
            <a:pPr marL="0" lvl="0" indent="0" algn="l" rtl="0">
              <a:spcBef>
                <a:spcPts val="0"/>
              </a:spcBef>
              <a:spcAft>
                <a:spcPts val="0"/>
              </a:spcAft>
              <a:buNone/>
            </a:pPr>
            <a:endParaRPr sz="1800" b="1" dirty="0">
              <a:solidFill>
                <a:srgbClr val="F05A28"/>
              </a:solidFill>
            </a:endParaRPr>
          </a:p>
        </p:txBody>
      </p:sp>
      <p:sp>
        <p:nvSpPr>
          <p:cNvPr id="287" name="Google Shape;287;p45"/>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rgbClr val="F05A28"/>
                </a:solidFill>
              </a:rPr>
              <a:t>This course assumes you:</a:t>
            </a:r>
            <a:endParaRPr sz="1800" b="1">
              <a:solidFill>
                <a:srgbClr val="F05A28"/>
              </a:solidFill>
            </a:endParaRPr>
          </a:p>
        </p:txBody>
      </p:sp>
      <p:sp>
        <p:nvSpPr>
          <p:cNvPr id="288" name="Google Shape;288;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FF275-41B9-48FE-AD57-6B022BBC5166}"/>
              </a:ext>
            </a:extLst>
          </p:cNvPr>
          <p:cNvSpPr>
            <a:spLocks noGrp="1"/>
          </p:cNvSpPr>
          <p:nvPr>
            <p:ph type="title"/>
          </p:nvPr>
        </p:nvSpPr>
        <p:spPr/>
        <p:txBody>
          <a:bodyPr/>
          <a:lstStyle/>
          <a:p>
            <a:r>
              <a:rPr lang="en-US" dirty="0"/>
              <a:t>The Agile Manifesto and its Origins</a:t>
            </a:r>
          </a:p>
        </p:txBody>
      </p:sp>
      <p:sp>
        <p:nvSpPr>
          <p:cNvPr id="3" name="Subtitle 2">
            <a:extLst>
              <a:ext uri="{FF2B5EF4-FFF2-40B4-BE49-F238E27FC236}">
                <a16:creationId xmlns:a16="http://schemas.microsoft.com/office/drawing/2014/main" id="{57C8011C-BD56-447A-B237-338F6B1F6305}"/>
              </a:ext>
            </a:extLst>
          </p:cNvPr>
          <p:cNvSpPr>
            <a:spLocks noGrp="1"/>
          </p:cNvSpPr>
          <p:nvPr>
            <p:ph type="subTitle" idx="1"/>
          </p:nvPr>
        </p:nvSpPr>
        <p:spPr/>
        <p:txBody>
          <a:bodyPr/>
          <a:lstStyle/>
          <a:p>
            <a:r>
              <a:rPr lang="en-US" dirty="0"/>
              <a:t>What is it? A statement of values regarding approaches to how teams create and ship software</a:t>
            </a:r>
          </a:p>
          <a:p>
            <a:endParaRPr lang="en-US" dirty="0"/>
          </a:p>
          <a:p>
            <a:r>
              <a:rPr lang="en-US" dirty="0"/>
              <a:t>When was it made? 2001, by 17 top software developers and consultants</a:t>
            </a:r>
          </a:p>
          <a:p>
            <a:endParaRPr lang="en-US" dirty="0"/>
          </a:p>
          <a:p>
            <a:r>
              <a:rPr lang="en-US" dirty="0"/>
              <a:t>Key aspects:</a:t>
            </a:r>
          </a:p>
          <a:p>
            <a:pPr marL="514350" indent="-285750">
              <a:buFont typeface="Arial" panose="020B0604020202020204" pitchFamily="34" charset="0"/>
              <a:buChar char="•"/>
            </a:pPr>
            <a:r>
              <a:rPr lang="en-US" dirty="0"/>
              <a:t>12 values were agreed upon</a:t>
            </a:r>
          </a:p>
          <a:p>
            <a:pPr marL="514350" indent="-285750">
              <a:buFont typeface="Arial" panose="020B0604020202020204" pitchFamily="34" charset="0"/>
              <a:buChar char="•"/>
            </a:pPr>
            <a:r>
              <a:rPr lang="en-US" dirty="0"/>
              <a:t>These values are NOT a process, implementation or standard; they are opinions</a:t>
            </a:r>
          </a:p>
          <a:p>
            <a:pPr marL="514350" indent="-285750">
              <a:buFont typeface="Arial" panose="020B0604020202020204" pitchFamily="34" charset="0"/>
              <a:buChar char="•"/>
            </a:pPr>
            <a:r>
              <a:rPr lang="en-US" dirty="0"/>
              <a:t>Many popular project management methodologies have arisen that are based on these values</a:t>
            </a:r>
          </a:p>
          <a:p>
            <a:pPr marL="514350" indent="-285750">
              <a:buFont typeface="Arial" panose="020B0604020202020204" pitchFamily="34" charset="0"/>
              <a:buChar char="•"/>
            </a:pPr>
            <a:r>
              <a:rPr lang="en-US" dirty="0"/>
              <a:t>Many Agile implementations are poorly executed; it takes great cooperation between business leadership and a competent, self-guided dev team to make it work</a:t>
            </a:r>
          </a:p>
        </p:txBody>
      </p:sp>
      <p:sp>
        <p:nvSpPr>
          <p:cNvPr id="4" name="Slide Number Placeholder 3">
            <a:extLst>
              <a:ext uri="{FF2B5EF4-FFF2-40B4-BE49-F238E27FC236}">
                <a16:creationId xmlns:a16="http://schemas.microsoft.com/office/drawing/2014/main" id="{BAE9DD1B-3DD9-4767-81CF-9384E2C36A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68406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BB1AA-B44E-4C26-889D-5BE4AD01E8C9}"/>
              </a:ext>
            </a:extLst>
          </p:cNvPr>
          <p:cNvSpPr>
            <a:spLocks noGrp="1"/>
          </p:cNvSpPr>
          <p:nvPr>
            <p:ph type="title"/>
          </p:nvPr>
        </p:nvSpPr>
        <p:spPr/>
        <p:txBody>
          <a:bodyPr/>
          <a:lstStyle/>
          <a:p>
            <a:r>
              <a:rPr lang="en-US" dirty="0"/>
              <a:t>Agile Values</a:t>
            </a:r>
          </a:p>
        </p:txBody>
      </p:sp>
      <p:sp>
        <p:nvSpPr>
          <p:cNvPr id="3" name="Subtitle 2">
            <a:extLst>
              <a:ext uri="{FF2B5EF4-FFF2-40B4-BE49-F238E27FC236}">
                <a16:creationId xmlns:a16="http://schemas.microsoft.com/office/drawing/2014/main" id="{73B7A724-A07D-4953-8477-F219CACA3CC2}"/>
              </a:ext>
            </a:extLst>
          </p:cNvPr>
          <p:cNvSpPr>
            <a:spLocks noGrp="1"/>
          </p:cNvSpPr>
          <p:nvPr>
            <p:ph type="subTitle" idx="1"/>
          </p:nvPr>
        </p:nvSpPr>
        <p:spPr/>
        <p:txBody>
          <a:bodyPr/>
          <a:lstStyle/>
          <a:p>
            <a:pPr marL="514350" indent="-285750">
              <a:buFont typeface="Arial" panose="020B0604020202020204" pitchFamily="34" charset="0"/>
              <a:buChar char="•"/>
            </a:pPr>
            <a:r>
              <a:rPr lang="en-US" dirty="0"/>
              <a:t>Individuals and Interactions &gt; Processes and Tools</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a:t>Working Software &gt; Comprehensive Documentation</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a:t>Customer Collaboration &gt; Contract Negotiation</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a:t>Responding to Change &gt; Following a Plan</a:t>
            </a:r>
          </a:p>
          <a:p>
            <a:endParaRPr lang="en-US" dirty="0"/>
          </a:p>
        </p:txBody>
      </p:sp>
      <p:sp>
        <p:nvSpPr>
          <p:cNvPr id="4" name="Slide Number Placeholder 3">
            <a:extLst>
              <a:ext uri="{FF2B5EF4-FFF2-40B4-BE49-F238E27FC236}">
                <a16:creationId xmlns:a16="http://schemas.microsoft.com/office/drawing/2014/main" id="{138A5C75-B5AA-447F-837B-73C8EDADF6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344170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830E8-EB70-4E51-8D38-21458C94A1C5}"/>
              </a:ext>
            </a:extLst>
          </p:cNvPr>
          <p:cNvSpPr>
            <a:spLocks noGrp="1"/>
          </p:cNvSpPr>
          <p:nvPr>
            <p:ph type="title"/>
          </p:nvPr>
        </p:nvSpPr>
        <p:spPr/>
        <p:txBody>
          <a:bodyPr/>
          <a:lstStyle/>
          <a:p>
            <a:r>
              <a:rPr lang="en-US" dirty="0"/>
              <a:t>Key Elements of the Agile Approach</a:t>
            </a:r>
          </a:p>
        </p:txBody>
      </p:sp>
      <p:sp>
        <p:nvSpPr>
          <p:cNvPr id="3" name="Subtitle 2">
            <a:extLst>
              <a:ext uri="{FF2B5EF4-FFF2-40B4-BE49-F238E27FC236}">
                <a16:creationId xmlns:a16="http://schemas.microsoft.com/office/drawing/2014/main" id="{D7D6A015-D725-471D-B8E0-4D08ADFD934A}"/>
              </a:ext>
            </a:extLst>
          </p:cNvPr>
          <p:cNvSpPr>
            <a:spLocks noGrp="1"/>
          </p:cNvSpPr>
          <p:nvPr>
            <p:ph type="subTitle" idx="1"/>
          </p:nvPr>
        </p:nvSpPr>
        <p:spPr/>
        <p:txBody>
          <a:bodyPr/>
          <a:lstStyle/>
          <a:p>
            <a:r>
              <a:rPr lang="en-US" dirty="0"/>
              <a:t>The Agile method is an iterative and incremental tactic to software design that utilizes constant planning, understanding, upgrading, team partnership, development, and delivery.</a:t>
            </a:r>
          </a:p>
          <a:p>
            <a:endParaRPr lang="en-US" dirty="0"/>
          </a:p>
          <a:p>
            <a:r>
              <a:rPr lang="en-US" dirty="0"/>
              <a:t>It is driven by the principles of providing value and collaborating with stakeholders.</a:t>
            </a:r>
          </a:p>
          <a:p>
            <a:endParaRPr lang="en-US" dirty="0"/>
          </a:p>
          <a:p>
            <a:r>
              <a:rPr lang="en-US" dirty="0"/>
              <a:t>It starts with customers defining the end uses of the final product and the kind of problems the final product attempts to address.</a:t>
            </a:r>
          </a:p>
          <a:p>
            <a:endParaRPr lang="en-US" dirty="0"/>
          </a:p>
          <a:p>
            <a:r>
              <a:rPr lang="en-US" dirty="0"/>
              <a:t>Designated teams start to plan and work on a complete process through planning, implementing, and appraising.</a:t>
            </a:r>
          </a:p>
          <a:p>
            <a:endParaRPr lang="en-US" dirty="0"/>
          </a:p>
          <a:p>
            <a:r>
              <a:rPr lang="en-US" dirty="0"/>
              <a:t>Since the development process is iterative, errors are resolved in the intermediate stage of the project.</a:t>
            </a:r>
          </a:p>
        </p:txBody>
      </p:sp>
      <p:sp>
        <p:nvSpPr>
          <p:cNvPr id="4" name="Slide Number Placeholder 3">
            <a:extLst>
              <a:ext uri="{FF2B5EF4-FFF2-40B4-BE49-F238E27FC236}">
                <a16:creationId xmlns:a16="http://schemas.microsoft.com/office/drawing/2014/main" id="{19F0308E-C8DE-417F-8EA1-47F5C55FD6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419980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46386-D0FA-4FB7-82A4-EB5B256BB8F2}"/>
              </a:ext>
            </a:extLst>
          </p:cNvPr>
          <p:cNvSpPr>
            <a:spLocks noGrp="1"/>
          </p:cNvSpPr>
          <p:nvPr>
            <p:ph type="title"/>
          </p:nvPr>
        </p:nvSpPr>
        <p:spPr/>
        <p:txBody>
          <a:bodyPr/>
          <a:lstStyle/>
          <a:p>
            <a:r>
              <a:rPr lang="en-US" dirty="0"/>
              <a:t>Modern Approaches to Agile Software Development</a:t>
            </a:r>
          </a:p>
        </p:txBody>
      </p:sp>
      <p:sp>
        <p:nvSpPr>
          <p:cNvPr id="3" name="Subtitle 2">
            <a:extLst>
              <a:ext uri="{FF2B5EF4-FFF2-40B4-BE49-F238E27FC236}">
                <a16:creationId xmlns:a16="http://schemas.microsoft.com/office/drawing/2014/main" id="{E196A473-A3BD-4ECC-AC49-836424656511}"/>
              </a:ext>
            </a:extLst>
          </p:cNvPr>
          <p:cNvSpPr>
            <a:spLocks noGrp="1"/>
          </p:cNvSpPr>
          <p:nvPr>
            <p:ph type="subTitle" idx="1"/>
          </p:nvPr>
        </p:nvSpPr>
        <p:spPr/>
        <p:txBody>
          <a:bodyPr/>
          <a:lstStyle/>
          <a:p>
            <a:r>
              <a:rPr lang="en-US" dirty="0"/>
              <a:t>Several project management approaches implement Agile values in some way. Often, they bring in elements of other approaches.</a:t>
            </a:r>
          </a:p>
          <a:p>
            <a:endParaRPr lang="en-US" dirty="0"/>
          </a:p>
          <a:p>
            <a:r>
              <a:rPr lang="en-US" dirty="0"/>
              <a:t>Popular methodologies:</a:t>
            </a:r>
          </a:p>
          <a:p>
            <a:pPr marL="514350" indent="-285750">
              <a:buFont typeface="Arial" panose="020B0604020202020204" pitchFamily="34" charset="0"/>
              <a:buChar char="•"/>
            </a:pPr>
            <a:r>
              <a:rPr lang="en-US" dirty="0"/>
              <a:t>Kanban – uses visual boards to view and organize tasks. Uses elements of “Just In Time” lean manufacturing strategies, emphasizing throughput</a:t>
            </a:r>
          </a:p>
          <a:p>
            <a:pPr marL="514350" indent="-285750">
              <a:buFont typeface="Arial" panose="020B0604020202020204" pitchFamily="34" charset="0"/>
              <a:buChar char="•"/>
            </a:pPr>
            <a:r>
              <a:rPr lang="en-US" dirty="0"/>
              <a:t>Scrum – aligns closely with Agile values. Breaks down overall development into iterative sprints. Makes use of exclusive roles (“Scrum Lead”, “Product Owner”) and emphasizes constant communication through a daily “scrum” where activities can be aligned. </a:t>
            </a:r>
          </a:p>
          <a:p>
            <a:pPr marL="514350" indent="-285750">
              <a:buFont typeface="Arial" panose="020B0604020202020204" pitchFamily="34" charset="0"/>
              <a:buChar char="•"/>
            </a:pPr>
            <a:r>
              <a:rPr lang="en-US" dirty="0"/>
              <a:t>Scaled Agile Framework (</a:t>
            </a:r>
            <a:r>
              <a:rPr lang="en-US" dirty="0" err="1"/>
              <a:t>SAFe</a:t>
            </a:r>
            <a:r>
              <a:rPr lang="en-US" dirty="0"/>
              <a:t>) – workflow and organizational patterns to help deploy Agile at scale in large organizations.</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a:t>All three of these approaches are in use in some fashion at Capital.</a:t>
            </a:r>
          </a:p>
        </p:txBody>
      </p:sp>
      <p:sp>
        <p:nvSpPr>
          <p:cNvPr id="4" name="Slide Number Placeholder 3">
            <a:extLst>
              <a:ext uri="{FF2B5EF4-FFF2-40B4-BE49-F238E27FC236}">
                <a16:creationId xmlns:a16="http://schemas.microsoft.com/office/drawing/2014/main" id="{E1E63673-7279-42BC-8C86-C3A51E17BE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116444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1953-AE4B-45F2-A514-2FA00C4B4148}"/>
              </a:ext>
            </a:extLst>
          </p:cNvPr>
          <p:cNvSpPr>
            <a:spLocks noGrp="1"/>
          </p:cNvSpPr>
          <p:nvPr>
            <p:ph type="title"/>
          </p:nvPr>
        </p:nvSpPr>
        <p:spPr/>
        <p:txBody>
          <a:bodyPr/>
          <a:lstStyle/>
          <a:p>
            <a:r>
              <a:rPr lang="en-US" dirty="0"/>
              <a:t>Common Agile Practices at Capital Group</a:t>
            </a:r>
          </a:p>
        </p:txBody>
      </p:sp>
      <p:sp>
        <p:nvSpPr>
          <p:cNvPr id="3" name="Subtitle 2">
            <a:extLst>
              <a:ext uri="{FF2B5EF4-FFF2-40B4-BE49-F238E27FC236}">
                <a16:creationId xmlns:a16="http://schemas.microsoft.com/office/drawing/2014/main" id="{60EC4E2D-2455-47B4-B878-A8EFC40C8766}"/>
              </a:ext>
            </a:extLst>
          </p:cNvPr>
          <p:cNvSpPr>
            <a:spLocks noGrp="1"/>
          </p:cNvSpPr>
          <p:nvPr>
            <p:ph type="subTitle" idx="1"/>
          </p:nvPr>
        </p:nvSpPr>
        <p:spPr/>
        <p:txBody>
          <a:bodyPr/>
          <a:lstStyle/>
          <a:p>
            <a:r>
              <a:rPr lang="en-US" dirty="0"/>
              <a:t>Common practices are:</a:t>
            </a:r>
          </a:p>
          <a:p>
            <a:pPr marL="514350" indent="-285750">
              <a:buFont typeface="Arial" panose="020B0604020202020204" pitchFamily="34" charset="0"/>
              <a:buChar char="•"/>
            </a:pPr>
            <a:r>
              <a:rPr lang="en-US" dirty="0"/>
              <a:t>Close collaboration between an engaged and knowledgeable Product Owner and a self-organizing dev team with strong ownership for code and team quality </a:t>
            </a:r>
          </a:p>
          <a:p>
            <a:pPr marL="514350" indent="-285750">
              <a:buFont typeface="Arial" panose="020B0604020202020204" pitchFamily="34" charset="0"/>
              <a:buChar char="•"/>
            </a:pPr>
            <a:r>
              <a:rPr lang="en-US" dirty="0"/>
              <a:t>Relentlessly working to break complex tasks down into smaller, more discrete and defined elements</a:t>
            </a:r>
          </a:p>
          <a:p>
            <a:pPr marL="514350" indent="-285750">
              <a:buFont typeface="Arial" panose="020B0604020202020204" pitchFamily="34" charset="0"/>
              <a:buChar char="•"/>
            </a:pPr>
            <a:r>
              <a:rPr lang="en-US" dirty="0"/>
              <a:t>Making use of Scrum boards to track and prioritize work</a:t>
            </a:r>
          </a:p>
          <a:p>
            <a:pPr marL="514350" indent="-285750">
              <a:buFont typeface="Arial" panose="020B0604020202020204" pitchFamily="34" charset="0"/>
              <a:buChar char="•"/>
            </a:pPr>
            <a:r>
              <a:rPr lang="en-US" dirty="0"/>
              <a:t>Sprints run using Scrum principles and practices</a:t>
            </a:r>
            <a:br>
              <a:rPr lang="en-US" dirty="0"/>
            </a:br>
            <a:r>
              <a:rPr lang="en-US" dirty="0"/>
              <a:t>Continuously evaluate and improve how we choose scope of work for each iteration</a:t>
            </a:r>
          </a:p>
          <a:p>
            <a:pPr marL="5143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AC72674-05E1-4746-97B6-DDD30A52B8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242107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5B127-D298-48A7-893E-4C07184D984E}"/>
              </a:ext>
            </a:extLst>
          </p:cNvPr>
          <p:cNvSpPr>
            <a:spLocks noGrp="1"/>
          </p:cNvSpPr>
          <p:nvPr>
            <p:ph type="title"/>
          </p:nvPr>
        </p:nvSpPr>
        <p:spPr/>
        <p:txBody>
          <a:bodyPr/>
          <a:lstStyle/>
          <a:p>
            <a:r>
              <a:rPr lang="en-US" dirty="0"/>
              <a:t>Typical Kanban Board</a:t>
            </a:r>
          </a:p>
        </p:txBody>
      </p:sp>
      <p:sp>
        <p:nvSpPr>
          <p:cNvPr id="3" name="Subtitle 2">
            <a:extLst>
              <a:ext uri="{FF2B5EF4-FFF2-40B4-BE49-F238E27FC236}">
                <a16:creationId xmlns:a16="http://schemas.microsoft.com/office/drawing/2014/main" id="{A585A70F-48DC-4030-97E0-3A03F6F2B7B7}"/>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EF95BDAE-68BE-4919-8105-753A212EE8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3074" name="Picture 2" descr="Software Kanban Board">
            <a:extLst>
              <a:ext uri="{FF2B5EF4-FFF2-40B4-BE49-F238E27FC236}">
                <a16:creationId xmlns:a16="http://schemas.microsoft.com/office/drawing/2014/main" id="{C8C87148-6656-4AC6-B353-3AFC259CB3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067" y="1061875"/>
            <a:ext cx="7314365" cy="310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165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39BC-0673-49DC-A7CA-FF856CCFEFA0}"/>
              </a:ext>
            </a:extLst>
          </p:cNvPr>
          <p:cNvSpPr>
            <a:spLocks noGrp="1"/>
          </p:cNvSpPr>
          <p:nvPr>
            <p:ph type="title"/>
          </p:nvPr>
        </p:nvSpPr>
        <p:spPr/>
        <p:txBody>
          <a:bodyPr/>
          <a:lstStyle/>
          <a:p>
            <a:r>
              <a:rPr lang="en-US" dirty="0"/>
              <a:t>Diagram of Typical Scrum Sprint</a:t>
            </a:r>
          </a:p>
        </p:txBody>
      </p:sp>
      <p:sp>
        <p:nvSpPr>
          <p:cNvPr id="3" name="Subtitle 2">
            <a:extLst>
              <a:ext uri="{FF2B5EF4-FFF2-40B4-BE49-F238E27FC236}">
                <a16:creationId xmlns:a16="http://schemas.microsoft.com/office/drawing/2014/main" id="{42554D2A-877B-46DF-A8D3-1F706F5D54DF}"/>
              </a:ext>
            </a:extLst>
          </p:cNvPr>
          <p:cNvSpPr>
            <a:spLocks noGrp="1"/>
          </p:cNvSpPr>
          <p:nvPr>
            <p:ph type="subTitle" idx="1"/>
          </p:nvPr>
        </p:nvSpPr>
        <p:spPr>
          <a:xfrm>
            <a:off x="882646" y="1389179"/>
            <a:ext cx="7162087" cy="2961118"/>
          </a:xfrm>
        </p:spPr>
        <p:txBody>
          <a:bodyPr/>
          <a:lstStyle/>
          <a:p>
            <a:endParaRPr lang="en-US" dirty="0"/>
          </a:p>
        </p:txBody>
      </p:sp>
      <p:sp>
        <p:nvSpPr>
          <p:cNvPr id="4" name="Slide Number Placeholder 3">
            <a:extLst>
              <a:ext uri="{FF2B5EF4-FFF2-40B4-BE49-F238E27FC236}">
                <a16:creationId xmlns:a16="http://schemas.microsoft.com/office/drawing/2014/main" id="{0F5FF234-D5A6-4319-84D5-A4F32D911E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2050" name="Picture 2" descr="Scrum lifecycle diagram">
            <a:extLst>
              <a:ext uri="{FF2B5EF4-FFF2-40B4-BE49-F238E27FC236}">
                <a16:creationId xmlns:a16="http://schemas.microsoft.com/office/drawing/2014/main" id="{A2CB4DC3-54A8-4D03-8B8E-78C23A81E3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21" y="1408554"/>
            <a:ext cx="8320357" cy="2862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947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823E1-CB60-4889-A56A-094D0D9F35B1}"/>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59D00247-DDAE-416A-99E5-34C42FD024A3}"/>
              </a:ext>
            </a:extLst>
          </p:cNvPr>
          <p:cNvSpPr>
            <a:spLocks noGrp="1"/>
          </p:cNvSpPr>
          <p:nvPr>
            <p:ph type="body" idx="1"/>
          </p:nvPr>
        </p:nvSpPr>
        <p:spPr/>
        <p:txBody>
          <a:bodyPr anchor="t"/>
          <a:lstStyle/>
          <a:p>
            <a:r>
              <a:rPr lang="en-US" dirty="0"/>
              <a:t>Walk through a typical two-week Agile/Scrum Sprint. Key elements:</a:t>
            </a:r>
          </a:p>
          <a:p>
            <a:endParaRPr lang="en-US" dirty="0"/>
          </a:p>
          <a:p>
            <a:pPr>
              <a:buFont typeface="Arial" panose="020B0604020202020204" pitchFamily="34" charset="0"/>
              <a:buChar char="•"/>
            </a:pPr>
            <a:r>
              <a:rPr lang="en-US" dirty="0"/>
              <a:t>Sprint/Iteration</a:t>
            </a:r>
          </a:p>
          <a:p>
            <a:pPr>
              <a:buFont typeface="Arial" panose="020B0604020202020204" pitchFamily="34" charset="0"/>
              <a:buChar char="•"/>
            </a:pPr>
            <a:r>
              <a:rPr lang="en-US" dirty="0"/>
              <a:t>User Stories</a:t>
            </a:r>
          </a:p>
          <a:p>
            <a:pPr>
              <a:buFont typeface="Arial" panose="020B0604020202020204" pitchFamily="34" charset="0"/>
              <a:buChar char="•"/>
            </a:pPr>
            <a:r>
              <a:rPr lang="en-US" dirty="0"/>
              <a:t>Spikes/Epics</a:t>
            </a:r>
          </a:p>
          <a:p>
            <a:pPr>
              <a:buFont typeface="Arial" panose="020B0604020202020204" pitchFamily="34" charset="0"/>
              <a:buChar char="•"/>
            </a:pPr>
            <a:r>
              <a:rPr lang="en-US" dirty="0"/>
              <a:t>Backlog</a:t>
            </a:r>
          </a:p>
          <a:p>
            <a:pPr>
              <a:buFont typeface="Arial" panose="020B0604020202020204" pitchFamily="34" charset="0"/>
              <a:buChar char="•"/>
            </a:pPr>
            <a:r>
              <a:rPr lang="en-US" dirty="0"/>
              <a:t>Backlog and Grooming</a:t>
            </a:r>
          </a:p>
          <a:p>
            <a:pPr>
              <a:buFont typeface="Arial" panose="020B0604020202020204" pitchFamily="34" charset="0"/>
              <a:buChar char="•"/>
            </a:pPr>
            <a:r>
              <a:rPr lang="en-US" dirty="0"/>
              <a:t>Burndown</a:t>
            </a:r>
          </a:p>
          <a:p>
            <a:pPr>
              <a:buFont typeface="Arial" panose="020B0604020202020204" pitchFamily="34" charset="0"/>
              <a:buChar char="•"/>
            </a:pPr>
            <a:r>
              <a:rPr lang="en-US" dirty="0"/>
              <a:t>Definition of Done</a:t>
            </a:r>
          </a:p>
        </p:txBody>
      </p:sp>
      <p:sp>
        <p:nvSpPr>
          <p:cNvPr id="4" name="Subtitle 3">
            <a:extLst>
              <a:ext uri="{FF2B5EF4-FFF2-40B4-BE49-F238E27FC236}">
                <a16:creationId xmlns:a16="http://schemas.microsoft.com/office/drawing/2014/main" id="{9E25CEDB-9606-45E8-9A57-5F1D8154094D}"/>
              </a:ext>
            </a:extLst>
          </p:cNvPr>
          <p:cNvSpPr>
            <a:spLocks noGrp="1"/>
          </p:cNvSpPr>
          <p:nvPr>
            <p:ph type="subTitle" idx="2"/>
          </p:nvPr>
        </p:nvSpPr>
        <p:spPr/>
        <p:txBody>
          <a:bodyPr/>
          <a:lstStyle/>
          <a:p>
            <a:r>
              <a:rPr lang="en-US" dirty="0"/>
              <a:t>Walkthrough of an Agile Sprint</a:t>
            </a:r>
          </a:p>
        </p:txBody>
      </p:sp>
      <p:sp>
        <p:nvSpPr>
          <p:cNvPr id="5" name="Slide Number Placeholder 4">
            <a:extLst>
              <a:ext uri="{FF2B5EF4-FFF2-40B4-BE49-F238E27FC236}">
                <a16:creationId xmlns:a16="http://schemas.microsoft.com/office/drawing/2014/main" id="{EC299627-63CB-47F8-A168-C2E429ABAD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14973157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A015C-6201-4A0F-BA15-F41FE51FC03C}"/>
              </a:ext>
            </a:extLst>
          </p:cNvPr>
          <p:cNvSpPr>
            <a:spLocks noGrp="1"/>
          </p:cNvSpPr>
          <p:nvPr>
            <p:ph type="title"/>
          </p:nvPr>
        </p:nvSpPr>
        <p:spPr/>
        <p:txBody>
          <a:bodyPr/>
          <a:lstStyle/>
          <a:p>
            <a:r>
              <a:rPr lang="en-US" dirty="0"/>
              <a:t>Working with JIRA</a:t>
            </a:r>
          </a:p>
        </p:txBody>
      </p:sp>
    </p:spTree>
    <p:extLst>
      <p:ext uri="{BB962C8B-B14F-4D97-AF65-F5344CB8AC3E}">
        <p14:creationId xmlns:p14="http://schemas.microsoft.com/office/powerpoint/2010/main" val="3790564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491C2-65F3-4FC1-A2D3-75A9DC9123A6}"/>
              </a:ext>
            </a:extLst>
          </p:cNvPr>
          <p:cNvSpPr>
            <a:spLocks noGrp="1"/>
          </p:cNvSpPr>
          <p:nvPr>
            <p:ph type="title"/>
          </p:nvPr>
        </p:nvSpPr>
        <p:spPr/>
        <p:txBody>
          <a:bodyPr/>
          <a:lstStyle/>
          <a:p>
            <a:r>
              <a:rPr lang="en-US" sz="1800" b="0" i="0" u="none" strike="noStrike" dirty="0">
                <a:solidFill>
                  <a:srgbClr val="000000"/>
                </a:solidFill>
                <a:effectLst/>
                <a:latin typeface="Arial" panose="020B0604020202020204" pitchFamily="34" charset="0"/>
              </a:rPr>
              <a:t>Overview of Project and Issue Tracking Software</a:t>
            </a:r>
            <a:endParaRPr lang="en-US" dirty="0"/>
          </a:p>
        </p:txBody>
      </p:sp>
      <p:sp>
        <p:nvSpPr>
          <p:cNvPr id="3" name="Subtitle 2">
            <a:extLst>
              <a:ext uri="{FF2B5EF4-FFF2-40B4-BE49-F238E27FC236}">
                <a16:creationId xmlns:a16="http://schemas.microsoft.com/office/drawing/2014/main" id="{4E4B4AC2-4FBB-4C64-8137-BBEDB25E31FC}"/>
              </a:ext>
            </a:extLst>
          </p:cNvPr>
          <p:cNvSpPr>
            <a:spLocks noGrp="1"/>
          </p:cNvSpPr>
          <p:nvPr>
            <p:ph type="subTitle" idx="1"/>
          </p:nvPr>
        </p:nvSpPr>
        <p:spPr/>
        <p:txBody>
          <a:bodyPr/>
          <a:lstStyle/>
          <a:p>
            <a:r>
              <a:rPr lang="en-US" dirty="0"/>
              <a:t>There are many applications in use to manage tech work – some oriented around service tickets; some around dev tasks, some around both</a:t>
            </a:r>
          </a:p>
          <a:p>
            <a:endParaRPr lang="en-US" dirty="0"/>
          </a:p>
          <a:p>
            <a:r>
              <a:rPr lang="en-US" dirty="0"/>
              <a:t>Popular project and issue tracking software:</a:t>
            </a:r>
          </a:p>
          <a:p>
            <a:pPr marL="514350" indent="-285750">
              <a:buFont typeface="Arial" panose="020B0604020202020204" pitchFamily="34" charset="0"/>
              <a:buChar char="•"/>
            </a:pPr>
            <a:r>
              <a:rPr lang="en-US" dirty="0"/>
              <a:t>JIRA</a:t>
            </a:r>
          </a:p>
          <a:p>
            <a:pPr marL="514350" indent="-285750">
              <a:buFont typeface="Arial" panose="020B0604020202020204" pitchFamily="34" charset="0"/>
              <a:buChar char="•"/>
            </a:pPr>
            <a:r>
              <a:rPr lang="en-US" dirty="0"/>
              <a:t>Asana</a:t>
            </a:r>
          </a:p>
          <a:p>
            <a:pPr marL="514350" indent="-285750">
              <a:buFont typeface="Arial" panose="020B0604020202020204" pitchFamily="34" charset="0"/>
              <a:buChar char="•"/>
            </a:pPr>
            <a:r>
              <a:rPr lang="en-US" dirty="0"/>
              <a:t>Trello</a:t>
            </a:r>
          </a:p>
          <a:p>
            <a:pPr marL="514350" indent="-285750">
              <a:buFont typeface="Arial" panose="020B0604020202020204" pitchFamily="34" charset="0"/>
              <a:buChar char="•"/>
            </a:pPr>
            <a:r>
              <a:rPr lang="en-US" dirty="0"/>
              <a:t>Monday</a:t>
            </a:r>
          </a:p>
          <a:p>
            <a:pPr marL="514350" indent="-285750">
              <a:buFont typeface="Arial" panose="020B0604020202020204" pitchFamily="34" charset="0"/>
              <a:buChar char="•"/>
            </a:pPr>
            <a:r>
              <a:rPr lang="en-US" dirty="0" err="1"/>
              <a:t>Zoho</a:t>
            </a:r>
            <a:endParaRPr lang="en-US" dirty="0"/>
          </a:p>
          <a:p>
            <a:pPr marL="514350" indent="-285750">
              <a:buFont typeface="Arial" panose="020B0604020202020204" pitchFamily="34" charset="0"/>
              <a:buChar char="•"/>
            </a:pPr>
            <a:endParaRPr lang="en-US" dirty="0"/>
          </a:p>
          <a:p>
            <a:pPr marL="228600" indent="0"/>
            <a:r>
              <a:rPr lang="en-US" dirty="0"/>
              <a:t>There are MANY others; this is a crowded space</a:t>
            </a:r>
          </a:p>
          <a:p>
            <a:pPr marL="228600" indent="0"/>
            <a:r>
              <a:rPr lang="en-US" dirty="0"/>
              <a:t>In dev work, integration with tools used in the full dev cycle is important – testing; deployment, monitoring, etc.</a:t>
            </a:r>
          </a:p>
        </p:txBody>
      </p:sp>
      <p:sp>
        <p:nvSpPr>
          <p:cNvPr id="4" name="Slide Number Placeholder 3">
            <a:extLst>
              <a:ext uri="{FF2B5EF4-FFF2-40B4-BE49-F238E27FC236}">
                <a16:creationId xmlns:a16="http://schemas.microsoft.com/office/drawing/2014/main" id="{9A22D5F0-A91B-422E-A476-329432D628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397795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92"/>
        <p:cNvGrpSpPr/>
        <p:nvPr/>
      </p:nvGrpSpPr>
      <p:grpSpPr>
        <a:xfrm>
          <a:off x="0" y="0"/>
          <a:ext cx="0" cy="0"/>
          <a:chOff x="0" y="0"/>
          <a:chExt cx="0" cy="0"/>
        </a:xfrm>
      </p:grpSpPr>
      <p:sp>
        <p:nvSpPr>
          <p:cNvPr id="293" name="Google Shape;293;p46"/>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t>Why study these subjects?</a:t>
            </a:r>
            <a:endParaRPr dirty="0"/>
          </a:p>
        </p:txBody>
      </p:sp>
      <p:sp>
        <p:nvSpPr>
          <p:cNvPr id="294" name="Google Shape;294;p46"/>
          <p:cNvSpPr txBox="1"/>
          <p:nvPr/>
        </p:nvSpPr>
        <p:spPr>
          <a:xfrm>
            <a:off x="1238925" y="1183200"/>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None/>
            </a:pPr>
            <a:endParaRPr sz="2000" b="1">
              <a:solidFill>
                <a:srgbClr val="404040"/>
              </a:solidFill>
            </a:endParaRPr>
          </a:p>
        </p:txBody>
      </p:sp>
      <p:sp>
        <p:nvSpPr>
          <p:cNvPr id="295" name="Google Shape;295;p46"/>
          <p:cNvSpPr txBox="1"/>
          <p:nvPr/>
        </p:nvSpPr>
        <p:spPr>
          <a:xfrm>
            <a:off x="311499" y="1471300"/>
            <a:ext cx="8555501" cy="3221100"/>
          </a:xfrm>
          <a:prstGeom prst="rect">
            <a:avLst/>
          </a:prstGeom>
          <a:noFill/>
          <a:ln>
            <a:noFill/>
          </a:ln>
        </p:spPr>
        <p:txBody>
          <a:bodyPr spcFirstLastPara="1" wrap="square" lIns="91400" tIns="91400" rIns="91400" bIns="91400" anchor="t" anchorCtr="0">
            <a:noAutofit/>
          </a:bodyPr>
          <a:lstStyle/>
          <a:p>
            <a:pPr marL="133350" lvl="0" algn="l" rtl="0">
              <a:lnSpc>
                <a:spcPct val="150000"/>
              </a:lnSpc>
              <a:spcBef>
                <a:spcPts val="0"/>
              </a:spcBef>
              <a:spcAft>
                <a:spcPts val="0"/>
              </a:spcAft>
              <a:buClr>
                <a:srgbClr val="404040"/>
              </a:buClr>
              <a:buSzPts val="1500"/>
            </a:pPr>
            <a:r>
              <a:rPr lang="en-US" sz="1500" dirty="0">
                <a:solidFill>
                  <a:srgbClr val="404040"/>
                </a:solidFill>
              </a:rPr>
              <a:t>Quality software engineering is built upon a solid software development methodology</a:t>
            </a:r>
          </a:p>
          <a:p>
            <a:pPr marL="457200" lvl="2" indent="-323850">
              <a:lnSpc>
                <a:spcPct val="150000"/>
              </a:lnSpc>
              <a:spcBef>
                <a:spcPts val="100"/>
              </a:spcBef>
              <a:buClr>
                <a:srgbClr val="404040"/>
              </a:buClr>
              <a:buSzPts val="1500"/>
              <a:buChar char="●"/>
            </a:pPr>
            <a:r>
              <a:rPr lang="en-US" dirty="0">
                <a:solidFill>
                  <a:srgbClr val="404040"/>
                </a:solidFill>
              </a:rPr>
              <a:t>Knowing how iterative software development works helps you confidently contribute from your role</a:t>
            </a:r>
          </a:p>
          <a:p>
            <a:pPr marL="457200" lvl="0" indent="-323850" algn="l" rtl="0">
              <a:lnSpc>
                <a:spcPct val="150000"/>
              </a:lnSpc>
              <a:spcBef>
                <a:spcPts val="100"/>
              </a:spcBef>
              <a:spcAft>
                <a:spcPts val="0"/>
              </a:spcAft>
              <a:buClr>
                <a:srgbClr val="404040"/>
              </a:buClr>
              <a:buSzPts val="1500"/>
              <a:buChar char="●"/>
            </a:pPr>
            <a:r>
              <a:rPr lang="en-US" dirty="0">
                <a:solidFill>
                  <a:srgbClr val="404040"/>
                </a:solidFill>
              </a:rPr>
              <a:t>Understanding Agile principles helps you work more effectively in teams</a:t>
            </a:r>
          </a:p>
          <a:p>
            <a:pPr marL="457200" lvl="0" indent="-323850" algn="l" rtl="0">
              <a:lnSpc>
                <a:spcPct val="150000"/>
              </a:lnSpc>
              <a:spcBef>
                <a:spcPts val="100"/>
              </a:spcBef>
              <a:spcAft>
                <a:spcPts val="1000"/>
              </a:spcAft>
              <a:buClr>
                <a:srgbClr val="404040"/>
              </a:buClr>
              <a:buSzPts val="1500"/>
              <a:buChar char="●"/>
            </a:pPr>
            <a:r>
              <a:rPr lang="en-US" dirty="0">
                <a:solidFill>
                  <a:srgbClr val="404040"/>
                </a:solidFill>
              </a:rPr>
              <a:t>Understanding DevOps (and DevSecOps) orients you to Capital Group’s tech culture and enables secure continuous improvement</a:t>
            </a:r>
          </a:p>
          <a:p>
            <a:pPr marL="457200" lvl="0" indent="-323850" algn="l" rtl="0">
              <a:lnSpc>
                <a:spcPct val="150000"/>
              </a:lnSpc>
              <a:spcBef>
                <a:spcPts val="100"/>
              </a:spcBef>
              <a:spcAft>
                <a:spcPts val="1000"/>
              </a:spcAft>
              <a:buClr>
                <a:srgbClr val="404040"/>
              </a:buClr>
              <a:buSzPts val="1500"/>
              <a:buChar char="●"/>
            </a:pPr>
            <a:r>
              <a:rPr lang="en-US" dirty="0">
                <a:solidFill>
                  <a:srgbClr val="404040"/>
                </a:solidFill>
              </a:rPr>
              <a:t>Being familiar with JIRA and how it’s used helps you create, track and contribute to technology workflows</a:t>
            </a:r>
          </a:p>
          <a:p>
            <a:pPr marL="457200" lvl="0" indent="-323850" algn="l" rtl="0">
              <a:lnSpc>
                <a:spcPct val="150000"/>
              </a:lnSpc>
              <a:spcBef>
                <a:spcPts val="100"/>
              </a:spcBef>
              <a:spcAft>
                <a:spcPts val="1000"/>
              </a:spcAft>
              <a:buClr>
                <a:srgbClr val="404040"/>
              </a:buClr>
              <a:buSzPts val="1500"/>
              <a:buChar char="●"/>
            </a:pPr>
            <a:r>
              <a:rPr lang="en-US" dirty="0">
                <a:solidFill>
                  <a:srgbClr val="404040"/>
                </a:solidFill>
              </a:rPr>
              <a:t>Knowing how to use GitHub positions you for divide-and-conquer on </a:t>
            </a:r>
            <a:r>
              <a:rPr lang="en-US">
                <a:solidFill>
                  <a:srgbClr val="404040"/>
                </a:solidFill>
              </a:rPr>
              <a:t>project completion</a:t>
            </a:r>
            <a:endParaRPr lang="en-US" dirty="0">
              <a:solidFill>
                <a:srgbClr val="404040"/>
              </a:solidFill>
            </a:endParaRPr>
          </a:p>
        </p:txBody>
      </p:sp>
      <p:sp>
        <p:nvSpPr>
          <p:cNvPr id="296" name="Google Shape;296;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CC3D-AFCF-47A1-AB5C-C30DD69AF269}"/>
              </a:ext>
            </a:extLst>
          </p:cNvPr>
          <p:cNvSpPr>
            <a:spLocks noGrp="1"/>
          </p:cNvSpPr>
          <p:nvPr>
            <p:ph type="title"/>
          </p:nvPr>
        </p:nvSpPr>
        <p:spPr/>
        <p:txBody>
          <a:bodyPr/>
          <a:lstStyle/>
          <a:p>
            <a:r>
              <a:rPr lang="en-US" sz="1800" b="0" i="0" u="none" strike="noStrike" dirty="0">
                <a:solidFill>
                  <a:srgbClr val="000000"/>
                </a:solidFill>
                <a:effectLst/>
                <a:latin typeface="Arial" panose="020B0604020202020204" pitchFamily="34" charset="0"/>
              </a:rPr>
              <a:t>Overview of JIRA</a:t>
            </a:r>
            <a:endParaRPr lang="en-US" dirty="0"/>
          </a:p>
        </p:txBody>
      </p:sp>
      <p:sp>
        <p:nvSpPr>
          <p:cNvPr id="3" name="Subtitle 2">
            <a:extLst>
              <a:ext uri="{FF2B5EF4-FFF2-40B4-BE49-F238E27FC236}">
                <a16:creationId xmlns:a16="http://schemas.microsoft.com/office/drawing/2014/main" id="{2F0400A2-0BF5-49DE-90FF-94F642CEA869}"/>
              </a:ext>
            </a:extLst>
          </p:cNvPr>
          <p:cNvSpPr>
            <a:spLocks noGrp="1"/>
          </p:cNvSpPr>
          <p:nvPr>
            <p:ph type="subTitle" idx="1"/>
          </p:nvPr>
        </p:nvSpPr>
        <p:spPr/>
        <p:txBody>
          <a:bodyPr/>
          <a:lstStyle/>
          <a:p>
            <a:r>
              <a:rPr lang="en-US" dirty="0"/>
              <a:t>JIRA is part of a family of products from Atlassian.</a:t>
            </a:r>
          </a:p>
          <a:p>
            <a:endParaRPr lang="en-US" dirty="0"/>
          </a:p>
          <a:p>
            <a:r>
              <a:rPr lang="en-US" dirty="0"/>
              <a:t>It can be configured to align with popular Agile methodologies.</a:t>
            </a:r>
          </a:p>
          <a:p>
            <a:endParaRPr lang="en-US" dirty="0"/>
          </a:p>
          <a:p>
            <a:r>
              <a:rPr lang="en-US" dirty="0"/>
              <a:t>Key functionality:</a:t>
            </a:r>
          </a:p>
          <a:p>
            <a:pPr marL="514350" indent="-285750">
              <a:buFont typeface="Arial" panose="020B0604020202020204" pitchFamily="34" charset="0"/>
              <a:buChar char="•"/>
            </a:pPr>
            <a:r>
              <a:rPr lang="en-US" dirty="0"/>
              <a:t>Provides a central hub for design, coding, testing, collaboration, release and maintenance</a:t>
            </a:r>
          </a:p>
          <a:p>
            <a:pPr marL="514350" indent="-285750">
              <a:buFont typeface="Arial" panose="020B0604020202020204" pitchFamily="34" charset="0"/>
              <a:buChar char="•"/>
            </a:pPr>
            <a:r>
              <a:rPr lang="en-US" dirty="0"/>
              <a:t>Integrates with CI/CD systems</a:t>
            </a:r>
          </a:p>
          <a:p>
            <a:pPr marL="514350" indent="-285750">
              <a:buFont typeface="Arial" panose="020B0604020202020204" pitchFamily="34" charset="0"/>
              <a:buChar char="•"/>
            </a:pPr>
            <a:r>
              <a:rPr lang="en-US" dirty="0"/>
              <a:t>Provides a feature backlog for planning purposes</a:t>
            </a:r>
          </a:p>
          <a:p>
            <a:pPr marL="514350" indent="-285750">
              <a:buFont typeface="Arial" panose="020B0604020202020204" pitchFamily="34" charset="0"/>
              <a:buChar char="•"/>
            </a:pPr>
            <a:r>
              <a:rPr lang="en-US" dirty="0"/>
              <a:t>Enables Sprint planning</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7CD85E5C-6567-4524-BF35-99CE165FA1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341098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0486-979D-41CE-BED5-AE5D11876088}"/>
              </a:ext>
            </a:extLst>
          </p:cNvPr>
          <p:cNvSpPr>
            <a:spLocks noGrp="1"/>
          </p:cNvSpPr>
          <p:nvPr>
            <p:ph type="title"/>
          </p:nvPr>
        </p:nvSpPr>
        <p:spPr/>
        <p:txBody>
          <a:bodyPr/>
          <a:lstStyle/>
          <a:p>
            <a:r>
              <a:rPr lang="en-US" dirty="0"/>
              <a:t>Basic Building Blocks of JIRA</a:t>
            </a:r>
          </a:p>
        </p:txBody>
      </p:sp>
      <p:sp>
        <p:nvSpPr>
          <p:cNvPr id="3" name="Subtitle 2">
            <a:extLst>
              <a:ext uri="{FF2B5EF4-FFF2-40B4-BE49-F238E27FC236}">
                <a16:creationId xmlns:a16="http://schemas.microsoft.com/office/drawing/2014/main" id="{241F8596-D3B9-4FDC-8F26-909F7A80D9B3}"/>
              </a:ext>
            </a:extLst>
          </p:cNvPr>
          <p:cNvSpPr>
            <a:spLocks noGrp="1"/>
          </p:cNvSpPr>
          <p:nvPr>
            <p:ph type="subTitle" idx="1"/>
          </p:nvPr>
        </p:nvSpPr>
        <p:spPr/>
        <p:txBody>
          <a:bodyPr/>
          <a:lstStyle/>
          <a:p>
            <a:r>
              <a:rPr lang="en-US" dirty="0"/>
              <a:t>JIRA is built around three basic concepts:</a:t>
            </a:r>
          </a:p>
          <a:p>
            <a:endParaRPr lang="en-US" dirty="0"/>
          </a:p>
          <a:p>
            <a:pPr marL="514350" indent="-285750">
              <a:buFont typeface="Arial" panose="020B0604020202020204" pitchFamily="34" charset="0"/>
              <a:buChar char="•"/>
            </a:pPr>
            <a:r>
              <a:rPr lang="en-US" dirty="0"/>
              <a:t>Projects: A collection of Issues, all oriented to one product or work initiative</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a:t>Issues: The basic element of work in JIRA. Includes the work to be done, as well as metadata about the work. This can be net new work, bug fixes, service tickets, etc. – any type of work</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a:t>Workflow: A record of the life of an Issue. Issues can only have one state at a given time. Transitions from one state to another can be tracked and controlled as needed</a:t>
            </a:r>
          </a:p>
          <a:p>
            <a:pPr marL="5143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A06E13C5-ACE3-49FD-A0F1-AC0D8EC61D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85958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75D16-0765-4740-9F69-7005AB3159DA}"/>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8E210B29-C556-4E6F-A8AA-38F42E47F8FC}"/>
              </a:ext>
            </a:extLst>
          </p:cNvPr>
          <p:cNvSpPr>
            <a:spLocks noGrp="1"/>
          </p:cNvSpPr>
          <p:nvPr>
            <p:ph type="body" idx="1"/>
          </p:nvPr>
        </p:nvSpPr>
        <p:spPr/>
        <p:txBody>
          <a:bodyPr/>
          <a:lstStyle/>
          <a:p>
            <a:endParaRPr lang="en-US" dirty="0"/>
          </a:p>
        </p:txBody>
      </p:sp>
      <p:sp>
        <p:nvSpPr>
          <p:cNvPr id="4" name="Subtitle 3">
            <a:extLst>
              <a:ext uri="{FF2B5EF4-FFF2-40B4-BE49-F238E27FC236}">
                <a16:creationId xmlns:a16="http://schemas.microsoft.com/office/drawing/2014/main" id="{1169C44A-8CC6-42F6-9D47-38BC5CF69269}"/>
              </a:ext>
            </a:extLst>
          </p:cNvPr>
          <p:cNvSpPr>
            <a:spLocks noGrp="1"/>
          </p:cNvSpPr>
          <p:nvPr>
            <p:ph type="subTitle" idx="2"/>
          </p:nvPr>
        </p:nvSpPr>
        <p:spPr/>
        <p:txBody>
          <a:bodyPr/>
          <a:lstStyle/>
          <a:p>
            <a:r>
              <a:rPr lang="en-US" dirty="0"/>
              <a:t>Lifecycle of a JIRA Issue</a:t>
            </a:r>
          </a:p>
        </p:txBody>
      </p:sp>
      <p:sp>
        <p:nvSpPr>
          <p:cNvPr id="5" name="Slide Number Placeholder 4">
            <a:extLst>
              <a:ext uri="{FF2B5EF4-FFF2-40B4-BE49-F238E27FC236}">
                <a16:creationId xmlns:a16="http://schemas.microsoft.com/office/drawing/2014/main" id="{FA05412E-B71C-451D-81E8-2012DCFDA9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362534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2F1E2-31CC-4244-9BA0-E65017546F2D}"/>
              </a:ext>
            </a:extLst>
          </p:cNvPr>
          <p:cNvSpPr>
            <a:spLocks noGrp="1"/>
          </p:cNvSpPr>
          <p:nvPr>
            <p:ph type="title"/>
          </p:nvPr>
        </p:nvSpPr>
        <p:spPr/>
        <p:txBody>
          <a:bodyPr/>
          <a:lstStyle/>
          <a:p>
            <a:r>
              <a:rPr lang="en-US" sz="1800" b="0" i="0" u="none" strike="noStrike" dirty="0">
                <a:solidFill>
                  <a:srgbClr val="000000"/>
                </a:solidFill>
                <a:effectLst/>
                <a:latin typeface="Arial" panose="020B0604020202020204" pitchFamily="34" charset="0"/>
              </a:rPr>
              <a:t>Using a Scrum Board</a:t>
            </a:r>
            <a:endParaRPr lang="en-US" dirty="0"/>
          </a:p>
        </p:txBody>
      </p:sp>
      <p:sp>
        <p:nvSpPr>
          <p:cNvPr id="3" name="Subtitle 2">
            <a:extLst>
              <a:ext uri="{FF2B5EF4-FFF2-40B4-BE49-F238E27FC236}">
                <a16:creationId xmlns:a16="http://schemas.microsoft.com/office/drawing/2014/main" id="{97067E11-624F-43C0-8554-3A4672D73868}"/>
              </a:ext>
            </a:extLst>
          </p:cNvPr>
          <p:cNvSpPr>
            <a:spLocks noGrp="1"/>
          </p:cNvSpPr>
          <p:nvPr>
            <p:ph type="subTitle" idx="1"/>
          </p:nvPr>
        </p:nvSpPr>
        <p:spPr/>
        <p:txBody>
          <a:bodyPr/>
          <a:lstStyle/>
          <a:p>
            <a:r>
              <a:rPr lang="en-US" dirty="0"/>
              <a:t>Your Scrum board visually represents your workflow – the sequential state changes of your team’s work. A common configuration at Capital Group might be:</a:t>
            </a:r>
          </a:p>
          <a:p>
            <a:endParaRPr lang="en-US" dirty="0"/>
          </a:p>
          <a:p>
            <a:r>
              <a:rPr lang="en-US" dirty="0"/>
              <a:t>New Issues (in the form of features/stories/tasks/bugs, etc.) begin in a Product Backlog, as they are identified</a:t>
            </a:r>
          </a:p>
          <a:p>
            <a:r>
              <a:rPr lang="en-US" dirty="0"/>
              <a:t>In Sprint Planning, Issues are refined and moved into the Sprint Backlog</a:t>
            </a:r>
          </a:p>
          <a:p>
            <a:endParaRPr lang="en-US" dirty="0"/>
          </a:p>
          <a:p>
            <a:r>
              <a:rPr lang="en-US" dirty="0"/>
              <a:t>Whether assigned a work item, or pulling it yourself, the board lets you choose an Issue and move and then through the states in the defined Workflow for the Project</a:t>
            </a:r>
          </a:p>
          <a:p>
            <a:endParaRPr lang="en-US" dirty="0"/>
          </a:p>
          <a:p>
            <a:r>
              <a:rPr lang="en-US" dirty="0"/>
              <a:t>Often, your actions in other tools will result in a state change for an Issue; the board will update to reflect that change</a:t>
            </a:r>
          </a:p>
          <a:p>
            <a:endParaRPr lang="en-US" dirty="0"/>
          </a:p>
          <a:p>
            <a:r>
              <a:rPr lang="en-US" dirty="0"/>
              <a:t>Because so much of the work activities is tracked electronically, you can also use JIRA’s Control Center to view important metrics about the work of the team and of its members. It tells you about things like: How long an issue sits in a state; average time to complete an Issue; etc.</a:t>
            </a:r>
          </a:p>
        </p:txBody>
      </p:sp>
      <p:sp>
        <p:nvSpPr>
          <p:cNvPr id="4" name="Slide Number Placeholder 3">
            <a:extLst>
              <a:ext uri="{FF2B5EF4-FFF2-40B4-BE49-F238E27FC236}">
                <a16:creationId xmlns:a16="http://schemas.microsoft.com/office/drawing/2014/main" id="{87657783-86CB-4F25-9A1F-9416B99ACD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479527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52492-753D-48AC-B70A-1DAC328D8D57}"/>
              </a:ext>
            </a:extLst>
          </p:cNvPr>
          <p:cNvSpPr>
            <a:spLocks noGrp="1"/>
          </p:cNvSpPr>
          <p:nvPr>
            <p:ph type="title"/>
          </p:nvPr>
        </p:nvSpPr>
        <p:spPr/>
        <p:txBody>
          <a:bodyPr/>
          <a:lstStyle/>
          <a:p>
            <a:r>
              <a:rPr lang="en-US" dirty="0"/>
              <a:t>Example Scrum Board</a:t>
            </a:r>
          </a:p>
        </p:txBody>
      </p:sp>
      <p:sp>
        <p:nvSpPr>
          <p:cNvPr id="3" name="Subtitle 2">
            <a:extLst>
              <a:ext uri="{FF2B5EF4-FFF2-40B4-BE49-F238E27FC236}">
                <a16:creationId xmlns:a16="http://schemas.microsoft.com/office/drawing/2014/main" id="{3ACFF68B-0FD5-4751-8080-2CCE1D931BAD}"/>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C714C0C8-6105-41DC-9708-E4161EAA8D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pic>
        <p:nvPicPr>
          <p:cNvPr id="6" name="Picture 5" descr="Graphical user interface, application, Teams&#10;&#10;Description automatically generated">
            <a:extLst>
              <a:ext uri="{FF2B5EF4-FFF2-40B4-BE49-F238E27FC236}">
                <a16:creationId xmlns:a16="http://schemas.microsoft.com/office/drawing/2014/main" id="{80DF0353-F937-49AA-8125-2DE33DA26DB4}"/>
              </a:ext>
            </a:extLst>
          </p:cNvPr>
          <p:cNvPicPr>
            <a:picLocks noChangeAspect="1"/>
          </p:cNvPicPr>
          <p:nvPr/>
        </p:nvPicPr>
        <p:blipFill>
          <a:blip r:embed="rId2"/>
          <a:stretch>
            <a:fillRect/>
          </a:stretch>
        </p:blipFill>
        <p:spPr>
          <a:xfrm>
            <a:off x="830877" y="1028375"/>
            <a:ext cx="7190745" cy="3663546"/>
          </a:xfrm>
          <a:prstGeom prst="rect">
            <a:avLst/>
          </a:prstGeom>
        </p:spPr>
      </p:pic>
    </p:spTree>
    <p:extLst>
      <p:ext uri="{BB962C8B-B14F-4D97-AF65-F5344CB8AC3E}">
        <p14:creationId xmlns:p14="http://schemas.microsoft.com/office/powerpoint/2010/main" val="27521970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64DD8-0A01-470D-B8C4-6C7301E0E4C6}"/>
              </a:ext>
            </a:extLst>
          </p:cNvPr>
          <p:cNvSpPr>
            <a:spLocks noGrp="1"/>
          </p:cNvSpPr>
          <p:nvPr>
            <p:ph type="title"/>
          </p:nvPr>
        </p:nvSpPr>
        <p:spPr/>
        <p:txBody>
          <a:bodyPr/>
          <a:lstStyle/>
          <a:p>
            <a:r>
              <a:rPr lang="en-US" sz="1800" b="0" i="0" u="none" strike="noStrike" dirty="0">
                <a:solidFill>
                  <a:srgbClr val="000000"/>
                </a:solidFill>
                <a:effectLst/>
                <a:latin typeface="Arial" panose="020B0604020202020204" pitchFamily="34" charset="0"/>
              </a:rPr>
              <a:t>Working With a Product Backlog</a:t>
            </a:r>
            <a:endParaRPr lang="en-US" dirty="0"/>
          </a:p>
        </p:txBody>
      </p:sp>
      <p:sp>
        <p:nvSpPr>
          <p:cNvPr id="3" name="Subtitle 2">
            <a:extLst>
              <a:ext uri="{FF2B5EF4-FFF2-40B4-BE49-F238E27FC236}">
                <a16:creationId xmlns:a16="http://schemas.microsoft.com/office/drawing/2014/main" id="{8F8F2A84-28EB-4F32-9C37-B97C8952581F}"/>
              </a:ext>
            </a:extLst>
          </p:cNvPr>
          <p:cNvSpPr>
            <a:spLocks noGrp="1"/>
          </p:cNvSpPr>
          <p:nvPr>
            <p:ph type="subTitle" idx="1"/>
          </p:nvPr>
        </p:nvSpPr>
        <p:spPr/>
        <p:txBody>
          <a:bodyPr/>
          <a:lstStyle/>
          <a:p>
            <a:r>
              <a:rPr lang="en-US" dirty="0"/>
              <a:t>Because we use Agile values, and not Waterfall methodology, we need to continuously work with the items in the product backlog. For the most part, the Product Owner owns this backlog.</a:t>
            </a:r>
          </a:p>
          <a:p>
            <a:endParaRPr lang="en-US" dirty="0"/>
          </a:p>
          <a:p>
            <a:r>
              <a:rPr lang="en-US" dirty="0"/>
              <a:t>Mainly this involves two actions:</a:t>
            </a:r>
          </a:p>
          <a:p>
            <a:pPr marL="514350" indent="-285750">
              <a:buFont typeface="Arial" panose="020B0604020202020204" pitchFamily="34" charset="0"/>
              <a:buChar char="•"/>
            </a:pPr>
            <a:r>
              <a:rPr lang="en-US" dirty="0"/>
              <a:t>Re-evaluate the priority of the work items</a:t>
            </a:r>
          </a:p>
          <a:p>
            <a:pPr marL="514350" indent="-285750">
              <a:buFont typeface="Arial" panose="020B0604020202020204" pitchFamily="34" charset="0"/>
              <a:buChar char="•"/>
            </a:pPr>
            <a:r>
              <a:rPr lang="en-US" dirty="0"/>
              <a:t>Break down larger tasks into discrete, well-defined items that can be completed in one Sprint and which move the project forward while still maintaining an always-shippable product</a:t>
            </a:r>
          </a:p>
          <a:p>
            <a:pPr marL="228600" indent="0"/>
            <a:endParaRPr lang="en-US" dirty="0"/>
          </a:p>
          <a:p>
            <a:pPr marL="228600" indent="0"/>
            <a:endParaRPr lang="en-US" dirty="0"/>
          </a:p>
        </p:txBody>
      </p:sp>
      <p:sp>
        <p:nvSpPr>
          <p:cNvPr id="4" name="Slide Number Placeholder 3">
            <a:extLst>
              <a:ext uri="{FF2B5EF4-FFF2-40B4-BE49-F238E27FC236}">
                <a16:creationId xmlns:a16="http://schemas.microsoft.com/office/drawing/2014/main" id="{0F21CA94-25D6-401E-923D-80B5EA3C3D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388062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8447-15F7-4690-A6AE-6F176CF96A6F}"/>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0AE7D48F-9900-4C54-A507-554D4BF62579}"/>
              </a:ext>
            </a:extLst>
          </p:cNvPr>
          <p:cNvSpPr>
            <a:spLocks noGrp="1"/>
          </p:cNvSpPr>
          <p:nvPr>
            <p:ph type="body" idx="1"/>
          </p:nvPr>
        </p:nvSpPr>
        <p:spPr/>
        <p:txBody>
          <a:bodyPr/>
          <a:lstStyle/>
          <a:p>
            <a:endParaRPr lang="en-US"/>
          </a:p>
        </p:txBody>
      </p:sp>
      <p:sp>
        <p:nvSpPr>
          <p:cNvPr id="4" name="Subtitle 3">
            <a:extLst>
              <a:ext uri="{FF2B5EF4-FFF2-40B4-BE49-F238E27FC236}">
                <a16:creationId xmlns:a16="http://schemas.microsoft.com/office/drawing/2014/main" id="{7587D24D-A0F6-4C71-8594-DDAAB24F238C}"/>
              </a:ext>
            </a:extLst>
          </p:cNvPr>
          <p:cNvSpPr>
            <a:spLocks noGrp="1"/>
          </p:cNvSpPr>
          <p:nvPr>
            <p:ph type="subTitle" idx="2"/>
          </p:nvPr>
        </p:nvSpPr>
        <p:spPr/>
        <p:txBody>
          <a:bodyPr/>
          <a:lstStyle/>
          <a:p>
            <a:r>
              <a:rPr lang="en-US" dirty="0"/>
              <a:t>Breaking down a large story into smaller tasks</a:t>
            </a:r>
          </a:p>
        </p:txBody>
      </p:sp>
      <p:sp>
        <p:nvSpPr>
          <p:cNvPr id="5" name="Slide Number Placeholder 4">
            <a:extLst>
              <a:ext uri="{FF2B5EF4-FFF2-40B4-BE49-F238E27FC236}">
                <a16:creationId xmlns:a16="http://schemas.microsoft.com/office/drawing/2014/main" id="{5949F426-B2E9-439D-9AAD-0FF3810239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11236766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C1D7E-9803-4056-A49D-34E51C5E64BA}"/>
              </a:ext>
            </a:extLst>
          </p:cNvPr>
          <p:cNvSpPr>
            <a:spLocks noGrp="1"/>
          </p:cNvSpPr>
          <p:nvPr>
            <p:ph type="title"/>
          </p:nvPr>
        </p:nvSpPr>
        <p:spPr/>
        <p:txBody>
          <a:bodyPr/>
          <a:lstStyle/>
          <a:p>
            <a:r>
              <a:rPr lang="en-US" dirty="0"/>
              <a:t>Introduction to DevSecOps</a:t>
            </a:r>
          </a:p>
        </p:txBody>
      </p:sp>
    </p:spTree>
    <p:extLst>
      <p:ext uri="{BB962C8B-B14F-4D97-AF65-F5344CB8AC3E}">
        <p14:creationId xmlns:p14="http://schemas.microsoft.com/office/powerpoint/2010/main" val="4101210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5E2195-7135-40E3-9098-4094B775478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8" name="Object 7" hidden="1">
                        <a:extLst>
                          <a:ext uri="{FF2B5EF4-FFF2-40B4-BE49-F238E27FC236}">
                            <a16:creationId xmlns:a16="http://schemas.microsoft.com/office/drawing/2014/main" id="{5B5E2195-7135-40E3-9098-4094B7754780}"/>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3853C10-0C68-4E38-9DD6-AA380BA63340}"/>
              </a:ext>
            </a:extLst>
          </p:cNvPr>
          <p:cNvSpPr>
            <a:spLocks noGrp="1"/>
          </p:cNvSpPr>
          <p:nvPr>
            <p:ph type="title"/>
          </p:nvPr>
        </p:nvSpPr>
        <p:spPr/>
        <p:txBody>
          <a:bodyPr vert="horz"/>
          <a:lstStyle/>
          <a:p>
            <a:r>
              <a:rPr lang="en-US" sz="3000" dirty="0"/>
              <a:t>DevSecOps</a:t>
            </a:r>
          </a:p>
        </p:txBody>
      </p:sp>
      <p:sp>
        <p:nvSpPr>
          <p:cNvPr id="3" name="TextBox 2">
            <a:extLst>
              <a:ext uri="{FF2B5EF4-FFF2-40B4-BE49-F238E27FC236}">
                <a16:creationId xmlns:a16="http://schemas.microsoft.com/office/drawing/2014/main" id="{985CB345-97FD-432C-AACE-D1622950293E}"/>
              </a:ext>
            </a:extLst>
          </p:cNvPr>
          <p:cNvSpPr txBox="1"/>
          <p:nvPr/>
        </p:nvSpPr>
        <p:spPr>
          <a:xfrm>
            <a:off x="3570918" y="1607038"/>
            <a:ext cx="5096665" cy="4381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800" dirty="0">
                <a:solidFill>
                  <a:schemeClr val="bg1"/>
                </a:solidFill>
              </a:rPr>
              <a:t>What is it?</a:t>
            </a:r>
          </a:p>
        </p:txBody>
      </p:sp>
      <p:sp>
        <p:nvSpPr>
          <p:cNvPr id="5" name="TextBox 4">
            <a:extLst>
              <a:ext uri="{FF2B5EF4-FFF2-40B4-BE49-F238E27FC236}">
                <a16:creationId xmlns:a16="http://schemas.microsoft.com/office/drawing/2014/main" id="{B63C3E07-9FD5-4BEE-8ABD-728ABB9D9D28}"/>
              </a:ext>
            </a:extLst>
          </p:cNvPr>
          <p:cNvSpPr txBox="1"/>
          <p:nvPr/>
        </p:nvSpPr>
        <p:spPr>
          <a:xfrm>
            <a:off x="4077090" y="2349971"/>
            <a:ext cx="4979420" cy="84382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bg1"/>
                </a:solidFill>
                <a:latin typeface="Trebuchet MS" panose="020B0603020202020204" pitchFamily="34" charset="0"/>
              </a:rPr>
              <a:t>Disciplined build of security into all phases of SDLC</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bg1"/>
                </a:solidFill>
                <a:latin typeface="Trebuchet MS" panose="020B0603020202020204" pitchFamily="34" charset="0"/>
              </a:rPr>
              <a:t>Just-in-time security assessment and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bg1"/>
                </a:solidFill>
                <a:latin typeface="Trebuchet MS" panose="020B0603020202020204" pitchFamily="34" charset="0"/>
              </a:rPr>
              <a:t>Security as a “shared responsibility”</a:t>
            </a:r>
          </a:p>
        </p:txBody>
      </p:sp>
    </p:spTree>
    <p:extLst>
      <p:ext uri="{BB962C8B-B14F-4D97-AF65-F5344CB8AC3E}">
        <p14:creationId xmlns:p14="http://schemas.microsoft.com/office/powerpoint/2010/main" val="39239263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1F914C-9958-48E0-8252-7E8D1B93AD00}"/>
              </a:ext>
            </a:extLst>
          </p:cNvPr>
          <p:cNvSpPr txBox="1">
            <a:spLocks/>
          </p:cNvSpPr>
          <p:nvPr/>
        </p:nvSpPr>
        <p:spPr>
          <a:xfrm>
            <a:off x="6484093" y="2364001"/>
            <a:ext cx="2345911" cy="415498"/>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mj-lt"/>
                <a:ea typeface="+mj-ea"/>
                <a:cs typeface="+mj-cs"/>
                <a:sym typeface="Trebuchet MS" panose="020B0603020202020204" pitchFamily="34" charset="0"/>
              </a:defRPr>
            </a:lvl1pPr>
          </a:lstStyle>
          <a:p>
            <a:pPr>
              <a:buClrTx/>
              <a:buFontTx/>
            </a:pPr>
            <a:r>
              <a:rPr lang="en-US" sz="3000" dirty="0">
                <a:solidFill>
                  <a:schemeClr val="bg1"/>
                </a:solidFill>
              </a:rPr>
              <a:t>DevSecOps</a:t>
            </a:r>
          </a:p>
        </p:txBody>
      </p:sp>
      <p:sp>
        <p:nvSpPr>
          <p:cNvPr id="8" name="TextBox 7">
            <a:extLst>
              <a:ext uri="{FF2B5EF4-FFF2-40B4-BE49-F238E27FC236}">
                <a16:creationId xmlns:a16="http://schemas.microsoft.com/office/drawing/2014/main" id="{54FEF600-CFEA-499F-8F1A-82A6EC38D7B0}"/>
              </a:ext>
            </a:extLst>
          </p:cNvPr>
          <p:cNvSpPr txBox="1"/>
          <p:nvPr/>
        </p:nvSpPr>
        <p:spPr>
          <a:xfrm>
            <a:off x="134298" y="432054"/>
            <a:ext cx="5096665" cy="4381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800" dirty="0">
                <a:solidFill>
                  <a:srgbClr val="575757"/>
                </a:solidFill>
              </a:rPr>
              <a:t>Why is it important?</a:t>
            </a:r>
          </a:p>
        </p:txBody>
      </p:sp>
      <p:sp>
        <p:nvSpPr>
          <p:cNvPr id="9" name="TextBox 8">
            <a:extLst>
              <a:ext uri="{FF2B5EF4-FFF2-40B4-BE49-F238E27FC236}">
                <a16:creationId xmlns:a16="http://schemas.microsoft.com/office/drawing/2014/main" id="{ACAED910-4F3E-4C36-AA05-43D0F0276DAD}"/>
              </a:ext>
            </a:extLst>
          </p:cNvPr>
          <p:cNvSpPr txBox="1"/>
          <p:nvPr/>
        </p:nvSpPr>
        <p:spPr>
          <a:xfrm>
            <a:off x="432055" y="1172718"/>
            <a:ext cx="4732020" cy="111569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defTabSz="685800">
              <a:spcAft>
                <a:spcPts val="450"/>
              </a:spcAft>
              <a:buClrTx/>
              <a:buSzPct val="100000"/>
              <a:defRPr/>
            </a:pPr>
            <a:r>
              <a:rPr lang="en-US" sz="1350" kern="1200" dirty="0">
                <a:solidFill>
                  <a:srgbClr val="575757"/>
                </a:solidFill>
                <a:latin typeface="Trebuchet MS" panose="020B0603020202020204" pitchFamily="34" charset="0"/>
              </a:rPr>
              <a:t>To maintain a competitive advantage: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We need to deliver software quickly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We need that software to have high quality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We need that software to be secure</a:t>
            </a:r>
          </a:p>
        </p:txBody>
      </p:sp>
      <p:sp>
        <p:nvSpPr>
          <p:cNvPr id="10" name="TextBox 9">
            <a:extLst>
              <a:ext uri="{FF2B5EF4-FFF2-40B4-BE49-F238E27FC236}">
                <a16:creationId xmlns:a16="http://schemas.microsoft.com/office/drawing/2014/main" id="{0206FCD3-DFDF-43F2-B242-1F3CCC27B23C}"/>
              </a:ext>
            </a:extLst>
          </p:cNvPr>
          <p:cNvSpPr txBox="1"/>
          <p:nvPr/>
        </p:nvSpPr>
        <p:spPr>
          <a:xfrm>
            <a:off x="289188" y="3202687"/>
            <a:ext cx="4786884" cy="32334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rgbClr val="575757"/>
                </a:solidFill>
              </a:rPr>
              <a:t>We want to merge speed &amp; agility with security &amp; quality!</a:t>
            </a:r>
          </a:p>
        </p:txBody>
      </p:sp>
    </p:spTree>
    <p:extLst>
      <p:ext uri="{BB962C8B-B14F-4D97-AF65-F5344CB8AC3E}">
        <p14:creationId xmlns:p14="http://schemas.microsoft.com/office/powerpoint/2010/main" val="6154444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00"/>
        <p:cNvGrpSpPr/>
        <p:nvPr/>
      </p:nvGrpSpPr>
      <p:grpSpPr>
        <a:xfrm>
          <a:off x="0" y="0"/>
          <a:ext cx="0" cy="0"/>
          <a:chOff x="0" y="0"/>
          <a:chExt cx="0" cy="0"/>
        </a:xfrm>
      </p:grpSpPr>
      <p:sp>
        <p:nvSpPr>
          <p:cNvPr id="301" name="Google Shape;301;p47"/>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We teach over 400 technology topics</a:t>
            </a:r>
            <a:endParaRPr>
              <a:solidFill>
                <a:schemeClr val="dk1"/>
              </a:solidFill>
            </a:endParaRPr>
          </a:p>
        </p:txBody>
      </p:sp>
      <p:grpSp>
        <p:nvGrpSpPr>
          <p:cNvPr id="302" name="Google Shape;302;p47"/>
          <p:cNvGrpSpPr/>
          <p:nvPr/>
        </p:nvGrpSpPr>
        <p:grpSpPr>
          <a:xfrm>
            <a:off x="350200" y="3606154"/>
            <a:ext cx="8321882" cy="492162"/>
            <a:chOff x="350200" y="3529244"/>
            <a:chExt cx="8321882" cy="492162"/>
          </a:xfrm>
        </p:grpSpPr>
        <p:pic>
          <p:nvPicPr>
            <p:cNvPr id="303" name="Google Shape;303;p47"/>
            <p:cNvPicPr preferRelativeResize="0"/>
            <p:nvPr/>
          </p:nvPicPr>
          <p:blipFill>
            <a:blip r:embed="rId3">
              <a:alphaModFix/>
            </a:blip>
            <a:stretch>
              <a:fillRect/>
            </a:stretch>
          </p:blipFill>
          <p:spPr>
            <a:xfrm>
              <a:off x="350200" y="3546725"/>
              <a:ext cx="870347" cy="457200"/>
            </a:xfrm>
            <a:prstGeom prst="rect">
              <a:avLst/>
            </a:prstGeom>
            <a:noFill/>
            <a:ln>
              <a:noFill/>
            </a:ln>
          </p:spPr>
        </p:pic>
        <p:pic>
          <p:nvPicPr>
            <p:cNvPr id="304" name="Google Shape;304;p47"/>
            <p:cNvPicPr preferRelativeResize="0"/>
            <p:nvPr/>
          </p:nvPicPr>
          <p:blipFill>
            <a:blip r:embed="rId4">
              <a:alphaModFix/>
            </a:blip>
            <a:stretch>
              <a:fillRect/>
            </a:stretch>
          </p:blipFill>
          <p:spPr>
            <a:xfrm>
              <a:off x="1813870" y="3583804"/>
              <a:ext cx="392949" cy="383041"/>
            </a:xfrm>
            <a:prstGeom prst="rect">
              <a:avLst/>
            </a:prstGeom>
            <a:noFill/>
            <a:ln>
              <a:noFill/>
            </a:ln>
          </p:spPr>
        </p:pic>
        <p:pic>
          <p:nvPicPr>
            <p:cNvPr id="305" name="Google Shape;305;p47"/>
            <p:cNvPicPr preferRelativeResize="0"/>
            <p:nvPr/>
          </p:nvPicPr>
          <p:blipFill>
            <a:blip r:embed="rId5">
              <a:alphaModFix/>
            </a:blip>
            <a:stretch>
              <a:fillRect/>
            </a:stretch>
          </p:blipFill>
          <p:spPr>
            <a:xfrm>
              <a:off x="2800144" y="3546725"/>
              <a:ext cx="834293" cy="457200"/>
            </a:xfrm>
            <a:prstGeom prst="rect">
              <a:avLst/>
            </a:prstGeom>
            <a:noFill/>
            <a:ln>
              <a:noFill/>
            </a:ln>
          </p:spPr>
        </p:pic>
        <p:pic>
          <p:nvPicPr>
            <p:cNvPr id="306" name="Google Shape;306;p47"/>
            <p:cNvPicPr preferRelativeResize="0"/>
            <p:nvPr/>
          </p:nvPicPr>
          <p:blipFill rotWithShape="1">
            <a:blip r:embed="rId6">
              <a:alphaModFix/>
            </a:blip>
            <a:srcRect l="13234" t="13382" r="13527" b="34485"/>
            <a:stretch/>
          </p:blipFill>
          <p:spPr>
            <a:xfrm>
              <a:off x="4227760" y="3529244"/>
              <a:ext cx="685800" cy="492162"/>
            </a:xfrm>
            <a:prstGeom prst="rect">
              <a:avLst/>
            </a:prstGeom>
            <a:noFill/>
            <a:ln>
              <a:noFill/>
            </a:ln>
          </p:spPr>
        </p:pic>
        <p:pic>
          <p:nvPicPr>
            <p:cNvPr id="307" name="Google Shape;307;p47"/>
            <p:cNvPicPr preferRelativeResize="0"/>
            <p:nvPr/>
          </p:nvPicPr>
          <p:blipFill>
            <a:blip r:embed="rId7">
              <a:alphaModFix/>
            </a:blip>
            <a:stretch>
              <a:fillRect/>
            </a:stretch>
          </p:blipFill>
          <p:spPr>
            <a:xfrm>
              <a:off x="5506884" y="3592445"/>
              <a:ext cx="598104" cy="365760"/>
            </a:xfrm>
            <a:prstGeom prst="rect">
              <a:avLst/>
            </a:prstGeom>
            <a:noFill/>
            <a:ln>
              <a:noFill/>
            </a:ln>
          </p:spPr>
        </p:pic>
        <p:pic>
          <p:nvPicPr>
            <p:cNvPr id="308" name="Google Shape;308;p47"/>
            <p:cNvPicPr preferRelativeResize="0"/>
            <p:nvPr/>
          </p:nvPicPr>
          <p:blipFill>
            <a:blip r:embed="rId8">
              <a:alphaModFix/>
            </a:blip>
            <a:stretch>
              <a:fillRect/>
            </a:stretch>
          </p:blipFill>
          <p:spPr>
            <a:xfrm>
              <a:off x="6698312" y="3638165"/>
              <a:ext cx="630937" cy="274319"/>
            </a:xfrm>
            <a:prstGeom prst="rect">
              <a:avLst/>
            </a:prstGeom>
            <a:noFill/>
            <a:ln>
              <a:noFill/>
            </a:ln>
          </p:spPr>
        </p:pic>
        <p:pic>
          <p:nvPicPr>
            <p:cNvPr id="309" name="Google Shape;309;p47"/>
            <p:cNvPicPr preferRelativeResize="0"/>
            <p:nvPr/>
          </p:nvPicPr>
          <p:blipFill>
            <a:blip r:embed="rId9">
              <a:alphaModFix/>
            </a:blip>
            <a:stretch>
              <a:fillRect/>
            </a:stretch>
          </p:blipFill>
          <p:spPr>
            <a:xfrm>
              <a:off x="7922573" y="3592445"/>
              <a:ext cx="749509" cy="365760"/>
            </a:xfrm>
            <a:prstGeom prst="rect">
              <a:avLst/>
            </a:prstGeom>
            <a:noFill/>
            <a:ln>
              <a:noFill/>
            </a:ln>
          </p:spPr>
        </p:pic>
      </p:grpSp>
      <p:grpSp>
        <p:nvGrpSpPr>
          <p:cNvPr id="310" name="Google Shape;310;p47"/>
          <p:cNvGrpSpPr/>
          <p:nvPr/>
        </p:nvGrpSpPr>
        <p:grpSpPr>
          <a:xfrm>
            <a:off x="586591" y="1357863"/>
            <a:ext cx="8160331" cy="461249"/>
            <a:chOff x="586591" y="1357863"/>
            <a:chExt cx="8160331" cy="461249"/>
          </a:xfrm>
        </p:grpSpPr>
        <p:pic>
          <p:nvPicPr>
            <p:cNvPr id="311" name="Google Shape;311;p47"/>
            <p:cNvPicPr preferRelativeResize="0"/>
            <p:nvPr/>
          </p:nvPicPr>
          <p:blipFill>
            <a:blip r:embed="rId10">
              <a:alphaModFix/>
            </a:blip>
            <a:stretch>
              <a:fillRect/>
            </a:stretch>
          </p:blipFill>
          <p:spPr>
            <a:xfrm>
              <a:off x="586591" y="1359888"/>
              <a:ext cx="397565" cy="457200"/>
            </a:xfrm>
            <a:prstGeom prst="rect">
              <a:avLst/>
            </a:prstGeom>
            <a:noFill/>
            <a:ln>
              <a:noFill/>
            </a:ln>
          </p:spPr>
        </p:pic>
        <p:pic>
          <p:nvPicPr>
            <p:cNvPr id="312" name="Google Shape;312;p47"/>
            <p:cNvPicPr preferRelativeResize="0"/>
            <p:nvPr/>
          </p:nvPicPr>
          <p:blipFill>
            <a:blip r:embed="rId11">
              <a:alphaModFix/>
            </a:blip>
            <a:stretch>
              <a:fillRect/>
            </a:stretch>
          </p:blipFill>
          <p:spPr>
            <a:xfrm>
              <a:off x="1440667" y="1359888"/>
              <a:ext cx="914399" cy="457200"/>
            </a:xfrm>
            <a:prstGeom prst="rect">
              <a:avLst/>
            </a:prstGeom>
            <a:noFill/>
            <a:ln>
              <a:noFill/>
            </a:ln>
          </p:spPr>
        </p:pic>
        <p:pic>
          <p:nvPicPr>
            <p:cNvPr id="313" name="Google Shape;313;p47"/>
            <p:cNvPicPr preferRelativeResize="0"/>
            <p:nvPr/>
          </p:nvPicPr>
          <p:blipFill>
            <a:blip r:embed="rId12">
              <a:alphaModFix/>
            </a:blip>
            <a:stretch>
              <a:fillRect/>
            </a:stretch>
          </p:blipFill>
          <p:spPr>
            <a:xfrm>
              <a:off x="2811578" y="1403431"/>
              <a:ext cx="914400" cy="370115"/>
            </a:xfrm>
            <a:prstGeom prst="rect">
              <a:avLst/>
            </a:prstGeom>
            <a:noFill/>
            <a:ln>
              <a:noFill/>
            </a:ln>
          </p:spPr>
        </p:pic>
        <p:pic>
          <p:nvPicPr>
            <p:cNvPr id="314" name="Google Shape;314;p47"/>
            <p:cNvPicPr preferRelativeResize="0"/>
            <p:nvPr/>
          </p:nvPicPr>
          <p:blipFill>
            <a:blip r:embed="rId13">
              <a:alphaModFix/>
            </a:blip>
            <a:stretch>
              <a:fillRect/>
            </a:stretch>
          </p:blipFill>
          <p:spPr>
            <a:xfrm>
              <a:off x="4182489" y="1357863"/>
              <a:ext cx="392950" cy="461249"/>
            </a:xfrm>
            <a:prstGeom prst="rect">
              <a:avLst/>
            </a:prstGeom>
            <a:noFill/>
            <a:ln>
              <a:noFill/>
            </a:ln>
          </p:spPr>
        </p:pic>
        <p:pic>
          <p:nvPicPr>
            <p:cNvPr id="315" name="Google Shape;315;p47"/>
            <p:cNvPicPr preferRelativeResize="0"/>
            <p:nvPr/>
          </p:nvPicPr>
          <p:blipFill>
            <a:blip r:embed="rId14">
              <a:alphaModFix/>
            </a:blip>
            <a:stretch>
              <a:fillRect/>
            </a:stretch>
          </p:blipFill>
          <p:spPr>
            <a:xfrm>
              <a:off x="5031951" y="1467064"/>
              <a:ext cx="914400" cy="242849"/>
            </a:xfrm>
            <a:prstGeom prst="rect">
              <a:avLst/>
            </a:prstGeom>
            <a:noFill/>
            <a:ln>
              <a:noFill/>
            </a:ln>
          </p:spPr>
        </p:pic>
        <p:pic>
          <p:nvPicPr>
            <p:cNvPr id="316" name="Google Shape;316;p47"/>
            <p:cNvPicPr preferRelativeResize="0"/>
            <p:nvPr/>
          </p:nvPicPr>
          <p:blipFill>
            <a:blip r:embed="rId15">
              <a:alphaModFix/>
            </a:blip>
            <a:stretch>
              <a:fillRect/>
            </a:stretch>
          </p:blipFill>
          <p:spPr>
            <a:xfrm>
              <a:off x="6402862" y="1359887"/>
              <a:ext cx="370332" cy="457202"/>
            </a:xfrm>
            <a:prstGeom prst="rect">
              <a:avLst/>
            </a:prstGeom>
            <a:noFill/>
            <a:ln>
              <a:noFill/>
            </a:ln>
          </p:spPr>
        </p:pic>
        <p:pic>
          <p:nvPicPr>
            <p:cNvPr id="317" name="Google Shape;317;p47"/>
            <p:cNvPicPr preferRelativeResize="0"/>
            <p:nvPr/>
          </p:nvPicPr>
          <p:blipFill>
            <a:blip r:embed="rId16">
              <a:alphaModFix/>
            </a:blip>
            <a:stretch>
              <a:fillRect/>
            </a:stretch>
          </p:blipFill>
          <p:spPr>
            <a:xfrm>
              <a:off x="7229705" y="1397480"/>
              <a:ext cx="731520" cy="382016"/>
            </a:xfrm>
            <a:prstGeom prst="rect">
              <a:avLst/>
            </a:prstGeom>
            <a:noFill/>
            <a:ln>
              <a:noFill/>
            </a:ln>
          </p:spPr>
        </p:pic>
        <p:pic>
          <p:nvPicPr>
            <p:cNvPr id="318" name="Google Shape;318;p47"/>
            <p:cNvPicPr preferRelativeResize="0"/>
            <p:nvPr/>
          </p:nvPicPr>
          <p:blipFill>
            <a:blip r:embed="rId17">
              <a:alphaModFix/>
            </a:blip>
            <a:stretch>
              <a:fillRect/>
            </a:stretch>
          </p:blipFill>
          <p:spPr>
            <a:xfrm>
              <a:off x="8417737" y="1423895"/>
              <a:ext cx="329185" cy="329185"/>
            </a:xfrm>
            <a:prstGeom prst="rect">
              <a:avLst/>
            </a:prstGeom>
            <a:noFill/>
            <a:ln>
              <a:noFill/>
            </a:ln>
          </p:spPr>
        </p:pic>
      </p:grpSp>
      <p:grpSp>
        <p:nvGrpSpPr>
          <p:cNvPr id="319" name="Google Shape;319;p47"/>
          <p:cNvGrpSpPr/>
          <p:nvPr/>
        </p:nvGrpSpPr>
        <p:grpSpPr>
          <a:xfrm>
            <a:off x="556773" y="2046712"/>
            <a:ext cx="8190148" cy="514761"/>
            <a:chOff x="556773" y="2048915"/>
            <a:chExt cx="8190148" cy="514761"/>
          </a:xfrm>
        </p:grpSpPr>
        <p:pic>
          <p:nvPicPr>
            <p:cNvPr id="320" name="Google Shape;320;p47"/>
            <p:cNvPicPr preferRelativeResize="0"/>
            <p:nvPr/>
          </p:nvPicPr>
          <p:blipFill>
            <a:blip r:embed="rId18">
              <a:alphaModFix/>
            </a:blip>
            <a:stretch>
              <a:fillRect/>
            </a:stretch>
          </p:blipFill>
          <p:spPr>
            <a:xfrm>
              <a:off x="556773" y="2168585"/>
              <a:ext cx="457200" cy="275421"/>
            </a:xfrm>
            <a:prstGeom prst="rect">
              <a:avLst/>
            </a:prstGeom>
            <a:noFill/>
            <a:ln>
              <a:noFill/>
            </a:ln>
          </p:spPr>
        </p:pic>
        <p:pic>
          <p:nvPicPr>
            <p:cNvPr id="321" name="Google Shape;321;p47"/>
            <p:cNvPicPr preferRelativeResize="0"/>
            <p:nvPr/>
          </p:nvPicPr>
          <p:blipFill>
            <a:blip r:embed="rId19">
              <a:alphaModFix/>
            </a:blip>
            <a:stretch>
              <a:fillRect/>
            </a:stretch>
          </p:blipFill>
          <p:spPr>
            <a:xfrm>
              <a:off x="1578186" y="2178280"/>
              <a:ext cx="914400" cy="256032"/>
            </a:xfrm>
            <a:prstGeom prst="rect">
              <a:avLst/>
            </a:prstGeom>
            <a:noFill/>
            <a:ln>
              <a:noFill/>
            </a:ln>
          </p:spPr>
        </p:pic>
        <p:pic>
          <p:nvPicPr>
            <p:cNvPr id="322" name="Google Shape;322;p47"/>
            <p:cNvPicPr preferRelativeResize="0"/>
            <p:nvPr/>
          </p:nvPicPr>
          <p:blipFill>
            <a:blip r:embed="rId20">
              <a:alphaModFix/>
            </a:blip>
            <a:stretch>
              <a:fillRect/>
            </a:stretch>
          </p:blipFill>
          <p:spPr>
            <a:xfrm>
              <a:off x="3056799" y="2048915"/>
              <a:ext cx="457200" cy="514761"/>
            </a:xfrm>
            <a:prstGeom prst="rect">
              <a:avLst/>
            </a:prstGeom>
            <a:noFill/>
            <a:ln>
              <a:noFill/>
            </a:ln>
          </p:spPr>
        </p:pic>
        <p:pic>
          <p:nvPicPr>
            <p:cNvPr id="323" name="Google Shape;323;p47"/>
            <p:cNvPicPr preferRelativeResize="0"/>
            <p:nvPr/>
          </p:nvPicPr>
          <p:blipFill>
            <a:blip r:embed="rId21">
              <a:alphaModFix/>
            </a:blip>
            <a:stretch>
              <a:fillRect/>
            </a:stretch>
          </p:blipFill>
          <p:spPr>
            <a:xfrm>
              <a:off x="4078212" y="2077696"/>
              <a:ext cx="682547" cy="457200"/>
            </a:xfrm>
            <a:prstGeom prst="rect">
              <a:avLst/>
            </a:prstGeom>
            <a:noFill/>
            <a:ln>
              <a:noFill/>
            </a:ln>
          </p:spPr>
        </p:pic>
        <p:pic>
          <p:nvPicPr>
            <p:cNvPr id="324" name="Google Shape;324;p47"/>
            <p:cNvPicPr preferRelativeResize="0"/>
            <p:nvPr/>
          </p:nvPicPr>
          <p:blipFill>
            <a:blip r:embed="rId22">
              <a:alphaModFix/>
            </a:blip>
            <a:stretch>
              <a:fillRect/>
            </a:stretch>
          </p:blipFill>
          <p:spPr>
            <a:xfrm>
              <a:off x="5324972" y="2061150"/>
              <a:ext cx="457202" cy="490291"/>
            </a:xfrm>
            <a:prstGeom prst="rect">
              <a:avLst/>
            </a:prstGeom>
            <a:noFill/>
            <a:ln>
              <a:noFill/>
            </a:ln>
          </p:spPr>
        </p:pic>
        <p:pic>
          <p:nvPicPr>
            <p:cNvPr id="325" name="Google Shape;325;p47"/>
            <p:cNvPicPr preferRelativeResize="0"/>
            <p:nvPr/>
          </p:nvPicPr>
          <p:blipFill>
            <a:blip r:embed="rId23">
              <a:alphaModFix/>
            </a:blip>
            <a:stretch>
              <a:fillRect/>
            </a:stretch>
          </p:blipFill>
          <p:spPr>
            <a:xfrm>
              <a:off x="6346387" y="2101470"/>
              <a:ext cx="365760" cy="409652"/>
            </a:xfrm>
            <a:prstGeom prst="rect">
              <a:avLst/>
            </a:prstGeom>
            <a:noFill/>
            <a:ln>
              <a:noFill/>
            </a:ln>
          </p:spPr>
        </p:pic>
        <p:pic>
          <p:nvPicPr>
            <p:cNvPr id="326" name="Google Shape;326;p47"/>
            <p:cNvPicPr preferRelativeResize="0"/>
            <p:nvPr/>
          </p:nvPicPr>
          <p:blipFill>
            <a:blip r:embed="rId24">
              <a:alphaModFix/>
            </a:blip>
            <a:stretch>
              <a:fillRect/>
            </a:stretch>
          </p:blipFill>
          <p:spPr>
            <a:xfrm>
              <a:off x="7276360" y="2077696"/>
              <a:ext cx="577165" cy="457200"/>
            </a:xfrm>
            <a:prstGeom prst="rect">
              <a:avLst/>
            </a:prstGeom>
            <a:noFill/>
            <a:ln>
              <a:noFill/>
            </a:ln>
          </p:spPr>
        </p:pic>
        <p:pic>
          <p:nvPicPr>
            <p:cNvPr id="327" name="Google Shape;327;p47"/>
            <p:cNvPicPr preferRelativeResize="0"/>
            <p:nvPr/>
          </p:nvPicPr>
          <p:blipFill rotWithShape="1">
            <a:blip r:embed="rId25">
              <a:alphaModFix/>
            </a:blip>
            <a:srcRect l="12724" t="18600" r="17242" b="17391"/>
            <a:stretch/>
          </p:blipFill>
          <p:spPr>
            <a:xfrm>
              <a:off x="8417738" y="2109501"/>
              <a:ext cx="329184" cy="393590"/>
            </a:xfrm>
            <a:prstGeom prst="rect">
              <a:avLst/>
            </a:prstGeom>
            <a:noFill/>
            <a:ln>
              <a:noFill/>
            </a:ln>
          </p:spPr>
        </p:pic>
      </p:grpSp>
      <p:grpSp>
        <p:nvGrpSpPr>
          <p:cNvPr id="328" name="Google Shape;328;p47"/>
          <p:cNvGrpSpPr/>
          <p:nvPr/>
        </p:nvGrpSpPr>
        <p:grpSpPr>
          <a:xfrm>
            <a:off x="556774" y="2789071"/>
            <a:ext cx="8224342" cy="665684"/>
            <a:chOff x="556774" y="2749417"/>
            <a:chExt cx="8224342" cy="665684"/>
          </a:xfrm>
        </p:grpSpPr>
        <p:pic>
          <p:nvPicPr>
            <p:cNvPr id="329" name="Google Shape;329;p47"/>
            <p:cNvPicPr preferRelativeResize="0"/>
            <p:nvPr/>
          </p:nvPicPr>
          <p:blipFill>
            <a:blip r:embed="rId26">
              <a:alphaModFix/>
            </a:blip>
            <a:stretch>
              <a:fillRect/>
            </a:stretch>
          </p:blipFill>
          <p:spPr>
            <a:xfrm>
              <a:off x="556774" y="2834520"/>
              <a:ext cx="457199" cy="495478"/>
            </a:xfrm>
            <a:prstGeom prst="rect">
              <a:avLst/>
            </a:prstGeom>
            <a:noFill/>
            <a:ln>
              <a:noFill/>
            </a:ln>
          </p:spPr>
        </p:pic>
        <p:pic>
          <p:nvPicPr>
            <p:cNvPr id="330" name="Google Shape;330;p47"/>
            <p:cNvPicPr preferRelativeResize="0"/>
            <p:nvPr/>
          </p:nvPicPr>
          <p:blipFill>
            <a:blip r:embed="rId27">
              <a:alphaModFix/>
            </a:blip>
            <a:stretch>
              <a:fillRect/>
            </a:stretch>
          </p:blipFill>
          <p:spPr>
            <a:xfrm>
              <a:off x="1550263" y="2945099"/>
              <a:ext cx="713232" cy="274320"/>
            </a:xfrm>
            <a:prstGeom prst="rect">
              <a:avLst/>
            </a:prstGeom>
            <a:noFill/>
            <a:ln>
              <a:noFill/>
            </a:ln>
          </p:spPr>
        </p:pic>
        <p:pic>
          <p:nvPicPr>
            <p:cNvPr id="331" name="Google Shape;331;p47"/>
            <p:cNvPicPr preferRelativeResize="0"/>
            <p:nvPr/>
          </p:nvPicPr>
          <p:blipFill>
            <a:blip r:embed="rId28">
              <a:alphaModFix/>
            </a:blip>
            <a:stretch>
              <a:fillRect/>
            </a:stretch>
          </p:blipFill>
          <p:spPr>
            <a:xfrm>
              <a:off x="2799785" y="2891134"/>
              <a:ext cx="466345" cy="382249"/>
            </a:xfrm>
            <a:prstGeom prst="rect">
              <a:avLst/>
            </a:prstGeom>
            <a:noFill/>
            <a:ln>
              <a:noFill/>
            </a:ln>
          </p:spPr>
        </p:pic>
        <p:pic>
          <p:nvPicPr>
            <p:cNvPr id="332" name="Google Shape;332;p47"/>
            <p:cNvPicPr preferRelativeResize="0"/>
            <p:nvPr/>
          </p:nvPicPr>
          <p:blipFill rotWithShape="1">
            <a:blip r:embed="rId29">
              <a:alphaModFix/>
            </a:blip>
            <a:srcRect l="4317" t="24225" r="6301" b="25536"/>
            <a:stretch/>
          </p:blipFill>
          <p:spPr>
            <a:xfrm>
              <a:off x="3802420" y="2899379"/>
              <a:ext cx="1155801" cy="365761"/>
            </a:xfrm>
            <a:prstGeom prst="rect">
              <a:avLst/>
            </a:prstGeom>
            <a:noFill/>
            <a:ln>
              <a:noFill/>
            </a:ln>
          </p:spPr>
        </p:pic>
        <p:pic>
          <p:nvPicPr>
            <p:cNvPr id="333" name="Google Shape;333;p47"/>
            <p:cNvPicPr preferRelativeResize="0"/>
            <p:nvPr/>
          </p:nvPicPr>
          <p:blipFill>
            <a:blip r:embed="rId30">
              <a:alphaModFix/>
            </a:blip>
            <a:stretch>
              <a:fillRect/>
            </a:stretch>
          </p:blipFill>
          <p:spPr>
            <a:xfrm>
              <a:off x="5494511" y="2853659"/>
              <a:ext cx="457201" cy="457201"/>
            </a:xfrm>
            <a:prstGeom prst="rect">
              <a:avLst/>
            </a:prstGeom>
            <a:noFill/>
            <a:ln>
              <a:noFill/>
            </a:ln>
          </p:spPr>
        </p:pic>
        <p:pic>
          <p:nvPicPr>
            <p:cNvPr id="334" name="Google Shape;334;p47"/>
            <p:cNvPicPr preferRelativeResize="0"/>
            <p:nvPr/>
          </p:nvPicPr>
          <p:blipFill rotWithShape="1">
            <a:blip r:embed="rId31">
              <a:alphaModFix/>
            </a:blip>
            <a:srcRect l="30394" r="28447"/>
            <a:stretch/>
          </p:blipFill>
          <p:spPr>
            <a:xfrm>
              <a:off x="6488002" y="2749417"/>
              <a:ext cx="365760" cy="665684"/>
            </a:xfrm>
            <a:prstGeom prst="rect">
              <a:avLst/>
            </a:prstGeom>
            <a:noFill/>
            <a:ln>
              <a:noFill/>
            </a:ln>
          </p:spPr>
        </p:pic>
        <p:pic>
          <p:nvPicPr>
            <p:cNvPr id="335" name="Google Shape;335;p47"/>
            <p:cNvPicPr preferRelativeResize="0"/>
            <p:nvPr/>
          </p:nvPicPr>
          <p:blipFill>
            <a:blip r:embed="rId32">
              <a:alphaModFix/>
            </a:blip>
            <a:stretch>
              <a:fillRect/>
            </a:stretch>
          </p:blipFill>
          <p:spPr>
            <a:xfrm>
              <a:off x="7390053" y="2853659"/>
              <a:ext cx="457200" cy="457200"/>
            </a:xfrm>
            <a:prstGeom prst="rect">
              <a:avLst/>
            </a:prstGeom>
            <a:noFill/>
            <a:ln>
              <a:noFill/>
            </a:ln>
          </p:spPr>
        </p:pic>
        <p:pic>
          <p:nvPicPr>
            <p:cNvPr id="336" name="Google Shape;336;p47"/>
            <p:cNvPicPr preferRelativeResize="0"/>
            <p:nvPr/>
          </p:nvPicPr>
          <p:blipFill>
            <a:blip r:embed="rId33">
              <a:alphaModFix/>
            </a:blip>
            <a:stretch>
              <a:fillRect/>
            </a:stretch>
          </p:blipFill>
          <p:spPr>
            <a:xfrm>
              <a:off x="8383543" y="2883472"/>
              <a:ext cx="397573" cy="397573"/>
            </a:xfrm>
            <a:prstGeom prst="rect">
              <a:avLst/>
            </a:prstGeom>
            <a:noFill/>
            <a:ln>
              <a:noFill/>
            </a:ln>
          </p:spPr>
        </p:pic>
      </p:grpSp>
      <p:grpSp>
        <p:nvGrpSpPr>
          <p:cNvPr id="337" name="Google Shape;337;p47"/>
          <p:cNvGrpSpPr/>
          <p:nvPr/>
        </p:nvGrpSpPr>
        <p:grpSpPr>
          <a:xfrm>
            <a:off x="602493" y="4402115"/>
            <a:ext cx="8132228" cy="457201"/>
            <a:chOff x="602493" y="4402115"/>
            <a:chExt cx="8132228" cy="457201"/>
          </a:xfrm>
        </p:grpSpPr>
        <p:pic>
          <p:nvPicPr>
            <p:cNvPr id="338" name="Google Shape;338;p47"/>
            <p:cNvPicPr preferRelativeResize="0"/>
            <p:nvPr/>
          </p:nvPicPr>
          <p:blipFill>
            <a:blip r:embed="rId34">
              <a:alphaModFix/>
            </a:blip>
            <a:stretch>
              <a:fillRect/>
            </a:stretch>
          </p:blipFill>
          <p:spPr>
            <a:xfrm>
              <a:off x="602493" y="4429548"/>
              <a:ext cx="365761" cy="402335"/>
            </a:xfrm>
            <a:prstGeom prst="rect">
              <a:avLst/>
            </a:prstGeom>
            <a:noFill/>
            <a:ln>
              <a:noFill/>
            </a:ln>
          </p:spPr>
        </p:pic>
        <p:pic>
          <p:nvPicPr>
            <p:cNvPr id="339" name="Google Shape;339;p47"/>
            <p:cNvPicPr preferRelativeResize="0"/>
            <p:nvPr/>
          </p:nvPicPr>
          <p:blipFill>
            <a:blip r:embed="rId35">
              <a:alphaModFix/>
            </a:blip>
            <a:stretch>
              <a:fillRect/>
            </a:stretch>
          </p:blipFill>
          <p:spPr>
            <a:xfrm>
              <a:off x="2212955" y="4470696"/>
              <a:ext cx="1062532" cy="320040"/>
            </a:xfrm>
            <a:prstGeom prst="rect">
              <a:avLst/>
            </a:prstGeom>
            <a:noFill/>
            <a:ln>
              <a:noFill/>
            </a:ln>
          </p:spPr>
        </p:pic>
        <p:pic>
          <p:nvPicPr>
            <p:cNvPr id="340" name="Google Shape;340;p47"/>
            <p:cNvPicPr preferRelativeResize="0"/>
            <p:nvPr/>
          </p:nvPicPr>
          <p:blipFill rotWithShape="1">
            <a:blip r:embed="rId35">
              <a:alphaModFix/>
            </a:blip>
            <a:srcRect r="68467"/>
            <a:stretch/>
          </p:blipFill>
          <p:spPr>
            <a:xfrm>
              <a:off x="1423079" y="4470703"/>
              <a:ext cx="335050" cy="320025"/>
            </a:xfrm>
            <a:prstGeom prst="rect">
              <a:avLst/>
            </a:prstGeom>
            <a:noFill/>
            <a:ln>
              <a:noFill/>
            </a:ln>
          </p:spPr>
        </p:pic>
        <p:pic>
          <p:nvPicPr>
            <p:cNvPr id="341" name="Google Shape;341;p47"/>
            <p:cNvPicPr preferRelativeResize="0"/>
            <p:nvPr/>
          </p:nvPicPr>
          <p:blipFill>
            <a:blip r:embed="rId36">
              <a:alphaModFix/>
            </a:blip>
            <a:stretch>
              <a:fillRect/>
            </a:stretch>
          </p:blipFill>
          <p:spPr>
            <a:xfrm>
              <a:off x="3730312" y="4402115"/>
              <a:ext cx="457201" cy="457201"/>
            </a:xfrm>
            <a:prstGeom prst="rect">
              <a:avLst/>
            </a:prstGeom>
            <a:noFill/>
            <a:ln>
              <a:noFill/>
            </a:ln>
          </p:spPr>
        </p:pic>
        <p:pic>
          <p:nvPicPr>
            <p:cNvPr id="342" name="Google Shape;342;p47"/>
            <p:cNvPicPr preferRelativeResize="0"/>
            <p:nvPr/>
          </p:nvPicPr>
          <p:blipFill>
            <a:blip r:embed="rId37">
              <a:alphaModFix/>
            </a:blip>
            <a:stretch>
              <a:fillRect/>
            </a:stretch>
          </p:blipFill>
          <p:spPr>
            <a:xfrm>
              <a:off x="4642338" y="4409289"/>
              <a:ext cx="969264" cy="442854"/>
            </a:xfrm>
            <a:prstGeom prst="rect">
              <a:avLst/>
            </a:prstGeom>
            <a:noFill/>
            <a:ln>
              <a:noFill/>
            </a:ln>
          </p:spPr>
        </p:pic>
        <p:pic>
          <p:nvPicPr>
            <p:cNvPr id="343" name="Google Shape;343;p47"/>
            <p:cNvPicPr preferRelativeResize="0"/>
            <p:nvPr/>
          </p:nvPicPr>
          <p:blipFill>
            <a:blip r:embed="rId38">
              <a:alphaModFix/>
            </a:blip>
            <a:stretch>
              <a:fillRect/>
            </a:stretch>
          </p:blipFill>
          <p:spPr>
            <a:xfrm>
              <a:off x="6066428" y="4509291"/>
              <a:ext cx="944826" cy="242850"/>
            </a:xfrm>
            <a:prstGeom prst="rect">
              <a:avLst/>
            </a:prstGeom>
            <a:noFill/>
            <a:ln>
              <a:noFill/>
            </a:ln>
          </p:spPr>
        </p:pic>
        <p:pic>
          <p:nvPicPr>
            <p:cNvPr id="344" name="Google Shape;344;p47"/>
            <p:cNvPicPr preferRelativeResize="0"/>
            <p:nvPr/>
          </p:nvPicPr>
          <p:blipFill rotWithShape="1">
            <a:blip r:embed="rId39">
              <a:alphaModFix/>
            </a:blip>
            <a:srcRect l="13598" t="18737" r="19047" b="29614"/>
            <a:stretch/>
          </p:blipFill>
          <p:spPr>
            <a:xfrm>
              <a:off x="7466079" y="4447836"/>
              <a:ext cx="365760" cy="365759"/>
            </a:xfrm>
            <a:prstGeom prst="rect">
              <a:avLst/>
            </a:prstGeom>
            <a:noFill/>
            <a:ln>
              <a:noFill/>
            </a:ln>
          </p:spPr>
        </p:pic>
        <p:pic>
          <p:nvPicPr>
            <p:cNvPr id="345" name="Google Shape;345;p47"/>
            <p:cNvPicPr preferRelativeResize="0"/>
            <p:nvPr/>
          </p:nvPicPr>
          <p:blipFill rotWithShape="1">
            <a:blip r:embed="rId40">
              <a:alphaModFix/>
            </a:blip>
            <a:srcRect l="15102" t="23674" r="17082" b="23915"/>
            <a:stretch/>
          </p:blipFill>
          <p:spPr>
            <a:xfrm>
              <a:off x="8286665" y="4406687"/>
              <a:ext cx="448056" cy="448056"/>
            </a:xfrm>
            <a:prstGeom prst="rect">
              <a:avLst/>
            </a:prstGeom>
            <a:noFill/>
            <a:ln>
              <a:noFill/>
            </a:ln>
          </p:spPr>
        </p:pic>
      </p:grpSp>
      <p:sp>
        <p:nvSpPr>
          <p:cNvPr id="346" name="Google Shape;346;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500" y="467100"/>
            <a:ext cx="8199900" cy="353174"/>
          </a:xfrm>
        </p:spPr>
        <p:txBody>
          <a:bodyPr/>
          <a:lstStyle/>
          <a:p>
            <a:r>
              <a:rPr lang="en-US" err="1"/>
              <a:t>DevSecOps</a:t>
            </a:r>
            <a:r>
              <a:rPr lang="en-US"/>
              <a:t> and how can businesses benefit from it?</a:t>
            </a:r>
          </a:p>
        </p:txBody>
      </p:sp>
      <p:graphicFrame>
        <p:nvGraphicFramePr>
          <p:cNvPr id="3" name="Object 2" hidden="1"/>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5" imgW="360" imgH="360" progId="TCLayout.ActiveDocument.1">
                  <p:embed/>
                </p:oleObj>
              </mc:Choice>
              <mc:Fallback>
                <p:oleObj name="think-cell Slide" r:id="rId5" imgW="360" imgH="360" progId="TCLayout.ActiveDocument.1">
                  <p:embed/>
                  <p:pic>
                    <p:nvPicPr>
                      <p:cNvPr id="3" name="Object 2" hidden="1"/>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4" name="Rectangle 3" hidden="1"/>
          <p:cNvSpPr/>
          <p:nvPr>
            <p:custDataLst>
              <p:tags r:id="rId2"/>
            </p:custDataLst>
          </p:nvPr>
        </p:nvSpPr>
        <p:spPr>
          <a:xfrm>
            <a:off x="0" y="0"/>
            <a:ext cx="119063" cy="119063"/>
          </a:xfrm>
          <a:prstGeom prst="rect">
            <a:avLst/>
          </a:prstGeom>
          <a:solidFill>
            <a:schemeClr val="tx2"/>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2"/>
                </a:solidFill>
                <a:prstDash val="solid"/>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2550">
              <a:solidFill>
                <a:srgbClr val="FFFFFF"/>
              </a:solidFill>
              <a:latin typeface="Trebuchet MS" panose="020B0603020202020204" pitchFamily="34" charset="0"/>
              <a:ea typeface="+mj-ea"/>
              <a:cs typeface="+mj-cs"/>
              <a:sym typeface="Trebuchet MS" panose="020B0603020202020204" pitchFamily="34" charset="0"/>
            </a:endParaRPr>
          </a:p>
        </p:txBody>
      </p:sp>
      <p:sp>
        <p:nvSpPr>
          <p:cNvPr id="5" name="Rectangle 4"/>
          <p:cNvSpPr/>
          <p:nvPr/>
        </p:nvSpPr>
        <p:spPr>
          <a:xfrm>
            <a:off x="776809" y="1200801"/>
            <a:ext cx="7829993" cy="369332"/>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r>
              <a:rPr lang="en-US" sz="1200" i="1" err="1">
                <a:latin typeface="Trebuchet MS" panose="020B0603020202020204" pitchFamily="34" charset="0"/>
              </a:rPr>
              <a:t>DevSecOps</a:t>
            </a:r>
            <a:r>
              <a:rPr lang="en-US" sz="1200" i="1">
                <a:latin typeface="Trebuchet MS" panose="020B0603020202020204" pitchFamily="34" charset="0"/>
              </a:rPr>
              <a:t> integrates software development with IT/SEC operations, leveraging </a:t>
            </a:r>
            <a:r>
              <a:rPr lang="en-US" sz="1200" b="1" i="1">
                <a:solidFill>
                  <a:srgbClr val="29BA74"/>
                </a:solidFill>
                <a:latin typeface="Trebuchet MS" panose="020B0603020202020204" pitchFamily="34" charset="0"/>
              </a:rPr>
              <a:t>automation</a:t>
            </a:r>
            <a:r>
              <a:rPr lang="en-US" sz="1200" i="1">
                <a:latin typeface="Trebuchet MS" panose="020B0603020202020204" pitchFamily="34" charset="0"/>
              </a:rPr>
              <a:t> to </a:t>
            </a:r>
            <a:r>
              <a:rPr lang="en-US" sz="1200" b="1" i="1">
                <a:solidFill>
                  <a:srgbClr val="29BA74"/>
                </a:solidFill>
                <a:latin typeface="Trebuchet MS" panose="020B0603020202020204" pitchFamily="34" charset="0"/>
              </a:rPr>
              <a:t>shorten the product life-cycle </a:t>
            </a:r>
            <a:r>
              <a:rPr lang="en-US" sz="1200" i="1">
                <a:latin typeface="Trebuchet MS" panose="020B0603020202020204" pitchFamily="34" charset="0"/>
              </a:rPr>
              <a:t>and </a:t>
            </a:r>
            <a:r>
              <a:rPr lang="en-US" sz="1200" b="1" i="1">
                <a:solidFill>
                  <a:srgbClr val="29BA74"/>
                </a:solidFill>
                <a:latin typeface="Trebuchet MS" panose="020B0603020202020204" pitchFamily="34" charset="0"/>
              </a:rPr>
              <a:t>enable frequent deliveries </a:t>
            </a:r>
            <a:r>
              <a:rPr lang="en-US" sz="1200" i="1">
                <a:latin typeface="Trebuchet MS" panose="020B0603020202020204" pitchFamily="34" charset="0"/>
              </a:rPr>
              <a:t>aligned with the business needs, while </a:t>
            </a:r>
            <a:r>
              <a:rPr lang="en-US" sz="1200" b="1" i="1">
                <a:solidFill>
                  <a:srgbClr val="29BA74"/>
                </a:solidFill>
                <a:latin typeface="Trebuchet MS" panose="020B0603020202020204" pitchFamily="34" charset="0"/>
              </a:rPr>
              <a:t>ensuring quality</a:t>
            </a:r>
          </a:p>
        </p:txBody>
      </p:sp>
      <p:grpSp>
        <p:nvGrpSpPr>
          <p:cNvPr id="93" name="Group 92"/>
          <p:cNvGrpSpPr>
            <a:grpSpLocks noChangeAspect="1"/>
          </p:cNvGrpSpPr>
          <p:nvPr/>
        </p:nvGrpSpPr>
        <p:grpSpPr>
          <a:xfrm>
            <a:off x="458637" y="1070460"/>
            <a:ext cx="287683" cy="287683"/>
            <a:chOff x="628650" y="3463925"/>
            <a:chExt cx="269875" cy="269875"/>
          </a:xfrm>
        </p:grpSpPr>
        <p:sp>
          <p:nvSpPr>
            <p:cNvPr id="94" name="Oval 93"/>
            <p:cNvSpPr>
              <a:spLocks noChangeArrowheads="1"/>
            </p:cNvSpPr>
            <p:nvPr/>
          </p:nvSpPr>
          <p:spPr bwMode="auto">
            <a:xfrm>
              <a:off x="628650" y="3463925"/>
              <a:ext cx="269875" cy="269875"/>
            </a:xfrm>
            <a:prstGeom prst="ellipse">
              <a:avLst/>
            </a:pr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95" name="Freeform 94"/>
            <p:cNvSpPr>
              <a:spLocks noEditPoints="1"/>
            </p:cNvSpPr>
            <p:nvPr/>
          </p:nvSpPr>
          <p:spPr bwMode="auto">
            <a:xfrm>
              <a:off x="700087" y="3549650"/>
              <a:ext cx="127000" cy="98425"/>
            </a:xfrm>
            <a:custGeom>
              <a:avLst/>
              <a:gdLst>
                <a:gd name="T0" fmla="*/ 154 w 596"/>
                <a:gd name="T1" fmla="*/ 204 h 464"/>
                <a:gd name="T2" fmla="*/ 191 w 596"/>
                <a:gd name="T3" fmla="*/ 276 h 464"/>
                <a:gd name="T4" fmla="*/ 229 w 596"/>
                <a:gd name="T5" fmla="*/ 352 h 464"/>
                <a:gd name="T6" fmla="*/ 118 w 596"/>
                <a:gd name="T7" fmla="*/ 464 h 464"/>
                <a:gd name="T8" fmla="*/ 0 w 596"/>
                <a:gd name="T9" fmla="*/ 329 h 464"/>
                <a:gd name="T10" fmla="*/ 202 w 596"/>
                <a:gd name="T11" fmla="*/ 0 h 464"/>
                <a:gd name="T12" fmla="*/ 253 w 596"/>
                <a:gd name="T13" fmla="*/ 68 h 464"/>
                <a:gd name="T14" fmla="*/ 196 w 596"/>
                <a:gd name="T15" fmla="*/ 116 h 464"/>
                <a:gd name="T16" fmla="*/ 154 w 596"/>
                <a:gd name="T17" fmla="*/ 204 h 464"/>
                <a:gd name="T18" fmla="*/ 538 w 596"/>
                <a:gd name="T19" fmla="*/ 116 h 464"/>
                <a:gd name="T20" fmla="*/ 596 w 596"/>
                <a:gd name="T21" fmla="*/ 68 h 464"/>
                <a:gd name="T22" fmla="*/ 545 w 596"/>
                <a:gd name="T23" fmla="*/ 0 h 464"/>
                <a:gd name="T24" fmla="*/ 343 w 596"/>
                <a:gd name="T25" fmla="*/ 329 h 464"/>
                <a:gd name="T26" fmla="*/ 461 w 596"/>
                <a:gd name="T27" fmla="*/ 464 h 464"/>
                <a:gd name="T28" fmla="*/ 571 w 596"/>
                <a:gd name="T29" fmla="*/ 352 h 464"/>
                <a:gd name="T30" fmla="*/ 534 w 596"/>
                <a:gd name="T31" fmla="*/ 276 h 464"/>
                <a:gd name="T32" fmla="*/ 497 w 596"/>
                <a:gd name="T33" fmla="*/ 204 h 464"/>
                <a:gd name="T34" fmla="*/ 538 w 596"/>
                <a:gd name="T35" fmla="*/ 11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6" h="464">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grpSp>
      <p:sp>
        <p:nvSpPr>
          <p:cNvPr id="63" name="TextBox 62"/>
          <p:cNvSpPr txBox="1"/>
          <p:nvPr/>
        </p:nvSpPr>
        <p:spPr>
          <a:xfrm>
            <a:off x="1091047" y="2765118"/>
            <a:ext cx="3081707" cy="300082"/>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a:solidFill>
                  <a:srgbClr val="575757"/>
                </a:solidFill>
                <a:latin typeface="Trebuchet MS" panose="020B0603020202020204" pitchFamily="34" charset="0"/>
                <a:sym typeface="Trebuchet MS" panose="020B0603020202020204" pitchFamily="34" charset="0"/>
              </a:rPr>
              <a:t>Continuous delivery</a:t>
            </a:r>
          </a:p>
          <a:p>
            <a:r>
              <a:rPr lang="en-US" sz="900">
                <a:solidFill>
                  <a:srgbClr val="7F7F7F"/>
                </a:solidFill>
                <a:latin typeface="Trebuchet MS" panose="020B0603020202020204" pitchFamily="34" charset="0"/>
                <a:sym typeface="Trebuchet MS" panose="020B0603020202020204" pitchFamily="34" charset="0"/>
              </a:rPr>
              <a:t>Ability to deliver software when ready</a:t>
            </a:r>
          </a:p>
        </p:txBody>
      </p:sp>
      <p:sp>
        <p:nvSpPr>
          <p:cNvPr id="64" name="TextBox 63"/>
          <p:cNvSpPr txBox="1"/>
          <p:nvPr/>
        </p:nvSpPr>
        <p:spPr>
          <a:xfrm>
            <a:off x="1091047" y="3292743"/>
            <a:ext cx="3081707" cy="300082"/>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a:solidFill>
                  <a:srgbClr val="575757"/>
                </a:solidFill>
                <a:latin typeface="Trebuchet MS" panose="020B0603020202020204" pitchFamily="34" charset="0"/>
                <a:sym typeface="Trebuchet MS" panose="020B0603020202020204" pitchFamily="34" charset="0"/>
              </a:rPr>
              <a:t>Continuous deployment</a:t>
            </a:r>
          </a:p>
          <a:p>
            <a:r>
              <a:rPr lang="en-US" sz="900">
                <a:solidFill>
                  <a:srgbClr val="7F7F7F"/>
                </a:solidFill>
                <a:latin typeface="Trebuchet MS" panose="020B0603020202020204" pitchFamily="34" charset="0"/>
                <a:sym typeface="Trebuchet MS" panose="020B0603020202020204" pitchFamily="34" charset="0"/>
              </a:rPr>
              <a:t>One-click release of software to live</a:t>
            </a:r>
          </a:p>
        </p:txBody>
      </p:sp>
      <p:sp>
        <p:nvSpPr>
          <p:cNvPr id="65" name="TextBox 64"/>
          <p:cNvSpPr txBox="1"/>
          <p:nvPr/>
        </p:nvSpPr>
        <p:spPr>
          <a:xfrm>
            <a:off x="1091047" y="4348307"/>
            <a:ext cx="3252782" cy="461665"/>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dirty="0">
                <a:solidFill>
                  <a:srgbClr val="575757"/>
                </a:solidFill>
                <a:latin typeface="Trebuchet MS" panose="020B0603020202020204" pitchFamily="34" charset="0"/>
                <a:sym typeface="Trebuchet MS" panose="020B0603020202020204" pitchFamily="34" charset="0"/>
              </a:rPr>
              <a:t>Standardized and automated infrastructure mgmt. with built in security</a:t>
            </a:r>
          </a:p>
          <a:p>
            <a:r>
              <a:rPr lang="en-US" sz="900" dirty="0">
                <a:solidFill>
                  <a:srgbClr val="7F7F7F"/>
                </a:solidFill>
                <a:latin typeface="Trebuchet MS" panose="020B0603020202020204" pitchFamily="34" charset="0"/>
                <a:sym typeface="Trebuchet MS" panose="020B0603020202020204" pitchFamily="34" charset="0"/>
              </a:rPr>
              <a:t>Automate environment with infrastructure-as-a-code (</a:t>
            </a:r>
            <a:r>
              <a:rPr lang="en-US" sz="900" dirty="0" err="1">
                <a:solidFill>
                  <a:srgbClr val="7F7F7F"/>
                </a:solidFill>
                <a:latin typeface="Trebuchet MS" panose="020B0603020202020204" pitchFamily="34" charset="0"/>
                <a:sym typeface="Trebuchet MS" panose="020B0603020202020204" pitchFamily="34" charset="0"/>
              </a:rPr>
              <a:t>IaC</a:t>
            </a:r>
            <a:r>
              <a:rPr lang="en-US" sz="900" dirty="0">
                <a:solidFill>
                  <a:srgbClr val="7F7F7F"/>
                </a:solidFill>
                <a:latin typeface="Trebuchet MS" panose="020B0603020202020204" pitchFamily="34" charset="0"/>
                <a:sym typeface="Trebuchet MS" panose="020B0603020202020204" pitchFamily="34" charset="0"/>
              </a:rPr>
              <a:t>),</a:t>
            </a:r>
          </a:p>
        </p:txBody>
      </p:sp>
      <p:sp>
        <p:nvSpPr>
          <p:cNvPr id="66" name="TextBox 65"/>
          <p:cNvSpPr txBox="1"/>
          <p:nvPr/>
        </p:nvSpPr>
        <p:spPr>
          <a:xfrm>
            <a:off x="1091047" y="2237493"/>
            <a:ext cx="3081707" cy="300082"/>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a:solidFill>
                  <a:srgbClr val="575757"/>
                </a:solidFill>
                <a:latin typeface="Trebuchet MS" panose="020B0603020202020204" pitchFamily="34" charset="0"/>
                <a:sym typeface="Trebuchet MS" panose="020B0603020202020204" pitchFamily="34" charset="0"/>
              </a:rPr>
              <a:t>Continuous integration</a:t>
            </a:r>
          </a:p>
          <a:p>
            <a:r>
              <a:rPr lang="en-US" sz="900">
                <a:solidFill>
                  <a:srgbClr val="7F7F7F"/>
                </a:solidFill>
                <a:latin typeface="Trebuchet MS" panose="020B0603020202020204" pitchFamily="34" charset="0"/>
                <a:sym typeface="Trebuchet MS" panose="020B0603020202020204" pitchFamily="34" charset="0"/>
              </a:rPr>
              <a:t>Automated testing and single source code mgmt. system</a:t>
            </a:r>
          </a:p>
        </p:txBody>
      </p:sp>
      <p:sp>
        <p:nvSpPr>
          <p:cNvPr id="67" name="TextBox 66"/>
          <p:cNvSpPr txBox="1"/>
          <p:nvPr/>
        </p:nvSpPr>
        <p:spPr>
          <a:xfrm>
            <a:off x="1091047" y="3658786"/>
            <a:ext cx="3081707" cy="623248"/>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a:solidFill>
                  <a:srgbClr val="575757"/>
                </a:solidFill>
                <a:latin typeface="Trebuchet MS" panose="020B0603020202020204" pitchFamily="34" charset="0"/>
                <a:sym typeface="Trebuchet MS" panose="020B0603020202020204" pitchFamily="34" charset="0"/>
              </a:rPr>
              <a:t>Continuous monitoring and autonomic operations</a:t>
            </a:r>
          </a:p>
          <a:p>
            <a:r>
              <a:rPr lang="en-US" sz="900">
                <a:solidFill>
                  <a:srgbClr val="7F7F7F"/>
                </a:solidFill>
                <a:latin typeface="Trebuchet MS" panose="020B0603020202020204" pitchFamily="34" charset="0"/>
                <a:sym typeface="Trebuchet MS" panose="020B0603020202020204" pitchFamily="34" charset="0"/>
              </a:rPr>
              <a:t>Highly</a:t>
            </a:r>
            <a:r>
              <a:rPr lang="en-US" sz="1050" b="1">
                <a:solidFill>
                  <a:srgbClr val="575757"/>
                </a:solidFill>
                <a:latin typeface="Trebuchet MS" panose="020B0603020202020204" pitchFamily="34" charset="0"/>
                <a:sym typeface="Trebuchet MS" panose="020B0603020202020204" pitchFamily="34" charset="0"/>
              </a:rPr>
              <a:t> </a:t>
            </a:r>
            <a:r>
              <a:rPr lang="en-US" sz="900">
                <a:solidFill>
                  <a:srgbClr val="7F7F7F"/>
                </a:solidFill>
                <a:latin typeface="Trebuchet MS" panose="020B0603020202020204" pitchFamily="34" charset="0"/>
                <a:sym typeface="Trebuchet MS" panose="020B0603020202020204" pitchFamily="34" charset="0"/>
              </a:rPr>
              <a:t>automated IT Operations, including security, vulnerability scanning</a:t>
            </a:r>
          </a:p>
        </p:txBody>
      </p:sp>
      <p:grpSp>
        <p:nvGrpSpPr>
          <p:cNvPr id="215" name="Group 214"/>
          <p:cNvGrpSpPr/>
          <p:nvPr/>
        </p:nvGrpSpPr>
        <p:grpSpPr>
          <a:xfrm>
            <a:off x="4389993" y="2115460"/>
            <a:ext cx="229628" cy="2521075"/>
            <a:chOff x="5853323" y="2710885"/>
            <a:chExt cx="306171" cy="3361433"/>
          </a:xfrm>
        </p:grpSpPr>
        <p:cxnSp>
          <p:nvCxnSpPr>
            <p:cNvPr id="208" name="Straight Connector 207"/>
            <p:cNvCxnSpPr/>
            <p:nvPr/>
          </p:nvCxnSpPr>
          <p:spPr>
            <a:xfrm>
              <a:off x="6006409" y="2710885"/>
              <a:ext cx="0" cy="3361433"/>
            </a:xfrm>
            <a:prstGeom prst="line">
              <a:avLst/>
            </a:prstGeom>
            <a:ln w="9525" cap="rnd">
              <a:solidFill>
                <a:srgbClr val="9A9A9A"/>
              </a:solidFill>
              <a:prstDash val="solid"/>
            </a:ln>
          </p:spPr>
          <p:style>
            <a:lnRef idx="1">
              <a:schemeClr val="accent1"/>
            </a:lnRef>
            <a:fillRef idx="0">
              <a:schemeClr val="accent1"/>
            </a:fillRef>
            <a:effectRef idx="0">
              <a:schemeClr val="accent1"/>
            </a:effectRef>
            <a:fontRef idx="minor">
              <a:schemeClr val="tx1"/>
            </a:fontRef>
          </p:style>
        </p:cxnSp>
        <p:grpSp>
          <p:nvGrpSpPr>
            <p:cNvPr id="209" name="Group 208"/>
            <p:cNvGrpSpPr/>
            <p:nvPr/>
          </p:nvGrpSpPr>
          <p:grpSpPr>
            <a:xfrm>
              <a:off x="5853323" y="4238146"/>
              <a:ext cx="306171" cy="306910"/>
              <a:chOff x="5937564" y="3833745"/>
              <a:chExt cx="306171" cy="306910"/>
            </a:xfrm>
          </p:grpSpPr>
          <p:sp>
            <p:nvSpPr>
              <p:cNvPr id="210" name="Freeform 94"/>
              <p:cNvSpPr>
                <a:spLocks/>
              </p:cNvSpPr>
              <p:nvPr/>
            </p:nvSpPr>
            <p:spPr bwMode="gray">
              <a:xfrm>
                <a:off x="593756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tx2"/>
              </a:solidFill>
              <a:ln>
                <a:solidFill>
                  <a:schemeClr val="tx2"/>
                </a:solidFill>
              </a:ln>
            </p:spPr>
            <p:txBody>
              <a:bodyPr vert="horz" wrap="square" lIns="66481" tIns="33241" rIns="66481" bIns="33241" numCol="1" anchor="t" anchorCtr="0" compatLnSpc="1">
                <a:prstTxWarp prst="textNoShape">
                  <a:avLst/>
                </a:prstTxWarp>
              </a:bodyPr>
              <a:lstStyle/>
              <a:p>
                <a:endParaRPr lang="en-US" sz="1050">
                  <a:solidFill>
                    <a:srgbClr val="6E6F73"/>
                  </a:solidFill>
                </a:endParaRPr>
              </a:p>
            </p:txBody>
          </p:sp>
          <p:sp>
            <p:nvSpPr>
              <p:cNvPr id="211" name="Freeform 95"/>
              <p:cNvSpPr>
                <a:spLocks/>
              </p:cNvSpPr>
              <p:nvPr/>
            </p:nvSpPr>
            <p:spPr bwMode="gray">
              <a:xfrm>
                <a:off x="605399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481" tIns="33241" rIns="66481" bIns="33241" numCol="1" anchor="t" anchorCtr="0" compatLnSpc="1">
                <a:prstTxWarp prst="textNoShape">
                  <a:avLst/>
                </a:prstTxWarp>
              </a:bodyPr>
              <a:lstStyle/>
              <a:p>
                <a:endParaRPr lang="en-US" sz="1050">
                  <a:solidFill>
                    <a:srgbClr val="6E6F73"/>
                  </a:solidFill>
                </a:endParaRPr>
              </a:p>
            </p:txBody>
          </p:sp>
        </p:grpSp>
      </p:grpSp>
      <p:sp>
        <p:nvSpPr>
          <p:cNvPr id="86" name="Rectangle 85"/>
          <p:cNvSpPr/>
          <p:nvPr/>
        </p:nvSpPr>
        <p:spPr>
          <a:xfrm>
            <a:off x="5501921" y="2314499"/>
            <a:ext cx="3081707" cy="346249"/>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Trebuchet MS" panose="020B0603020202020204" pitchFamily="34" charset="0"/>
              </a:rPr>
              <a:t>Speed</a:t>
            </a:r>
          </a:p>
          <a:p>
            <a:pPr>
              <a:defRPr/>
            </a:pPr>
            <a:r>
              <a:rPr lang="en-US" sz="1050">
                <a:solidFill>
                  <a:srgbClr val="7F7F7F"/>
                </a:solidFill>
                <a:latin typeface="Trebuchet MS" panose="020B0603020202020204" pitchFamily="34" charset="0"/>
                <a:sym typeface="Trebuchet MS" panose="020B0603020202020204" pitchFamily="34" charset="0"/>
              </a:rPr>
              <a:t>Release in days, not months</a:t>
            </a:r>
          </a:p>
        </p:txBody>
      </p:sp>
      <p:sp>
        <p:nvSpPr>
          <p:cNvPr id="87" name="Rectangle 86"/>
          <p:cNvSpPr/>
          <p:nvPr/>
        </p:nvSpPr>
        <p:spPr>
          <a:xfrm>
            <a:off x="5494420" y="2961006"/>
            <a:ext cx="3196520" cy="507831"/>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Trebuchet MS" panose="020B0603020202020204" pitchFamily="34" charset="0"/>
              </a:rPr>
              <a:t>Quality</a:t>
            </a:r>
          </a:p>
          <a:p>
            <a:pPr>
              <a:defRPr/>
            </a:pPr>
            <a:r>
              <a:rPr lang="en-US" sz="1050">
                <a:solidFill>
                  <a:srgbClr val="7F7F7F"/>
                </a:solidFill>
                <a:latin typeface="Trebuchet MS" panose="020B0603020202020204" pitchFamily="34" charset="0"/>
                <a:sym typeface="Trebuchet MS" panose="020B0603020202020204" pitchFamily="34" charset="0"/>
              </a:rPr>
              <a:t>Enable speed and enhance stability with rigor and confidence</a:t>
            </a:r>
          </a:p>
        </p:txBody>
      </p:sp>
      <p:sp>
        <p:nvSpPr>
          <p:cNvPr id="88" name="Rectangle 87"/>
          <p:cNvSpPr/>
          <p:nvPr/>
        </p:nvSpPr>
        <p:spPr>
          <a:xfrm>
            <a:off x="5530453" y="3726235"/>
            <a:ext cx="3081707" cy="507831"/>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Trebuchet MS" panose="020B0603020202020204" pitchFamily="34" charset="0"/>
              </a:rPr>
              <a:t>Efficiency</a:t>
            </a:r>
          </a:p>
          <a:p>
            <a:pPr>
              <a:defRPr/>
            </a:pPr>
            <a:r>
              <a:rPr lang="en-US" sz="1050">
                <a:solidFill>
                  <a:srgbClr val="7F7F7F"/>
                </a:solidFill>
                <a:latin typeface="Trebuchet MS" panose="020B0603020202020204" pitchFamily="34" charset="0"/>
                <a:sym typeface="Trebuchet MS" panose="020B0603020202020204" pitchFamily="34" charset="0"/>
              </a:rPr>
              <a:t>Operate in automated environment and focus on high value tasks</a:t>
            </a:r>
          </a:p>
        </p:txBody>
      </p:sp>
      <p:sp>
        <p:nvSpPr>
          <p:cNvPr id="89" name="Rectangle 88"/>
          <p:cNvSpPr/>
          <p:nvPr/>
        </p:nvSpPr>
        <p:spPr>
          <a:xfrm>
            <a:off x="472050" y="1905008"/>
            <a:ext cx="3746730" cy="184666"/>
          </a:xfrm>
          <a:prstGeom prst="rect">
            <a:avLst/>
          </a:prstGeom>
          <a:noFill/>
          <a:ln w="9525"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tx2">
                    <a:lumMod val="50000"/>
                  </a:schemeClr>
                </a:solidFill>
              </a14:hiddenFill>
            </a:ext>
            <a:ext uri="{91240B29-F687-4F45-9708-019B960494DF}">
              <a14:hiddenLine xmlns:a14="http://schemas.microsoft.com/office/drawing/2010/main" w="9525" cap="flat" cmpd="sng" algn="ctr">
                <a:solidFill>
                  <a:srgbClr val="FFFFFF"/>
                </a:solidFill>
                <a:prstDash val="solid"/>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defTabSz="685800">
              <a:buClrTx/>
              <a:defRPr/>
            </a:pPr>
            <a:r>
              <a:rPr lang="en-US" sz="1200" kern="1200" err="1">
                <a:solidFill>
                  <a:srgbClr val="29BA74"/>
                </a:solidFill>
                <a:latin typeface="Trebuchet MS" panose="020B0603020202020204" pitchFamily="34" charset="0"/>
                <a:ea typeface="+mn-ea"/>
                <a:cs typeface="+mn-cs"/>
              </a:rPr>
              <a:t>DevSecOps</a:t>
            </a:r>
            <a:r>
              <a:rPr lang="en-US" sz="1200" kern="1200">
                <a:solidFill>
                  <a:srgbClr val="29BA74"/>
                </a:solidFill>
                <a:latin typeface="Trebuchet MS" panose="020B0603020202020204" pitchFamily="34" charset="0"/>
                <a:ea typeface="+mn-ea"/>
                <a:cs typeface="+mn-cs"/>
              </a:rPr>
              <a:t> Building Blocks</a:t>
            </a:r>
          </a:p>
        </p:txBody>
      </p:sp>
      <p:sp>
        <p:nvSpPr>
          <p:cNvPr id="90" name="Rectangle 89"/>
          <p:cNvSpPr/>
          <p:nvPr/>
        </p:nvSpPr>
        <p:spPr>
          <a:xfrm>
            <a:off x="4925671" y="1905008"/>
            <a:ext cx="3746730" cy="184666"/>
          </a:xfrm>
          <a:prstGeom prst="rect">
            <a:avLst/>
          </a:prstGeom>
          <a:noFill/>
          <a:ln w="9525"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tx2">
                    <a:lumMod val="50000"/>
                  </a:schemeClr>
                </a:solidFill>
              </a14:hiddenFill>
            </a:ext>
            <a:ext uri="{91240B29-F687-4F45-9708-019B960494DF}">
              <a14:hiddenLine xmlns:a14="http://schemas.microsoft.com/office/drawing/2010/main" w="9525" cap="flat" cmpd="sng" algn="ctr">
                <a:solidFill>
                  <a:srgbClr val="FFFFFF"/>
                </a:solidFill>
                <a:prstDash val="solid"/>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defTabSz="685800">
              <a:buClrTx/>
              <a:defRPr/>
            </a:pPr>
            <a:r>
              <a:rPr lang="en-US" sz="1200" kern="1200">
                <a:solidFill>
                  <a:srgbClr val="29BA74"/>
                </a:solidFill>
                <a:latin typeface="Trebuchet MS" panose="020B0603020202020204" pitchFamily="34" charset="0"/>
                <a:ea typeface="+mn-ea"/>
                <a:cs typeface="+mn-cs"/>
              </a:rPr>
              <a:t>Impact Levers</a:t>
            </a:r>
          </a:p>
        </p:txBody>
      </p:sp>
      <p:sp>
        <p:nvSpPr>
          <p:cNvPr id="91" name="Rectangle 90"/>
          <p:cNvSpPr/>
          <p:nvPr/>
        </p:nvSpPr>
        <p:spPr>
          <a:xfrm>
            <a:off x="477531" y="2248554"/>
            <a:ext cx="4082225" cy="2447646"/>
          </a:xfrm>
          <a:prstGeom prst="rect">
            <a:avLst/>
          </a:prstGeom>
          <a:noFill/>
          <a:ln w="9525" cap="flat" cmpd="sng" algn="ctr">
            <a:noFill/>
            <a:prstDash val="sysDash"/>
            <a:miter lim="800000"/>
            <a:headEnd type="none" w="med" len="med"/>
            <a:tailEnd type="none" w="med" len="med"/>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flat" cmpd="sng" algn="ctr">
                <a:solidFill>
                  <a:srgbClr val="A9A9A9"/>
                </a:solidFill>
                <a:prstDash val="sysDash"/>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750"/>
              </a:spcAft>
            </a:pPr>
            <a:endParaRPr lang="en-US" sz="900">
              <a:solidFill>
                <a:srgbClr val="FFFFFF"/>
              </a:solidFill>
            </a:endParaRPr>
          </a:p>
        </p:txBody>
      </p:sp>
      <p:sp>
        <p:nvSpPr>
          <p:cNvPr id="92" name="Rectangle 91"/>
          <p:cNvSpPr/>
          <p:nvPr/>
        </p:nvSpPr>
        <p:spPr>
          <a:xfrm>
            <a:off x="5220681" y="3127652"/>
            <a:ext cx="3046581" cy="2447646"/>
          </a:xfrm>
          <a:prstGeom prst="rect">
            <a:avLst/>
          </a:prstGeom>
          <a:noFill/>
          <a:ln w="9525" cap="flat" cmpd="sng" algn="ctr">
            <a:noFill/>
            <a:prstDash val="sysDash"/>
            <a:miter lim="800000"/>
            <a:headEnd type="none" w="med" len="med"/>
            <a:tailEnd type="none" w="med" len="med"/>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flat" cmpd="sng" algn="ctr">
                <a:solidFill>
                  <a:srgbClr val="A9A9A9"/>
                </a:solidFill>
                <a:prstDash val="sysDash"/>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750"/>
              </a:spcAft>
            </a:pPr>
            <a:endParaRPr lang="en-US" sz="900">
              <a:solidFill>
                <a:srgbClr val="FFFFFF"/>
              </a:solidFill>
            </a:endParaRPr>
          </a:p>
        </p:txBody>
      </p:sp>
      <p:grpSp>
        <p:nvGrpSpPr>
          <p:cNvPr id="172" name="Group 171"/>
          <p:cNvGrpSpPr>
            <a:grpSpLocks noChangeAspect="1"/>
          </p:cNvGrpSpPr>
          <p:nvPr/>
        </p:nvGrpSpPr>
        <p:grpSpPr>
          <a:xfrm>
            <a:off x="4828917" y="2156988"/>
            <a:ext cx="665503" cy="664859"/>
            <a:chOff x="5273675" y="2606675"/>
            <a:chExt cx="1646238" cy="1644650"/>
          </a:xfrm>
        </p:grpSpPr>
        <p:sp>
          <p:nvSpPr>
            <p:cNvPr id="173" name="AutoShape 3"/>
            <p:cNvSpPr>
              <a:spLocks noChangeAspect="1" noChangeArrowheads="1" noTextEdit="1"/>
            </p:cNvSpPr>
            <p:nvPr/>
          </p:nvSpPr>
          <p:spPr bwMode="auto">
            <a:xfrm>
              <a:off x="5273675"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174" name="Group 173"/>
            <p:cNvGrpSpPr/>
            <p:nvPr/>
          </p:nvGrpSpPr>
          <p:grpSpPr>
            <a:xfrm>
              <a:off x="5565774" y="2776538"/>
              <a:ext cx="1062038" cy="1322388"/>
              <a:chOff x="5565774" y="2776538"/>
              <a:chExt cx="1062038" cy="1322388"/>
            </a:xfrm>
          </p:grpSpPr>
          <p:sp>
            <p:nvSpPr>
              <p:cNvPr id="175" name="Freeform 174"/>
              <p:cNvSpPr>
                <a:spLocks/>
              </p:cNvSpPr>
              <p:nvPr/>
            </p:nvSpPr>
            <p:spPr bwMode="auto">
              <a:xfrm>
                <a:off x="5565774" y="2776538"/>
                <a:ext cx="1062038" cy="1322388"/>
              </a:xfrm>
              <a:custGeom>
                <a:avLst/>
                <a:gdLst>
                  <a:gd name="connsiteX0" fmla="*/ 531020 w 1062038"/>
                  <a:gd name="connsiteY0" fmla="*/ 290512 h 1322388"/>
                  <a:gd name="connsiteX1" fmla="*/ 30163 w 1062038"/>
                  <a:gd name="connsiteY1" fmla="*/ 790575 h 1322388"/>
                  <a:gd name="connsiteX2" fmla="*/ 531020 w 1062038"/>
                  <a:gd name="connsiteY2" fmla="*/ 1290638 h 1322388"/>
                  <a:gd name="connsiteX3" fmla="*/ 1031877 w 1062038"/>
                  <a:gd name="connsiteY3" fmla="*/ 790575 h 1322388"/>
                  <a:gd name="connsiteX4" fmla="*/ 531020 w 1062038"/>
                  <a:gd name="connsiteY4" fmla="*/ 290512 h 1322388"/>
                  <a:gd name="connsiteX5" fmla="*/ 531019 w 1062038"/>
                  <a:gd name="connsiteY5" fmla="*/ 260350 h 1322388"/>
                  <a:gd name="connsiteX6" fmla="*/ 1062038 w 1062038"/>
                  <a:gd name="connsiteY6" fmla="*/ 791369 h 1322388"/>
                  <a:gd name="connsiteX7" fmla="*/ 531019 w 1062038"/>
                  <a:gd name="connsiteY7" fmla="*/ 1322388 h 1322388"/>
                  <a:gd name="connsiteX8" fmla="*/ 0 w 1062038"/>
                  <a:gd name="connsiteY8" fmla="*/ 791369 h 1322388"/>
                  <a:gd name="connsiteX9" fmla="*/ 531019 w 1062038"/>
                  <a:gd name="connsiteY9" fmla="*/ 260350 h 1322388"/>
                  <a:gd name="connsiteX10" fmla="*/ 931683 w 1062038"/>
                  <a:gd name="connsiteY10" fmla="*/ 238511 h 1322388"/>
                  <a:gd name="connsiteX11" fmla="*/ 943095 w 1062038"/>
                  <a:gd name="connsiteY11" fmla="*/ 242997 h 1322388"/>
                  <a:gd name="connsiteX12" fmla="*/ 1044455 w 1062038"/>
                  <a:gd name="connsiteY12" fmla="*/ 335583 h 1322388"/>
                  <a:gd name="connsiteX13" fmla="*/ 1045174 w 1062038"/>
                  <a:gd name="connsiteY13" fmla="*/ 357832 h 1322388"/>
                  <a:gd name="connsiteX14" fmla="*/ 984789 w 1062038"/>
                  <a:gd name="connsiteY14" fmla="*/ 423862 h 1322388"/>
                  <a:gd name="connsiteX15" fmla="*/ 860425 w 1062038"/>
                  <a:gd name="connsiteY15" fmla="*/ 309027 h 1322388"/>
                  <a:gd name="connsiteX16" fmla="*/ 920810 w 1062038"/>
                  <a:gd name="connsiteY16" fmla="*/ 243714 h 1322388"/>
                  <a:gd name="connsiteX17" fmla="*/ 931683 w 1062038"/>
                  <a:gd name="connsiteY17" fmla="*/ 238511 h 1322388"/>
                  <a:gd name="connsiteX18" fmla="*/ 129462 w 1062038"/>
                  <a:gd name="connsiteY18" fmla="*/ 236909 h 1322388"/>
                  <a:gd name="connsiteX19" fmla="*/ 140253 w 1062038"/>
                  <a:gd name="connsiteY19" fmla="*/ 242073 h 1322388"/>
                  <a:gd name="connsiteX20" fmla="*/ 201613 w 1062038"/>
                  <a:gd name="connsiteY20" fmla="*/ 309025 h 1322388"/>
                  <a:gd name="connsiteX21" fmla="*/ 78180 w 1062038"/>
                  <a:gd name="connsiteY21" fmla="*/ 422275 h 1322388"/>
                  <a:gd name="connsiteX22" fmla="*/ 16821 w 1062038"/>
                  <a:gd name="connsiteY22" fmla="*/ 355322 h 1322388"/>
                  <a:gd name="connsiteX23" fmla="*/ 17534 w 1062038"/>
                  <a:gd name="connsiteY23" fmla="*/ 333242 h 1322388"/>
                  <a:gd name="connsiteX24" fmla="*/ 118135 w 1062038"/>
                  <a:gd name="connsiteY24" fmla="*/ 241360 h 1322388"/>
                  <a:gd name="connsiteX25" fmla="*/ 129462 w 1062038"/>
                  <a:gd name="connsiteY25" fmla="*/ 236909 h 1322388"/>
                  <a:gd name="connsiteX26" fmla="*/ 380807 w 1062038"/>
                  <a:gd name="connsiteY26" fmla="*/ 0 h 1322388"/>
                  <a:gd name="connsiteX27" fmla="*/ 678056 w 1062038"/>
                  <a:gd name="connsiteY27" fmla="*/ 0 h 1322388"/>
                  <a:gd name="connsiteX28" fmla="*/ 693738 w 1062038"/>
                  <a:gd name="connsiteY28" fmla="*/ 15746 h 1322388"/>
                  <a:gd name="connsiteX29" fmla="*/ 693738 w 1062038"/>
                  <a:gd name="connsiteY29" fmla="*/ 163185 h 1322388"/>
                  <a:gd name="connsiteX30" fmla="*/ 588953 w 1062038"/>
                  <a:gd name="connsiteY30" fmla="*/ 163185 h 1322388"/>
                  <a:gd name="connsiteX31" fmla="*/ 588953 w 1062038"/>
                  <a:gd name="connsiteY31" fmla="*/ 210422 h 1322388"/>
                  <a:gd name="connsiteX32" fmla="*/ 531214 w 1062038"/>
                  <a:gd name="connsiteY32" fmla="*/ 207560 h 1322388"/>
                  <a:gd name="connsiteX33" fmla="*/ 469198 w 1062038"/>
                  <a:gd name="connsiteY33" fmla="*/ 211138 h 1322388"/>
                  <a:gd name="connsiteX34" fmla="*/ 469198 w 1062038"/>
                  <a:gd name="connsiteY34" fmla="*/ 163185 h 1322388"/>
                  <a:gd name="connsiteX35" fmla="*/ 365125 w 1062038"/>
                  <a:gd name="connsiteY35" fmla="*/ 163185 h 1322388"/>
                  <a:gd name="connsiteX36" fmla="*/ 365125 w 1062038"/>
                  <a:gd name="connsiteY36" fmla="*/ 15746 h 1322388"/>
                  <a:gd name="connsiteX37" fmla="*/ 380807 w 1062038"/>
                  <a:gd name="connsiteY37" fmla="*/ 0 h 132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2038" h="1322388">
                    <a:moveTo>
                      <a:pt x="531020" y="290512"/>
                    </a:moveTo>
                    <a:cubicBezTo>
                      <a:pt x="254404" y="290512"/>
                      <a:pt x="30163" y="514398"/>
                      <a:pt x="30163" y="790575"/>
                    </a:cubicBezTo>
                    <a:cubicBezTo>
                      <a:pt x="30163" y="1066752"/>
                      <a:pt x="254404" y="1290638"/>
                      <a:pt x="531020" y="1290638"/>
                    </a:cubicBezTo>
                    <a:cubicBezTo>
                      <a:pt x="807636" y="1290638"/>
                      <a:pt x="1031877" y="1066752"/>
                      <a:pt x="1031877" y="790575"/>
                    </a:cubicBezTo>
                    <a:cubicBezTo>
                      <a:pt x="1031877" y="514398"/>
                      <a:pt x="807636" y="290512"/>
                      <a:pt x="531020" y="290512"/>
                    </a:cubicBezTo>
                    <a:close/>
                    <a:moveTo>
                      <a:pt x="531019" y="260350"/>
                    </a:moveTo>
                    <a:cubicBezTo>
                      <a:pt x="824293" y="260350"/>
                      <a:pt x="1062038" y="498095"/>
                      <a:pt x="1062038" y="791369"/>
                    </a:cubicBezTo>
                    <a:cubicBezTo>
                      <a:pt x="1062038" y="1084643"/>
                      <a:pt x="824293" y="1322388"/>
                      <a:pt x="531019" y="1322388"/>
                    </a:cubicBezTo>
                    <a:cubicBezTo>
                      <a:pt x="237745" y="1322388"/>
                      <a:pt x="0" y="1084643"/>
                      <a:pt x="0" y="791369"/>
                    </a:cubicBezTo>
                    <a:cubicBezTo>
                      <a:pt x="0" y="498095"/>
                      <a:pt x="237745" y="260350"/>
                      <a:pt x="531019" y="260350"/>
                    </a:cubicBezTo>
                    <a:close/>
                    <a:moveTo>
                      <a:pt x="931683" y="238511"/>
                    </a:moveTo>
                    <a:cubicBezTo>
                      <a:pt x="935727" y="238331"/>
                      <a:pt x="939860" y="239767"/>
                      <a:pt x="943095" y="242997"/>
                    </a:cubicBezTo>
                    <a:cubicBezTo>
                      <a:pt x="943095" y="242997"/>
                      <a:pt x="943095" y="242997"/>
                      <a:pt x="1044455" y="335583"/>
                    </a:cubicBezTo>
                    <a:cubicBezTo>
                      <a:pt x="1050925" y="341324"/>
                      <a:pt x="1050925" y="351372"/>
                      <a:pt x="1045174" y="357832"/>
                    </a:cubicBezTo>
                    <a:cubicBezTo>
                      <a:pt x="1045174" y="357832"/>
                      <a:pt x="1045174" y="357832"/>
                      <a:pt x="984789" y="423862"/>
                    </a:cubicBezTo>
                    <a:cubicBezTo>
                      <a:pt x="948846" y="380081"/>
                      <a:pt x="907152" y="341324"/>
                      <a:pt x="860425" y="309027"/>
                    </a:cubicBezTo>
                    <a:cubicBezTo>
                      <a:pt x="860425" y="309027"/>
                      <a:pt x="860425" y="309027"/>
                      <a:pt x="920810" y="243714"/>
                    </a:cubicBezTo>
                    <a:cubicBezTo>
                      <a:pt x="923686" y="240485"/>
                      <a:pt x="927640" y="238690"/>
                      <a:pt x="931683" y="238511"/>
                    </a:cubicBezTo>
                    <a:close/>
                    <a:moveTo>
                      <a:pt x="129462" y="236909"/>
                    </a:moveTo>
                    <a:cubicBezTo>
                      <a:pt x="133475" y="237087"/>
                      <a:pt x="137399" y="238867"/>
                      <a:pt x="140253" y="242073"/>
                    </a:cubicBezTo>
                    <a:cubicBezTo>
                      <a:pt x="140253" y="242073"/>
                      <a:pt x="140253" y="242073"/>
                      <a:pt x="201613" y="309025"/>
                    </a:cubicBezTo>
                    <a:cubicBezTo>
                      <a:pt x="155236" y="340365"/>
                      <a:pt x="113854" y="378827"/>
                      <a:pt x="78180" y="422275"/>
                    </a:cubicBezTo>
                    <a:lnTo>
                      <a:pt x="16821" y="355322"/>
                    </a:lnTo>
                    <a:cubicBezTo>
                      <a:pt x="11113" y="348912"/>
                      <a:pt x="11113" y="338940"/>
                      <a:pt x="17534" y="333242"/>
                    </a:cubicBezTo>
                    <a:cubicBezTo>
                      <a:pt x="17534" y="333242"/>
                      <a:pt x="17534" y="333242"/>
                      <a:pt x="118135" y="241360"/>
                    </a:cubicBezTo>
                    <a:cubicBezTo>
                      <a:pt x="121346" y="238155"/>
                      <a:pt x="125449" y="236731"/>
                      <a:pt x="129462" y="236909"/>
                    </a:cubicBezTo>
                    <a:close/>
                    <a:moveTo>
                      <a:pt x="380807" y="0"/>
                    </a:moveTo>
                    <a:cubicBezTo>
                      <a:pt x="380807" y="0"/>
                      <a:pt x="380807" y="0"/>
                      <a:pt x="678056" y="0"/>
                    </a:cubicBezTo>
                    <a:cubicBezTo>
                      <a:pt x="686610" y="0"/>
                      <a:pt x="693738" y="7157"/>
                      <a:pt x="693738" y="15746"/>
                    </a:cubicBezTo>
                    <a:cubicBezTo>
                      <a:pt x="693738" y="15746"/>
                      <a:pt x="693738" y="15746"/>
                      <a:pt x="693738" y="163185"/>
                    </a:cubicBezTo>
                    <a:cubicBezTo>
                      <a:pt x="693738" y="163185"/>
                      <a:pt x="693738" y="163185"/>
                      <a:pt x="588953" y="163185"/>
                    </a:cubicBezTo>
                    <a:cubicBezTo>
                      <a:pt x="588953" y="163185"/>
                      <a:pt x="588953" y="163185"/>
                      <a:pt x="588953" y="210422"/>
                    </a:cubicBezTo>
                    <a:cubicBezTo>
                      <a:pt x="570419" y="208275"/>
                      <a:pt x="551173" y="207560"/>
                      <a:pt x="531214" y="207560"/>
                    </a:cubicBezTo>
                    <a:cubicBezTo>
                      <a:pt x="510542" y="207560"/>
                      <a:pt x="489870" y="208991"/>
                      <a:pt x="469198" y="211138"/>
                    </a:cubicBezTo>
                    <a:lnTo>
                      <a:pt x="469198" y="163185"/>
                    </a:lnTo>
                    <a:cubicBezTo>
                      <a:pt x="469198" y="163185"/>
                      <a:pt x="469198" y="163185"/>
                      <a:pt x="365125" y="163185"/>
                    </a:cubicBezTo>
                    <a:cubicBezTo>
                      <a:pt x="365125" y="163185"/>
                      <a:pt x="365125" y="163185"/>
                      <a:pt x="365125" y="15746"/>
                    </a:cubicBezTo>
                    <a:cubicBezTo>
                      <a:pt x="365125" y="7157"/>
                      <a:pt x="372254" y="0"/>
                      <a:pt x="380807" y="0"/>
                    </a:cubicBez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sz="1050"/>
              </a:p>
            </p:txBody>
          </p:sp>
          <p:sp>
            <p:nvSpPr>
              <p:cNvPr id="176" name="Freeform 175"/>
              <p:cNvSpPr>
                <a:spLocks/>
              </p:cNvSpPr>
              <p:nvPr/>
            </p:nvSpPr>
            <p:spPr bwMode="auto">
              <a:xfrm>
                <a:off x="5629275" y="3100388"/>
                <a:ext cx="935038" cy="935038"/>
              </a:xfrm>
              <a:custGeom>
                <a:avLst/>
                <a:gdLst>
                  <a:gd name="connsiteX0" fmla="*/ 254333 w 935038"/>
                  <a:gd name="connsiteY0" fmla="*/ 804700 h 935038"/>
                  <a:gd name="connsiteX1" fmla="*/ 238852 w 935038"/>
                  <a:gd name="connsiteY1" fmla="*/ 817085 h 935038"/>
                  <a:gd name="connsiteX2" fmla="*/ 248052 w 935038"/>
                  <a:gd name="connsiteY2" fmla="*/ 851761 h 935038"/>
                  <a:gd name="connsiteX3" fmla="*/ 282729 w 935038"/>
                  <a:gd name="connsiteY3" fmla="*/ 842561 h 935038"/>
                  <a:gd name="connsiteX4" fmla="*/ 273529 w 935038"/>
                  <a:gd name="connsiteY4" fmla="*/ 807177 h 935038"/>
                  <a:gd name="connsiteX5" fmla="*/ 254333 w 935038"/>
                  <a:gd name="connsiteY5" fmla="*/ 804700 h 935038"/>
                  <a:gd name="connsiteX6" fmla="*/ 684858 w 935038"/>
                  <a:gd name="connsiteY6" fmla="*/ 803112 h 935038"/>
                  <a:gd name="connsiteX7" fmla="*/ 665144 w 935038"/>
                  <a:gd name="connsiteY7" fmla="*/ 805589 h 935038"/>
                  <a:gd name="connsiteX8" fmla="*/ 654968 w 935038"/>
                  <a:gd name="connsiteY8" fmla="*/ 840973 h 935038"/>
                  <a:gd name="connsiteX9" fmla="*/ 691309 w 935038"/>
                  <a:gd name="connsiteY9" fmla="*/ 850173 h 935038"/>
                  <a:gd name="connsiteX10" fmla="*/ 700757 w 935038"/>
                  <a:gd name="connsiteY10" fmla="*/ 815497 h 935038"/>
                  <a:gd name="connsiteX11" fmla="*/ 684858 w 935038"/>
                  <a:gd name="connsiteY11" fmla="*/ 803112 h 935038"/>
                  <a:gd name="connsiteX12" fmla="*/ 113615 w 935038"/>
                  <a:gd name="connsiteY12" fmla="*/ 652212 h 935038"/>
                  <a:gd name="connsiteX13" fmla="*/ 94065 w 935038"/>
                  <a:gd name="connsiteY13" fmla="*/ 654777 h 935038"/>
                  <a:gd name="connsiteX14" fmla="*/ 84865 w 935038"/>
                  <a:gd name="connsiteY14" fmla="*/ 690161 h 935038"/>
                  <a:gd name="connsiteX15" fmla="*/ 119542 w 935038"/>
                  <a:gd name="connsiteY15" fmla="*/ 699361 h 935038"/>
                  <a:gd name="connsiteX16" fmla="*/ 129449 w 935038"/>
                  <a:gd name="connsiteY16" fmla="*/ 663977 h 935038"/>
                  <a:gd name="connsiteX17" fmla="*/ 113615 w 935038"/>
                  <a:gd name="connsiteY17" fmla="*/ 652212 h 935038"/>
                  <a:gd name="connsiteX18" fmla="*/ 824246 w 935038"/>
                  <a:gd name="connsiteY18" fmla="*/ 649249 h 935038"/>
                  <a:gd name="connsiteX19" fmla="*/ 808765 w 935038"/>
                  <a:gd name="connsiteY19" fmla="*/ 661968 h 935038"/>
                  <a:gd name="connsiteX20" fmla="*/ 817965 w 935038"/>
                  <a:gd name="connsiteY20" fmla="*/ 697582 h 935038"/>
                  <a:gd name="connsiteX21" fmla="*/ 853349 w 935038"/>
                  <a:gd name="connsiteY21" fmla="*/ 688134 h 935038"/>
                  <a:gd name="connsiteX22" fmla="*/ 843442 w 935038"/>
                  <a:gd name="connsiteY22" fmla="*/ 651793 h 935038"/>
                  <a:gd name="connsiteX23" fmla="*/ 824246 w 935038"/>
                  <a:gd name="connsiteY23" fmla="*/ 649249 h 935038"/>
                  <a:gd name="connsiteX24" fmla="*/ 710440 w 935038"/>
                  <a:gd name="connsiteY24" fmla="*/ 257904 h 935038"/>
                  <a:gd name="connsiteX25" fmla="*/ 698455 w 935038"/>
                  <a:gd name="connsiteY25" fmla="*/ 261291 h 935038"/>
                  <a:gd name="connsiteX26" fmla="*/ 492382 w 935038"/>
                  <a:gd name="connsiteY26" fmla="*/ 416019 h 935038"/>
                  <a:gd name="connsiteX27" fmla="*/ 479503 w 935038"/>
                  <a:gd name="connsiteY27" fmla="*/ 425289 h 935038"/>
                  <a:gd name="connsiteX28" fmla="*/ 468770 w 935038"/>
                  <a:gd name="connsiteY28" fmla="*/ 423862 h 935038"/>
                  <a:gd name="connsiteX29" fmla="*/ 453028 w 935038"/>
                  <a:gd name="connsiteY29" fmla="*/ 426715 h 935038"/>
                  <a:gd name="connsiteX30" fmla="*/ 443011 w 935038"/>
                  <a:gd name="connsiteY30" fmla="*/ 421010 h 935038"/>
                  <a:gd name="connsiteX31" fmla="*/ 311353 w 935038"/>
                  <a:gd name="connsiteY31" fmla="*/ 348994 h 935038"/>
                  <a:gd name="connsiteX32" fmla="*/ 288456 w 935038"/>
                  <a:gd name="connsiteY32" fmla="*/ 353985 h 935038"/>
                  <a:gd name="connsiteX33" fmla="*/ 294181 w 935038"/>
                  <a:gd name="connsiteY33" fmla="*/ 376802 h 935038"/>
                  <a:gd name="connsiteX34" fmla="*/ 426554 w 935038"/>
                  <a:gd name="connsiteY34" fmla="*/ 467357 h 935038"/>
                  <a:gd name="connsiteX35" fmla="*/ 468770 w 935038"/>
                  <a:gd name="connsiteY35" fmla="*/ 508000 h 935038"/>
                  <a:gd name="connsiteX36" fmla="*/ 510986 w 935038"/>
                  <a:gd name="connsiteY36" fmla="*/ 465931 h 935038"/>
                  <a:gd name="connsiteX37" fmla="*/ 510271 w 935038"/>
                  <a:gd name="connsiteY37" fmla="*/ 464505 h 935038"/>
                  <a:gd name="connsiteX38" fmla="*/ 719205 w 935038"/>
                  <a:gd name="connsiteY38" fmla="*/ 286960 h 935038"/>
                  <a:gd name="connsiteX39" fmla="*/ 721352 w 935038"/>
                  <a:gd name="connsiteY39" fmla="*/ 264143 h 935038"/>
                  <a:gd name="connsiteX40" fmla="*/ 710440 w 935038"/>
                  <a:gd name="connsiteY40" fmla="*/ 257904 h 935038"/>
                  <a:gd name="connsiteX41" fmla="*/ 98758 w 935038"/>
                  <a:gd name="connsiteY41" fmla="*/ 234699 h 935038"/>
                  <a:gd name="connsiteX42" fmla="*/ 83277 w 935038"/>
                  <a:gd name="connsiteY42" fmla="*/ 246464 h 935038"/>
                  <a:gd name="connsiteX43" fmla="*/ 92477 w 935038"/>
                  <a:gd name="connsiteY43" fmla="*/ 281848 h 935038"/>
                  <a:gd name="connsiteX44" fmla="*/ 127861 w 935038"/>
                  <a:gd name="connsiteY44" fmla="*/ 272648 h 935038"/>
                  <a:gd name="connsiteX45" fmla="*/ 117954 w 935038"/>
                  <a:gd name="connsiteY45" fmla="*/ 237264 h 935038"/>
                  <a:gd name="connsiteX46" fmla="*/ 98758 w 935038"/>
                  <a:gd name="connsiteY46" fmla="*/ 234699 h 935038"/>
                  <a:gd name="connsiteX47" fmla="*/ 835927 w 935038"/>
                  <a:gd name="connsiteY47" fmla="*/ 233043 h 935038"/>
                  <a:gd name="connsiteX48" fmla="*/ 816377 w 935038"/>
                  <a:gd name="connsiteY48" fmla="*/ 235570 h 935038"/>
                  <a:gd name="connsiteX49" fmla="*/ 807177 w 935038"/>
                  <a:gd name="connsiteY49" fmla="*/ 269720 h 935038"/>
                  <a:gd name="connsiteX50" fmla="*/ 841854 w 935038"/>
                  <a:gd name="connsiteY50" fmla="*/ 278781 h 935038"/>
                  <a:gd name="connsiteX51" fmla="*/ 851761 w 935038"/>
                  <a:gd name="connsiteY51" fmla="*/ 244630 h 935038"/>
                  <a:gd name="connsiteX52" fmla="*/ 835927 w 935038"/>
                  <a:gd name="connsiteY52" fmla="*/ 233043 h 935038"/>
                  <a:gd name="connsiteX53" fmla="*/ 264692 w 935038"/>
                  <a:gd name="connsiteY53" fmla="*/ 80924 h 935038"/>
                  <a:gd name="connsiteX54" fmla="*/ 244877 w 935038"/>
                  <a:gd name="connsiteY54" fmla="*/ 83468 h 935038"/>
                  <a:gd name="connsiteX55" fmla="*/ 235677 w 935038"/>
                  <a:gd name="connsiteY55" fmla="*/ 119809 h 935038"/>
                  <a:gd name="connsiteX56" fmla="*/ 271061 w 935038"/>
                  <a:gd name="connsiteY56" fmla="*/ 129257 h 935038"/>
                  <a:gd name="connsiteX57" fmla="*/ 280261 w 935038"/>
                  <a:gd name="connsiteY57" fmla="*/ 93643 h 935038"/>
                  <a:gd name="connsiteX58" fmla="*/ 264692 w 935038"/>
                  <a:gd name="connsiteY58" fmla="*/ 80924 h 935038"/>
                  <a:gd name="connsiteX59" fmla="*/ 668759 w 935038"/>
                  <a:gd name="connsiteY59" fmla="*/ 79336 h 935038"/>
                  <a:gd name="connsiteX60" fmla="*/ 653190 w 935038"/>
                  <a:gd name="connsiteY60" fmla="*/ 92055 h 935038"/>
                  <a:gd name="connsiteX61" fmla="*/ 662390 w 935038"/>
                  <a:gd name="connsiteY61" fmla="*/ 127669 h 935038"/>
                  <a:gd name="connsiteX62" fmla="*/ 697774 w 935038"/>
                  <a:gd name="connsiteY62" fmla="*/ 118221 h 935038"/>
                  <a:gd name="connsiteX63" fmla="*/ 688574 w 935038"/>
                  <a:gd name="connsiteY63" fmla="*/ 81880 h 935038"/>
                  <a:gd name="connsiteX64" fmla="*/ 668759 w 935038"/>
                  <a:gd name="connsiteY64" fmla="*/ 79336 h 935038"/>
                  <a:gd name="connsiteX65" fmla="*/ 440018 w 935038"/>
                  <a:gd name="connsiteY65" fmla="*/ 0 h 935038"/>
                  <a:gd name="connsiteX66" fmla="*/ 440018 w 935038"/>
                  <a:gd name="connsiteY66" fmla="*/ 49288 h 935038"/>
                  <a:gd name="connsiteX67" fmla="*/ 466448 w 935038"/>
                  <a:gd name="connsiteY67" fmla="*/ 75717 h 935038"/>
                  <a:gd name="connsiteX68" fmla="*/ 492163 w 935038"/>
                  <a:gd name="connsiteY68" fmla="*/ 49288 h 935038"/>
                  <a:gd name="connsiteX69" fmla="*/ 492163 w 935038"/>
                  <a:gd name="connsiteY69" fmla="*/ 0 h 935038"/>
                  <a:gd name="connsiteX70" fmla="*/ 935038 w 935038"/>
                  <a:gd name="connsiteY70" fmla="*/ 440018 h 935038"/>
                  <a:gd name="connsiteX71" fmla="*/ 885751 w 935038"/>
                  <a:gd name="connsiteY71" fmla="*/ 440018 h 935038"/>
                  <a:gd name="connsiteX72" fmla="*/ 859321 w 935038"/>
                  <a:gd name="connsiteY72" fmla="*/ 465733 h 935038"/>
                  <a:gd name="connsiteX73" fmla="*/ 885751 w 935038"/>
                  <a:gd name="connsiteY73" fmla="*/ 491449 h 935038"/>
                  <a:gd name="connsiteX74" fmla="*/ 935038 w 935038"/>
                  <a:gd name="connsiteY74" fmla="*/ 491449 h 935038"/>
                  <a:gd name="connsiteX75" fmla="*/ 495020 w 935038"/>
                  <a:gd name="connsiteY75" fmla="*/ 934324 h 935038"/>
                  <a:gd name="connsiteX76" fmla="*/ 495020 w 935038"/>
                  <a:gd name="connsiteY76" fmla="*/ 885036 h 935038"/>
                  <a:gd name="connsiteX77" fmla="*/ 469305 w 935038"/>
                  <a:gd name="connsiteY77" fmla="*/ 859321 h 935038"/>
                  <a:gd name="connsiteX78" fmla="*/ 442875 w 935038"/>
                  <a:gd name="connsiteY78" fmla="*/ 885036 h 935038"/>
                  <a:gd name="connsiteX79" fmla="*/ 442875 w 935038"/>
                  <a:gd name="connsiteY79" fmla="*/ 935038 h 935038"/>
                  <a:gd name="connsiteX80" fmla="*/ 0 w 935038"/>
                  <a:gd name="connsiteY80" fmla="*/ 495020 h 935038"/>
                  <a:gd name="connsiteX81" fmla="*/ 50002 w 935038"/>
                  <a:gd name="connsiteY81" fmla="*/ 495020 h 935038"/>
                  <a:gd name="connsiteX82" fmla="*/ 75718 w 935038"/>
                  <a:gd name="connsiteY82" fmla="*/ 468591 h 935038"/>
                  <a:gd name="connsiteX83" fmla="*/ 50002 w 935038"/>
                  <a:gd name="connsiteY83" fmla="*/ 442875 h 935038"/>
                  <a:gd name="connsiteX84" fmla="*/ 0 w 935038"/>
                  <a:gd name="connsiteY84" fmla="*/ 442875 h 935038"/>
                  <a:gd name="connsiteX85" fmla="*/ 440018 w 935038"/>
                  <a:gd name="connsiteY85" fmla="*/ 0 h 93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935038" h="935038">
                    <a:moveTo>
                      <a:pt x="254333" y="804700"/>
                    </a:moveTo>
                    <a:cubicBezTo>
                      <a:pt x="248052" y="806469"/>
                      <a:pt x="242391" y="810715"/>
                      <a:pt x="238852" y="817085"/>
                    </a:cubicBezTo>
                    <a:cubicBezTo>
                      <a:pt x="231775" y="829115"/>
                      <a:pt x="236021" y="844684"/>
                      <a:pt x="248052" y="851761"/>
                    </a:cubicBezTo>
                    <a:cubicBezTo>
                      <a:pt x="260083" y="858838"/>
                      <a:pt x="275652" y="854592"/>
                      <a:pt x="282729" y="842561"/>
                    </a:cubicBezTo>
                    <a:cubicBezTo>
                      <a:pt x="290513" y="829823"/>
                      <a:pt x="286267" y="814254"/>
                      <a:pt x="273529" y="807177"/>
                    </a:cubicBezTo>
                    <a:cubicBezTo>
                      <a:pt x="267514" y="803639"/>
                      <a:pt x="260614" y="802931"/>
                      <a:pt x="254333" y="804700"/>
                    </a:cubicBezTo>
                    <a:close/>
                    <a:moveTo>
                      <a:pt x="684858" y="803112"/>
                    </a:moveTo>
                    <a:cubicBezTo>
                      <a:pt x="678408" y="801343"/>
                      <a:pt x="671321" y="802050"/>
                      <a:pt x="665144" y="805589"/>
                    </a:cubicBezTo>
                    <a:cubicBezTo>
                      <a:pt x="652061" y="812666"/>
                      <a:pt x="647700" y="828235"/>
                      <a:pt x="654968" y="840973"/>
                    </a:cubicBezTo>
                    <a:cubicBezTo>
                      <a:pt x="662236" y="853004"/>
                      <a:pt x="678953" y="857250"/>
                      <a:pt x="691309" y="850173"/>
                    </a:cubicBezTo>
                    <a:cubicBezTo>
                      <a:pt x="703664" y="843096"/>
                      <a:pt x="708025" y="827527"/>
                      <a:pt x="700757" y="815497"/>
                    </a:cubicBezTo>
                    <a:cubicBezTo>
                      <a:pt x="697123" y="809127"/>
                      <a:pt x="691309" y="804881"/>
                      <a:pt x="684858" y="803112"/>
                    </a:cubicBezTo>
                    <a:close/>
                    <a:moveTo>
                      <a:pt x="113615" y="652212"/>
                    </a:moveTo>
                    <a:cubicBezTo>
                      <a:pt x="107157" y="650531"/>
                      <a:pt x="100081" y="651239"/>
                      <a:pt x="94065" y="654777"/>
                    </a:cubicBezTo>
                    <a:cubicBezTo>
                      <a:pt x="82034" y="661854"/>
                      <a:pt x="77788" y="677423"/>
                      <a:pt x="84865" y="690161"/>
                    </a:cubicBezTo>
                    <a:cubicBezTo>
                      <a:pt x="91942" y="702192"/>
                      <a:pt x="107511" y="706438"/>
                      <a:pt x="119542" y="699361"/>
                    </a:cubicBezTo>
                    <a:cubicBezTo>
                      <a:pt x="132280" y="692284"/>
                      <a:pt x="136526" y="676715"/>
                      <a:pt x="129449" y="663977"/>
                    </a:cubicBezTo>
                    <a:cubicBezTo>
                      <a:pt x="125911" y="657962"/>
                      <a:pt x="120073" y="653892"/>
                      <a:pt x="113615" y="652212"/>
                    </a:cubicBezTo>
                    <a:close/>
                    <a:moveTo>
                      <a:pt x="824246" y="649249"/>
                    </a:moveTo>
                    <a:cubicBezTo>
                      <a:pt x="817965" y="651066"/>
                      <a:pt x="812303" y="655427"/>
                      <a:pt x="808765" y="661968"/>
                    </a:cubicBezTo>
                    <a:cubicBezTo>
                      <a:pt x="801688" y="674324"/>
                      <a:pt x="805934" y="690314"/>
                      <a:pt x="817965" y="697582"/>
                    </a:cubicBezTo>
                    <a:cubicBezTo>
                      <a:pt x="829996" y="704850"/>
                      <a:pt x="846273" y="700489"/>
                      <a:pt x="853349" y="688134"/>
                    </a:cubicBezTo>
                    <a:cubicBezTo>
                      <a:pt x="860426" y="675778"/>
                      <a:pt x="856180" y="659061"/>
                      <a:pt x="843442" y="651793"/>
                    </a:cubicBezTo>
                    <a:cubicBezTo>
                      <a:pt x="837426" y="648159"/>
                      <a:pt x="830526" y="647432"/>
                      <a:pt x="824246" y="649249"/>
                    </a:cubicBezTo>
                    <a:close/>
                    <a:moveTo>
                      <a:pt x="710440" y="257904"/>
                    </a:moveTo>
                    <a:cubicBezTo>
                      <a:pt x="706326" y="257370"/>
                      <a:pt x="702033" y="258439"/>
                      <a:pt x="698455" y="261291"/>
                    </a:cubicBezTo>
                    <a:cubicBezTo>
                      <a:pt x="698455" y="261291"/>
                      <a:pt x="698455" y="261291"/>
                      <a:pt x="492382" y="416019"/>
                    </a:cubicBezTo>
                    <a:cubicBezTo>
                      <a:pt x="492382" y="416019"/>
                      <a:pt x="492382" y="416019"/>
                      <a:pt x="479503" y="425289"/>
                    </a:cubicBezTo>
                    <a:cubicBezTo>
                      <a:pt x="475925" y="424575"/>
                      <a:pt x="472348" y="423862"/>
                      <a:pt x="468770" y="423862"/>
                    </a:cubicBezTo>
                    <a:cubicBezTo>
                      <a:pt x="463046" y="423862"/>
                      <a:pt x="458037" y="424575"/>
                      <a:pt x="453028" y="426715"/>
                    </a:cubicBezTo>
                    <a:cubicBezTo>
                      <a:pt x="453028" y="426715"/>
                      <a:pt x="453028" y="426715"/>
                      <a:pt x="443011" y="421010"/>
                    </a:cubicBezTo>
                    <a:cubicBezTo>
                      <a:pt x="443011" y="421010"/>
                      <a:pt x="443011" y="421010"/>
                      <a:pt x="311353" y="348994"/>
                    </a:cubicBezTo>
                    <a:cubicBezTo>
                      <a:pt x="303483" y="344003"/>
                      <a:pt x="293465" y="346142"/>
                      <a:pt x="288456" y="353985"/>
                    </a:cubicBezTo>
                    <a:cubicBezTo>
                      <a:pt x="284163" y="361829"/>
                      <a:pt x="286310" y="371811"/>
                      <a:pt x="294181" y="376802"/>
                    </a:cubicBezTo>
                    <a:cubicBezTo>
                      <a:pt x="294181" y="376802"/>
                      <a:pt x="294181" y="376802"/>
                      <a:pt x="426554" y="467357"/>
                    </a:cubicBezTo>
                    <a:cubicBezTo>
                      <a:pt x="427269" y="490174"/>
                      <a:pt x="445873" y="508000"/>
                      <a:pt x="468770" y="508000"/>
                    </a:cubicBezTo>
                    <a:cubicBezTo>
                      <a:pt x="491667" y="508000"/>
                      <a:pt x="510986" y="489461"/>
                      <a:pt x="510986" y="465931"/>
                    </a:cubicBezTo>
                    <a:cubicBezTo>
                      <a:pt x="510986" y="465218"/>
                      <a:pt x="510271" y="465218"/>
                      <a:pt x="510271" y="464505"/>
                    </a:cubicBezTo>
                    <a:cubicBezTo>
                      <a:pt x="510271" y="464505"/>
                      <a:pt x="510271" y="464505"/>
                      <a:pt x="719205" y="286960"/>
                    </a:cubicBezTo>
                    <a:cubicBezTo>
                      <a:pt x="726361" y="281256"/>
                      <a:pt x="727076" y="271274"/>
                      <a:pt x="721352" y="264143"/>
                    </a:cubicBezTo>
                    <a:cubicBezTo>
                      <a:pt x="718490" y="260578"/>
                      <a:pt x="714554" y="258439"/>
                      <a:pt x="710440" y="257904"/>
                    </a:cubicBezTo>
                    <a:close/>
                    <a:moveTo>
                      <a:pt x="98758" y="234699"/>
                    </a:moveTo>
                    <a:cubicBezTo>
                      <a:pt x="92477" y="236379"/>
                      <a:pt x="86816" y="240449"/>
                      <a:pt x="83277" y="246464"/>
                    </a:cubicBezTo>
                    <a:cubicBezTo>
                      <a:pt x="76200" y="259202"/>
                      <a:pt x="80446" y="274771"/>
                      <a:pt x="92477" y="281848"/>
                    </a:cubicBezTo>
                    <a:cubicBezTo>
                      <a:pt x="104508" y="288925"/>
                      <a:pt x="120785" y="284679"/>
                      <a:pt x="127861" y="272648"/>
                    </a:cubicBezTo>
                    <a:cubicBezTo>
                      <a:pt x="134938" y="259910"/>
                      <a:pt x="130692" y="244341"/>
                      <a:pt x="117954" y="237264"/>
                    </a:cubicBezTo>
                    <a:cubicBezTo>
                      <a:pt x="111939" y="233726"/>
                      <a:pt x="105039" y="233018"/>
                      <a:pt x="98758" y="234699"/>
                    </a:cubicBezTo>
                    <a:close/>
                    <a:moveTo>
                      <a:pt x="835927" y="233043"/>
                    </a:moveTo>
                    <a:cubicBezTo>
                      <a:pt x="829469" y="231388"/>
                      <a:pt x="822393" y="232085"/>
                      <a:pt x="816377" y="235570"/>
                    </a:cubicBezTo>
                    <a:cubicBezTo>
                      <a:pt x="804346" y="242539"/>
                      <a:pt x="800100" y="257872"/>
                      <a:pt x="807177" y="269720"/>
                    </a:cubicBezTo>
                    <a:cubicBezTo>
                      <a:pt x="814254" y="282265"/>
                      <a:pt x="829823" y="285750"/>
                      <a:pt x="841854" y="278781"/>
                    </a:cubicBezTo>
                    <a:cubicBezTo>
                      <a:pt x="854592" y="271811"/>
                      <a:pt x="858838" y="256478"/>
                      <a:pt x="851761" y="244630"/>
                    </a:cubicBezTo>
                    <a:cubicBezTo>
                      <a:pt x="848223" y="238706"/>
                      <a:pt x="842385" y="234699"/>
                      <a:pt x="835927" y="233043"/>
                    </a:cubicBezTo>
                    <a:close/>
                    <a:moveTo>
                      <a:pt x="264692" y="80924"/>
                    </a:moveTo>
                    <a:cubicBezTo>
                      <a:pt x="258323" y="79107"/>
                      <a:pt x="251246" y="79834"/>
                      <a:pt x="244877" y="83468"/>
                    </a:cubicBezTo>
                    <a:cubicBezTo>
                      <a:pt x="232846" y="90736"/>
                      <a:pt x="228600" y="107453"/>
                      <a:pt x="235677" y="119809"/>
                    </a:cubicBezTo>
                    <a:cubicBezTo>
                      <a:pt x="242754" y="132164"/>
                      <a:pt x="258323" y="136525"/>
                      <a:pt x="271061" y="129257"/>
                    </a:cubicBezTo>
                    <a:cubicBezTo>
                      <a:pt x="283092" y="121989"/>
                      <a:pt x="287338" y="105999"/>
                      <a:pt x="280261" y="93643"/>
                    </a:cubicBezTo>
                    <a:cubicBezTo>
                      <a:pt x="276723" y="87102"/>
                      <a:pt x="271062" y="82741"/>
                      <a:pt x="264692" y="80924"/>
                    </a:cubicBezTo>
                    <a:close/>
                    <a:moveTo>
                      <a:pt x="668759" y="79336"/>
                    </a:moveTo>
                    <a:cubicBezTo>
                      <a:pt x="662390" y="81153"/>
                      <a:pt x="656729" y="85514"/>
                      <a:pt x="653190" y="92055"/>
                    </a:cubicBezTo>
                    <a:cubicBezTo>
                      <a:pt x="646113" y="104411"/>
                      <a:pt x="650359" y="120401"/>
                      <a:pt x="662390" y="127669"/>
                    </a:cubicBezTo>
                    <a:cubicBezTo>
                      <a:pt x="675128" y="134937"/>
                      <a:pt x="690698" y="130576"/>
                      <a:pt x="697774" y="118221"/>
                    </a:cubicBezTo>
                    <a:cubicBezTo>
                      <a:pt x="704851" y="105138"/>
                      <a:pt x="700605" y="89148"/>
                      <a:pt x="688574" y="81880"/>
                    </a:cubicBezTo>
                    <a:cubicBezTo>
                      <a:pt x="682205" y="78246"/>
                      <a:pt x="675128" y="77519"/>
                      <a:pt x="668759" y="79336"/>
                    </a:cubicBezTo>
                    <a:close/>
                    <a:moveTo>
                      <a:pt x="440018" y="0"/>
                    </a:moveTo>
                    <a:cubicBezTo>
                      <a:pt x="440018" y="0"/>
                      <a:pt x="440018" y="0"/>
                      <a:pt x="440018" y="49288"/>
                    </a:cubicBezTo>
                    <a:cubicBezTo>
                      <a:pt x="440018" y="63574"/>
                      <a:pt x="452161" y="75717"/>
                      <a:pt x="466448" y="75717"/>
                    </a:cubicBezTo>
                    <a:cubicBezTo>
                      <a:pt x="480734" y="75717"/>
                      <a:pt x="492163" y="63574"/>
                      <a:pt x="492163" y="49288"/>
                    </a:cubicBezTo>
                    <a:cubicBezTo>
                      <a:pt x="492163" y="49288"/>
                      <a:pt x="492163" y="49288"/>
                      <a:pt x="492163" y="0"/>
                    </a:cubicBezTo>
                    <a:cubicBezTo>
                      <a:pt x="730030" y="12143"/>
                      <a:pt x="921466" y="202151"/>
                      <a:pt x="935038" y="440018"/>
                    </a:cubicBezTo>
                    <a:cubicBezTo>
                      <a:pt x="935038" y="440018"/>
                      <a:pt x="935038" y="440018"/>
                      <a:pt x="885751" y="440018"/>
                    </a:cubicBezTo>
                    <a:cubicBezTo>
                      <a:pt x="871464" y="440018"/>
                      <a:pt x="859321" y="451447"/>
                      <a:pt x="859321" y="465733"/>
                    </a:cubicBezTo>
                    <a:cubicBezTo>
                      <a:pt x="859321" y="480020"/>
                      <a:pt x="871464" y="491449"/>
                      <a:pt x="885751" y="491449"/>
                    </a:cubicBezTo>
                    <a:lnTo>
                      <a:pt x="935038" y="491449"/>
                    </a:lnTo>
                    <a:cubicBezTo>
                      <a:pt x="922895" y="730030"/>
                      <a:pt x="732887" y="920752"/>
                      <a:pt x="495020" y="934324"/>
                    </a:cubicBezTo>
                    <a:cubicBezTo>
                      <a:pt x="495020" y="934324"/>
                      <a:pt x="495020" y="934324"/>
                      <a:pt x="495020" y="885036"/>
                    </a:cubicBezTo>
                    <a:cubicBezTo>
                      <a:pt x="495020" y="870750"/>
                      <a:pt x="483591" y="859321"/>
                      <a:pt x="469305" y="859321"/>
                    </a:cubicBezTo>
                    <a:cubicBezTo>
                      <a:pt x="455019" y="859321"/>
                      <a:pt x="442875" y="870750"/>
                      <a:pt x="442875" y="885036"/>
                    </a:cubicBezTo>
                    <a:cubicBezTo>
                      <a:pt x="442875" y="885036"/>
                      <a:pt x="442875" y="885036"/>
                      <a:pt x="442875" y="935038"/>
                    </a:cubicBezTo>
                    <a:cubicBezTo>
                      <a:pt x="205009" y="922895"/>
                      <a:pt x="14287" y="732173"/>
                      <a:pt x="0" y="495020"/>
                    </a:cubicBezTo>
                    <a:cubicBezTo>
                      <a:pt x="0" y="495020"/>
                      <a:pt x="0" y="495020"/>
                      <a:pt x="50002" y="495020"/>
                    </a:cubicBezTo>
                    <a:cubicBezTo>
                      <a:pt x="64289" y="495020"/>
                      <a:pt x="75718" y="482877"/>
                      <a:pt x="75718" y="468591"/>
                    </a:cubicBezTo>
                    <a:cubicBezTo>
                      <a:pt x="75718" y="454304"/>
                      <a:pt x="64289" y="442875"/>
                      <a:pt x="50002" y="442875"/>
                    </a:cubicBezTo>
                    <a:cubicBezTo>
                      <a:pt x="50002" y="442875"/>
                      <a:pt x="50002" y="442875"/>
                      <a:pt x="0" y="442875"/>
                    </a:cubicBezTo>
                    <a:cubicBezTo>
                      <a:pt x="12144" y="205008"/>
                      <a:pt x="202866" y="13572"/>
                      <a:pt x="440018" y="0"/>
                    </a:cubicBezTo>
                    <a:close/>
                  </a:path>
                </a:pathLst>
              </a:custGeom>
              <a:solidFill>
                <a:schemeClr val="tx2"/>
              </a:solidFill>
              <a:ln>
                <a:noFill/>
              </a:ln>
            </p:spPr>
            <p:txBody>
              <a:bodyPr vert="horz" wrap="square" lIns="68580" tIns="34290" rIns="68580" bIns="34290" numCol="1" anchor="t" anchorCtr="0" compatLnSpc="1">
                <a:prstTxWarp prst="textNoShape">
                  <a:avLst/>
                </a:prstTxWarp>
                <a:noAutofit/>
              </a:bodyPr>
              <a:lstStyle/>
              <a:p>
                <a:endParaRPr lang="en-US" sz="1050"/>
              </a:p>
            </p:txBody>
          </p:sp>
        </p:grpSp>
      </p:grpSp>
      <p:grpSp>
        <p:nvGrpSpPr>
          <p:cNvPr id="177" name="bcgIcons_QualityAssurance">
            <a:extLst>
              <a:ext uri="{FF2B5EF4-FFF2-40B4-BE49-F238E27FC236}">
                <a16:creationId xmlns:a16="http://schemas.microsoft.com/office/drawing/2014/main" id="{F101FE1B-ABF1-4039-9673-6A08DD44414A}"/>
              </a:ext>
            </a:extLst>
          </p:cNvPr>
          <p:cNvGrpSpPr>
            <a:grpSpLocks noChangeAspect="1"/>
          </p:cNvGrpSpPr>
          <p:nvPr/>
        </p:nvGrpSpPr>
        <p:grpSpPr bwMode="auto">
          <a:xfrm>
            <a:off x="4853790" y="2870254"/>
            <a:ext cx="664757" cy="665372"/>
            <a:chOff x="1682" y="0"/>
            <a:chExt cx="4316" cy="4320"/>
          </a:xfrm>
        </p:grpSpPr>
        <p:sp>
          <p:nvSpPr>
            <p:cNvPr id="178" name="AutoShape 8">
              <a:extLst>
                <a:ext uri="{FF2B5EF4-FFF2-40B4-BE49-F238E27FC236}">
                  <a16:creationId xmlns:a16="http://schemas.microsoft.com/office/drawing/2014/main" id="{3A858328-EF43-4987-8653-4EE03D87760C}"/>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79" name="Freeform 178">
              <a:extLst>
                <a:ext uri="{FF2B5EF4-FFF2-40B4-BE49-F238E27FC236}">
                  <a16:creationId xmlns:a16="http://schemas.microsoft.com/office/drawing/2014/main" id="{2C13CB3F-2124-45CD-9CE2-4E5D774ADF78}"/>
                </a:ext>
              </a:extLst>
            </p:cNvPr>
            <p:cNvSpPr>
              <a:spLocks noEditPoints="1"/>
            </p:cNvSpPr>
            <p:nvPr/>
          </p:nvSpPr>
          <p:spPr bwMode="auto">
            <a:xfrm>
              <a:off x="2980" y="649"/>
              <a:ext cx="1716" cy="1674"/>
            </a:xfrm>
            <a:custGeom>
              <a:avLst/>
              <a:gdLst>
                <a:gd name="T0" fmla="*/ 350 w 916"/>
                <a:gd name="T1" fmla="*/ 751 h 893"/>
                <a:gd name="T2" fmla="*/ 184 w 916"/>
                <a:gd name="T3" fmla="*/ 808 h 893"/>
                <a:gd name="T4" fmla="*/ 172 w 916"/>
                <a:gd name="T5" fmla="*/ 799 h 893"/>
                <a:gd name="T6" fmla="*/ 176 w 916"/>
                <a:gd name="T7" fmla="*/ 643 h 893"/>
                <a:gd name="T8" fmla="*/ 169 w 916"/>
                <a:gd name="T9" fmla="*/ 634 h 893"/>
                <a:gd name="T10" fmla="*/ 9 w 916"/>
                <a:gd name="T11" fmla="*/ 590 h 893"/>
                <a:gd name="T12" fmla="*/ 4 w 916"/>
                <a:gd name="T13" fmla="*/ 575 h 893"/>
                <a:gd name="T14" fmla="*/ 107 w 916"/>
                <a:gd name="T15" fmla="*/ 454 h 893"/>
                <a:gd name="T16" fmla="*/ 107 w 916"/>
                <a:gd name="T17" fmla="*/ 442 h 893"/>
                <a:gd name="T18" fmla="*/ 4 w 916"/>
                <a:gd name="T19" fmla="*/ 317 h 893"/>
                <a:gd name="T20" fmla="*/ 9 w 916"/>
                <a:gd name="T21" fmla="*/ 303 h 893"/>
                <a:gd name="T22" fmla="*/ 169 w 916"/>
                <a:gd name="T23" fmla="*/ 261 h 893"/>
                <a:gd name="T24" fmla="*/ 176 w 916"/>
                <a:gd name="T25" fmla="*/ 252 h 893"/>
                <a:gd name="T26" fmla="*/ 172 w 916"/>
                <a:gd name="T27" fmla="*/ 95 h 893"/>
                <a:gd name="T28" fmla="*/ 184 w 916"/>
                <a:gd name="T29" fmla="*/ 86 h 893"/>
                <a:gd name="T30" fmla="*/ 344 w 916"/>
                <a:gd name="T31" fmla="*/ 140 h 893"/>
                <a:gd name="T32" fmla="*/ 354 w 916"/>
                <a:gd name="T33" fmla="*/ 137 h 893"/>
                <a:gd name="T34" fmla="*/ 449 w 916"/>
                <a:gd name="T35" fmla="*/ 6 h 893"/>
                <a:gd name="T36" fmla="*/ 463 w 916"/>
                <a:gd name="T37" fmla="*/ 5 h 893"/>
                <a:gd name="T38" fmla="*/ 560 w 916"/>
                <a:gd name="T39" fmla="*/ 137 h 893"/>
                <a:gd name="T40" fmla="*/ 571 w 916"/>
                <a:gd name="T41" fmla="*/ 140 h 893"/>
                <a:gd name="T42" fmla="*/ 731 w 916"/>
                <a:gd name="T43" fmla="*/ 86 h 893"/>
                <a:gd name="T44" fmla="*/ 744 w 916"/>
                <a:gd name="T45" fmla="*/ 95 h 893"/>
                <a:gd name="T46" fmla="*/ 738 w 916"/>
                <a:gd name="T47" fmla="*/ 252 h 893"/>
                <a:gd name="T48" fmla="*/ 744 w 916"/>
                <a:gd name="T49" fmla="*/ 261 h 893"/>
                <a:gd name="T50" fmla="*/ 907 w 916"/>
                <a:gd name="T51" fmla="*/ 303 h 893"/>
                <a:gd name="T52" fmla="*/ 912 w 916"/>
                <a:gd name="T53" fmla="*/ 317 h 893"/>
                <a:gd name="T54" fmla="*/ 808 w 916"/>
                <a:gd name="T55" fmla="*/ 442 h 893"/>
                <a:gd name="T56" fmla="*/ 808 w 916"/>
                <a:gd name="T57" fmla="*/ 454 h 893"/>
                <a:gd name="T58" fmla="*/ 912 w 916"/>
                <a:gd name="T59" fmla="*/ 575 h 893"/>
                <a:gd name="T60" fmla="*/ 907 w 916"/>
                <a:gd name="T61" fmla="*/ 590 h 893"/>
                <a:gd name="T62" fmla="*/ 744 w 916"/>
                <a:gd name="T63" fmla="*/ 634 h 893"/>
                <a:gd name="T64" fmla="*/ 738 w 916"/>
                <a:gd name="T65" fmla="*/ 643 h 893"/>
                <a:gd name="T66" fmla="*/ 744 w 916"/>
                <a:gd name="T67" fmla="*/ 799 h 893"/>
                <a:gd name="T68" fmla="*/ 731 w 916"/>
                <a:gd name="T69" fmla="*/ 808 h 893"/>
                <a:gd name="T70" fmla="*/ 571 w 916"/>
                <a:gd name="T71" fmla="*/ 754 h 893"/>
                <a:gd name="T72" fmla="*/ 560 w 916"/>
                <a:gd name="T73" fmla="*/ 757 h 893"/>
                <a:gd name="T74" fmla="*/ 463 w 916"/>
                <a:gd name="T75" fmla="*/ 888 h 893"/>
                <a:gd name="T76" fmla="*/ 449 w 916"/>
                <a:gd name="T77" fmla="*/ 888 h 893"/>
                <a:gd name="T78" fmla="*/ 350 w 916"/>
                <a:gd name="T79" fmla="*/ 751 h 893"/>
                <a:gd name="T80" fmla="*/ 350 w 916"/>
                <a:gd name="T81" fmla="*/ 751 h 893"/>
                <a:gd name="T82" fmla="*/ 458 w 916"/>
                <a:gd name="T83" fmla="*/ 230 h 893"/>
                <a:gd name="T84" fmla="*/ 242 w 916"/>
                <a:gd name="T85" fmla="*/ 446 h 893"/>
                <a:gd name="T86" fmla="*/ 458 w 916"/>
                <a:gd name="T87" fmla="*/ 663 h 893"/>
                <a:gd name="T88" fmla="*/ 674 w 916"/>
                <a:gd name="T89" fmla="*/ 446 h 893"/>
                <a:gd name="T90" fmla="*/ 458 w 916"/>
                <a:gd name="T91" fmla="*/ 23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6" h="893">
                  <a:moveTo>
                    <a:pt x="350" y="751"/>
                  </a:moveTo>
                  <a:cubicBezTo>
                    <a:pt x="184" y="808"/>
                    <a:pt x="184" y="808"/>
                    <a:pt x="184" y="808"/>
                  </a:cubicBezTo>
                  <a:cubicBezTo>
                    <a:pt x="178" y="810"/>
                    <a:pt x="171" y="805"/>
                    <a:pt x="172" y="799"/>
                  </a:cubicBezTo>
                  <a:cubicBezTo>
                    <a:pt x="176" y="643"/>
                    <a:pt x="176" y="643"/>
                    <a:pt x="176" y="643"/>
                  </a:cubicBezTo>
                  <a:cubicBezTo>
                    <a:pt x="176" y="639"/>
                    <a:pt x="174" y="635"/>
                    <a:pt x="169" y="634"/>
                  </a:cubicBezTo>
                  <a:cubicBezTo>
                    <a:pt x="9" y="590"/>
                    <a:pt x="9" y="590"/>
                    <a:pt x="9" y="590"/>
                  </a:cubicBezTo>
                  <a:cubicBezTo>
                    <a:pt x="2" y="588"/>
                    <a:pt x="0" y="580"/>
                    <a:pt x="4" y="575"/>
                  </a:cubicBezTo>
                  <a:cubicBezTo>
                    <a:pt x="107" y="454"/>
                    <a:pt x="107" y="454"/>
                    <a:pt x="107" y="454"/>
                  </a:cubicBezTo>
                  <a:cubicBezTo>
                    <a:pt x="110" y="451"/>
                    <a:pt x="110" y="446"/>
                    <a:pt x="107" y="442"/>
                  </a:cubicBezTo>
                  <a:cubicBezTo>
                    <a:pt x="4" y="317"/>
                    <a:pt x="4" y="317"/>
                    <a:pt x="4" y="317"/>
                  </a:cubicBezTo>
                  <a:cubicBezTo>
                    <a:pt x="0" y="312"/>
                    <a:pt x="2" y="304"/>
                    <a:pt x="9" y="303"/>
                  </a:cubicBezTo>
                  <a:cubicBezTo>
                    <a:pt x="169" y="261"/>
                    <a:pt x="169" y="261"/>
                    <a:pt x="169" y="261"/>
                  </a:cubicBezTo>
                  <a:cubicBezTo>
                    <a:pt x="173" y="260"/>
                    <a:pt x="176" y="256"/>
                    <a:pt x="176" y="252"/>
                  </a:cubicBezTo>
                  <a:cubicBezTo>
                    <a:pt x="172" y="95"/>
                    <a:pt x="172" y="95"/>
                    <a:pt x="172" y="95"/>
                  </a:cubicBezTo>
                  <a:cubicBezTo>
                    <a:pt x="171" y="88"/>
                    <a:pt x="178" y="84"/>
                    <a:pt x="184" y="86"/>
                  </a:cubicBezTo>
                  <a:cubicBezTo>
                    <a:pt x="344" y="140"/>
                    <a:pt x="344" y="140"/>
                    <a:pt x="344" y="140"/>
                  </a:cubicBezTo>
                  <a:cubicBezTo>
                    <a:pt x="348" y="141"/>
                    <a:pt x="352" y="140"/>
                    <a:pt x="354" y="137"/>
                  </a:cubicBezTo>
                  <a:cubicBezTo>
                    <a:pt x="449" y="6"/>
                    <a:pt x="449" y="6"/>
                    <a:pt x="449" y="6"/>
                  </a:cubicBezTo>
                  <a:cubicBezTo>
                    <a:pt x="452" y="1"/>
                    <a:pt x="460" y="0"/>
                    <a:pt x="463" y="5"/>
                  </a:cubicBezTo>
                  <a:cubicBezTo>
                    <a:pt x="560" y="137"/>
                    <a:pt x="560" y="137"/>
                    <a:pt x="560" y="137"/>
                  </a:cubicBezTo>
                  <a:cubicBezTo>
                    <a:pt x="563" y="140"/>
                    <a:pt x="567" y="141"/>
                    <a:pt x="571" y="140"/>
                  </a:cubicBezTo>
                  <a:cubicBezTo>
                    <a:pt x="731" y="86"/>
                    <a:pt x="731" y="86"/>
                    <a:pt x="731" y="86"/>
                  </a:cubicBezTo>
                  <a:cubicBezTo>
                    <a:pt x="738" y="84"/>
                    <a:pt x="744" y="89"/>
                    <a:pt x="744" y="95"/>
                  </a:cubicBezTo>
                  <a:cubicBezTo>
                    <a:pt x="738" y="252"/>
                    <a:pt x="738" y="252"/>
                    <a:pt x="738" y="252"/>
                  </a:cubicBezTo>
                  <a:cubicBezTo>
                    <a:pt x="737" y="256"/>
                    <a:pt x="740" y="260"/>
                    <a:pt x="744" y="261"/>
                  </a:cubicBezTo>
                  <a:cubicBezTo>
                    <a:pt x="907" y="303"/>
                    <a:pt x="907" y="303"/>
                    <a:pt x="907" y="303"/>
                  </a:cubicBezTo>
                  <a:cubicBezTo>
                    <a:pt x="914" y="304"/>
                    <a:pt x="916" y="312"/>
                    <a:pt x="912" y="317"/>
                  </a:cubicBezTo>
                  <a:cubicBezTo>
                    <a:pt x="808" y="442"/>
                    <a:pt x="808" y="442"/>
                    <a:pt x="808" y="442"/>
                  </a:cubicBezTo>
                  <a:cubicBezTo>
                    <a:pt x="805" y="446"/>
                    <a:pt x="805" y="451"/>
                    <a:pt x="808" y="454"/>
                  </a:cubicBezTo>
                  <a:cubicBezTo>
                    <a:pt x="912" y="575"/>
                    <a:pt x="912" y="575"/>
                    <a:pt x="912" y="575"/>
                  </a:cubicBezTo>
                  <a:cubicBezTo>
                    <a:pt x="916" y="580"/>
                    <a:pt x="914" y="588"/>
                    <a:pt x="907" y="590"/>
                  </a:cubicBezTo>
                  <a:cubicBezTo>
                    <a:pt x="744" y="634"/>
                    <a:pt x="744" y="634"/>
                    <a:pt x="744" y="634"/>
                  </a:cubicBezTo>
                  <a:cubicBezTo>
                    <a:pt x="740" y="635"/>
                    <a:pt x="737" y="639"/>
                    <a:pt x="738" y="643"/>
                  </a:cubicBezTo>
                  <a:cubicBezTo>
                    <a:pt x="744" y="799"/>
                    <a:pt x="744" y="799"/>
                    <a:pt x="744" y="799"/>
                  </a:cubicBezTo>
                  <a:cubicBezTo>
                    <a:pt x="744" y="805"/>
                    <a:pt x="738" y="810"/>
                    <a:pt x="731" y="808"/>
                  </a:cubicBezTo>
                  <a:cubicBezTo>
                    <a:pt x="571" y="754"/>
                    <a:pt x="571" y="754"/>
                    <a:pt x="571" y="754"/>
                  </a:cubicBezTo>
                  <a:cubicBezTo>
                    <a:pt x="567" y="752"/>
                    <a:pt x="563" y="754"/>
                    <a:pt x="560" y="757"/>
                  </a:cubicBezTo>
                  <a:cubicBezTo>
                    <a:pt x="463" y="888"/>
                    <a:pt x="463" y="888"/>
                    <a:pt x="463" y="888"/>
                  </a:cubicBezTo>
                  <a:cubicBezTo>
                    <a:pt x="460" y="893"/>
                    <a:pt x="452" y="893"/>
                    <a:pt x="449" y="888"/>
                  </a:cubicBezTo>
                  <a:cubicBezTo>
                    <a:pt x="350" y="751"/>
                    <a:pt x="350" y="751"/>
                    <a:pt x="350" y="751"/>
                  </a:cubicBezTo>
                  <a:cubicBezTo>
                    <a:pt x="350" y="751"/>
                    <a:pt x="350" y="751"/>
                    <a:pt x="350" y="751"/>
                  </a:cubicBezTo>
                  <a:close/>
                  <a:moveTo>
                    <a:pt x="458" y="230"/>
                  </a:moveTo>
                  <a:cubicBezTo>
                    <a:pt x="340" y="230"/>
                    <a:pt x="242" y="327"/>
                    <a:pt x="242" y="446"/>
                  </a:cubicBezTo>
                  <a:cubicBezTo>
                    <a:pt x="242" y="567"/>
                    <a:pt x="340" y="663"/>
                    <a:pt x="458" y="663"/>
                  </a:cubicBezTo>
                  <a:cubicBezTo>
                    <a:pt x="576" y="663"/>
                    <a:pt x="674" y="567"/>
                    <a:pt x="674" y="446"/>
                  </a:cubicBezTo>
                  <a:cubicBezTo>
                    <a:pt x="674" y="327"/>
                    <a:pt x="576" y="230"/>
                    <a:pt x="458" y="23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0" name="Freeform 179">
              <a:extLst>
                <a:ext uri="{FF2B5EF4-FFF2-40B4-BE49-F238E27FC236}">
                  <a16:creationId xmlns:a16="http://schemas.microsoft.com/office/drawing/2014/main" id="{0177CE63-E32C-4D3E-9513-FA797E4C54C7}"/>
                </a:ext>
              </a:extLst>
            </p:cNvPr>
            <p:cNvSpPr>
              <a:spLocks noEditPoints="1"/>
            </p:cNvSpPr>
            <p:nvPr/>
          </p:nvSpPr>
          <p:spPr bwMode="auto">
            <a:xfrm>
              <a:off x="2737" y="412"/>
              <a:ext cx="2203" cy="3486"/>
            </a:xfrm>
            <a:custGeom>
              <a:avLst/>
              <a:gdLst>
                <a:gd name="T0" fmla="*/ 844 w 1176"/>
                <a:gd name="T1" fmla="*/ 1847 h 1859"/>
                <a:gd name="T2" fmla="*/ 588 w 1176"/>
                <a:gd name="T3" fmla="*/ 1660 h 1859"/>
                <a:gd name="T4" fmla="*/ 332 w 1176"/>
                <a:gd name="T5" fmla="*/ 1847 h 1859"/>
                <a:gd name="T6" fmla="*/ 433 w 1176"/>
                <a:gd name="T7" fmla="*/ 1019 h 1859"/>
                <a:gd name="T8" fmla="*/ 585 w 1176"/>
                <a:gd name="T9" fmla="*/ 1185 h 1859"/>
                <a:gd name="T10" fmla="*/ 638 w 1176"/>
                <a:gd name="T11" fmla="*/ 1159 h 1859"/>
                <a:gd name="T12" fmla="*/ 844 w 1176"/>
                <a:gd name="T13" fmla="*/ 1053 h 1859"/>
                <a:gd name="T14" fmla="*/ 726 w 1176"/>
                <a:gd name="T15" fmla="*/ 970 h 1859"/>
                <a:gd name="T16" fmla="*/ 950 w 1176"/>
                <a:gd name="T17" fmla="*/ 1036 h 1859"/>
                <a:gd name="T18" fmla="*/ 951 w 1176"/>
                <a:gd name="T19" fmla="*/ 820 h 1859"/>
                <a:gd name="T20" fmla="*/ 1174 w 1176"/>
                <a:gd name="T21" fmla="*/ 749 h 1859"/>
                <a:gd name="T22" fmla="*/ 1037 w 1176"/>
                <a:gd name="T23" fmla="*/ 574 h 1859"/>
                <a:gd name="T24" fmla="*/ 1174 w 1176"/>
                <a:gd name="T25" fmla="*/ 395 h 1859"/>
                <a:gd name="T26" fmla="*/ 951 w 1176"/>
                <a:gd name="T27" fmla="*/ 327 h 1859"/>
                <a:gd name="T28" fmla="*/ 950 w 1176"/>
                <a:gd name="T29" fmla="*/ 110 h 1859"/>
                <a:gd name="T30" fmla="*/ 726 w 1176"/>
                <a:gd name="T31" fmla="*/ 175 h 1859"/>
                <a:gd name="T32" fmla="*/ 585 w 1176"/>
                <a:gd name="T33" fmla="*/ 0 h 1859"/>
                <a:gd name="T34" fmla="*/ 568 w 1176"/>
                <a:gd name="T35" fmla="*/ 9 h 1859"/>
                <a:gd name="T36" fmla="*/ 245 w 1176"/>
                <a:gd name="T37" fmla="*/ 106 h 1859"/>
                <a:gd name="T38" fmla="*/ 216 w 1176"/>
                <a:gd name="T39" fmla="*/ 128 h 1859"/>
                <a:gd name="T40" fmla="*/ 17 w 1176"/>
                <a:gd name="T41" fmla="*/ 380 h 1859"/>
                <a:gd name="T42" fmla="*/ 6 w 1176"/>
                <a:gd name="T43" fmla="*/ 415 h 1859"/>
                <a:gd name="T44" fmla="*/ 6 w 1176"/>
                <a:gd name="T45" fmla="*/ 728 h 1859"/>
                <a:gd name="T46" fmla="*/ 17 w 1176"/>
                <a:gd name="T47" fmla="*/ 763 h 1859"/>
                <a:gd name="T48" fmla="*/ 216 w 1176"/>
                <a:gd name="T49" fmla="*/ 1018 h 1859"/>
                <a:gd name="T50" fmla="*/ 245 w 1176"/>
                <a:gd name="T51" fmla="*/ 1039 h 1859"/>
                <a:gd name="T52" fmla="*/ 568 w 1176"/>
                <a:gd name="T53" fmla="*/ 1137 h 1859"/>
                <a:gd name="T54" fmla="*/ 585 w 1176"/>
                <a:gd name="T55" fmla="*/ 1146 h 1859"/>
                <a:gd name="T56" fmla="*/ 449 w 1176"/>
                <a:gd name="T57" fmla="*/ 924 h 1859"/>
                <a:gd name="T58" fmla="*/ 266 w 1176"/>
                <a:gd name="T59" fmla="*/ 804 h 1859"/>
                <a:gd name="T60" fmla="*/ 62 w 1176"/>
                <a:gd name="T61" fmla="*/ 730 h 1859"/>
                <a:gd name="T62" fmla="*/ 182 w 1176"/>
                <a:gd name="T63" fmla="*/ 560 h 1859"/>
                <a:gd name="T64" fmla="*/ 250 w 1176"/>
                <a:gd name="T65" fmla="*/ 365 h 1859"/>
                <a:gd name="T66" fmla="*/ 261 w 1176"/>
                <a:gd name="T67" fmla="*/ 158 h 1859"/>
                <a:gd name="T68" fmla="*/ 474 w 1176"/>
                <a:gd name="T69" fmla="*/ 214 h 1859"/>
                <a:gd name="T70" fmla="*/ 700 w 1176"/>
                <a:gd name="T71" fmla="*/ 214 h 1859"/>
                <a:gd name="T72" fmla="*/ 914 w 1176"/>
                <a:gd name="T73" fmla="*/ 158 h 1859"/>
                <a:gd name="T74" fmla="*/ 923 w 1176"/>
                <a:gd name="T75" fmla="*/ 365 h 1859"/>
                <a:gd name="T76" fmla="*/ 992 w 1176"/>
                <a:gd name="T77" fmla="*/ 560 h 1859"/>
                <a:gd name="T78" fmla="*/ 1114 w 1176"/>
                <a:gd name="T79" fmla="*/ 730 h 1859"/>
                <a:gd name="T80" fmla="*/ 907 w 1176"/>
                <a:gd name="T81" fmla="*/ 805 h 1859"/>
                <a:gd name="T82" fmla="*/ 724 w 1176"/>
                <a:gd name="T83" fmla="*/ 924 h 1859"/>
                <a:gd name="T84" fmla="*/ 586 w 1176"/>
                <a:gd name="T85" fmla="*/ 1086 h 1859"/>
                <a:gd name="T86" fmla="*/ 456 w 1176"/>
                <a:gd name="T87" fmla="*/ 922 h 1859"/>
                <a:gd name="T88" fmla="*/ 563 w 1176"/>
                <a:gd name="T89" fmla="*/ 672 h 1859"/>
                <a:gd name="T90" fmla="*/ 720 w 1176"/>
                <a:gd name="T91" fmla="*/ 483 h 1859"/>
                <a:gd name="T92" fmla="*/ 547 w 1176"/>
                <a:gd name="T93" fmla="*/ 626 h 1859"/>
                <a:gd name="T94" fmla="*/ 456 w 1176"/>
                <a:gd name="T95" fmla="*/ 565 h 1859"/>
                <a:gd name="T96" fmla="*/ 531 w 1176"/>
                <a:gd name="T97" fmla="*/ 672 h 1859"/>
                <a:gd name="T98" fmla="*/ 563 w 1176"/>
                <a:gd name="T99" fmla="*/ 672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6" h="1859">
                  <a:moveTo>
                    <a:pt x="844" y="1053"/>
                  </a:moveTo>
                  <a:cubicBezTo>
                    <a:pt x="844" y="1847"/>
                    <a:pt x="844" y="1847"/>
                    <a:pt x="844" y="1847"/>
                  </a:cubicBezTo>
                  <a:cubicBezTo>
                    <a:pt x="844" y="1855"/>
                    <a:pt x="835" y="1859"/>
                    <a:pt x="829" y="1854"/>
                  </a:cubicBezTo>
                  <a:cubicBezTo>
                    <a:pt x="588" y="1660"/>
                    <a:pt x="588" y="1660"/>
                    <a:pt x="588" y="1660"/>
                  </a:cubicBezTo>
                  <a:cubicBezTo>
                    <a:pt x="347" y="1854"/>
                    <a:pt x="347" y="1854"/>
                    <a:pt x="347" y="1854"/>
                  </a:cubicBezTo>
                  <a:cubicBezTo>
                    <a:pt x="341" y="1859"/>
                    <a:pt x="332" y="1855"/>
                    <a:pt x="332" y="1847"/>
                  </a:cubicBezTo>
                  <a:cubicBezTo>
                    <a:pt x="332" y="1053"/>
                    <a:pt x="332" y="1053"/>
                    <a:pt x="332" y="1053"/>
                  </a:cubicBezTo>
                  <a:cubicBezTo>
                    <a:pt x="433" y="1019"/>
                    <a:pt x="433" y="1019"/>
                    <a:pt x="433" y="1019"/>
                  </a:cubicBezTo>
                  <a:cubicBezTo>
                    <a:pt x="533" y="1158"/>
                    <a:pt x="533" y="1158"/>
                    <a:pt x="533" y="1158"/>
                  </a:cubicBezTo>
                  <a:cubicBezTo>
                    <a:pt x="545" y="1175"/>
                    <a:pt x="564" y="1185"/>
                    <a:pt x="585" y="1185"/>
                  </a:cubicBezTo>
                  <a:cubicBezTo>
                    <a:pt x="585" y="1185"/>
                    <a:pt x="585" y="1185"/>
                    <a:pt x="585" y="1185"/>
                  </a:cubicBezTo>
                  <a:cubicBezTo>
                    <a:pt x="606" y="1185"/>
                    <a:pt x="625" y="1175"/>
                    <a:pt x="638" y="1159"/>
                  </a:cubicBezTo>
                  <a:cubicBezTo>
                    <a:pt x="741" y="1019"/>
                    <a:pt x="741" y="1019"/>
                    <a:pt x="741" y="1019"/>
                  </a:cubicBezTo>
                  <a:lnTo>
                    <a:pt x="844" y="1053"/>
                  </a:lnTo>
                  <a:close/>
                  <a:moveTo>
                    <a:pt x="603" y="1137"/>
                  </a:moveTo>
                  <a:cubicBezTo>
                    <a:pt x="726" y="970"/>
                    <a:pt x="726" y="970"/>
                    <a:pt x="726" y="970"/>
                  </a:cubicBezTo>
                  <a:cubicBezTo>
                    <a:pt x="930" y="1039"/>
                    <a:pt x="930" y="1039"/>
                    <a:pt x="930" y="1039"/>
                  </a:cubicBezTo>
                  <a:cubicBezTo>
                    <a:pt x="937" y="1042"/>
                    <a:pt x="944" y="1040"/>
                    <a:pt x="950" y="1036"/>
                  </a:cubicBezTo>
                  <a:cubicBezTo>
                    <a:pt x="956" y="1032"/>
                    <a:pt x="959" y="1025"/>
                    <a:pt x="959" y="1018"/>
                  </a:cubicBezTo>
                  <a:cubicBezTo>
                    <a:pt x="951" y="820"/>
                    <a:pt x="951" y="820"/>
                    <a:pt x="951" y="820"/>
                  </a:cubicBezTo>
                  <a:cubicBezTo>
                    <a:pt x="1159" y="763"/>
                    <a:pt x="1159" y="763"/>
                    <a:pt x="1159" y="763"/>
                  </a:cubicBezTo>
                  <a:cubicBezTo>
                    <a:pt x="1166" y="761"/>
                    <a:pt x="1172" y="756"/>
                    <a:pt x="1174" y="749"/>
                  </a:cubicBezTo>
                  <a:cubicBezTo>
                    <a:pt x="1176" y="741"/>
                    <a:pt x="1175" y="734"/>
                    <a:pt x="1170" y="728"/>
                  </a:cubicBezTo>
                  <a:cubicBezTo>
                    <a:pt x="1037" y="574"/>
                    <a:pt x="1037" y="574"/>
                    <a:pt x="1037" y="574"/>
                  </a:cubicBezTo>
                  <a:cubicBezTo>
                    <a:pt x="1170" y="416"/>
                    <a:pt x="1170" y="416"/>
                    <a:pt x="1170" y="416"/>
                  </a:cubicBezTo>
                  <a:cubicBezTo>
                    <a:pt x="1175" y="410"/>
                    <a:pt x="1176" y="402"/>
                    <a:pt x="1174" y="395"/>
                  </a:cubicBezTo>
                  <a:cubicBezTo>
                    <a:pt x="1172" y="387"/>
                    <a:pt x="1166" y="382"/>
                    <a:pt x="1159" y="380"/>
                  </a:cubicBezTo>
                  <a:cubicBezTo>
                    <a:pt x="951" y="327"/>
                    <a:pt x="951" y="327"/>
                    <a:pt x="951" y="327"/>
                  </a:cubicBezTo>
                  <a:cubicBezTo>
                    <a:pt x="959" y="128"/>
                    <a:pt x="959" y="128"/>
                    <a:pt x="959" y="128"/>
                  </a:cubicBezTo>
                  <a:cubicBezTo>
                    <a:pt x="959" y="121"/>
                    <a:pt x="956" y="114"/>
                    <a:pt x="950" y="110"/>
                  </a:cubicBezTo>
                  <a:cubicBezTo>
                    <a:pt x="944" y="105"/>
                    <a:pt x="937" y="104"/>
                    <a:pt x="930" y="106"/>
                  </a:cubicBezTo>
                  <a:cubicBezTo>
                    <a:pt x="726" y="175"/>
                    <a:pt x="726" y="175"/>
                    <a:pt x="726" y="175"/>
                  </a:cubicBezTo>
                  <a:cubicBezTo>
                    <a:pt x="603" y="9"/>
                    <a:pt x="603" y="9"/>
                    <a:pt x="603" y="9"/>
                  </a:cubicBezTo>
                  <a:cubicBezTo>
                    <a:pt x="599" y="3"/>
                    <a:pt x="592" y="0"/>
                    <a:pt x="585" y="0"/>
                  </a:cubicBezTo>
                  <a:cubicBezTo>
                    <a:pt x="585" y="0"/>
                    <a:pt x="585" y="0"/>
                    <a:pt x="585" y="0"/>
                  </a:cubicBezTo>
                  <a:cubicBezTo>
                    <a:pt x="578" y="0"/>
                    <a:pt x="572" y="3"/>
                    <a:pt x="568" y="9"/>
                  </a:cubicBezTo>
                  <a:cubicBezTo>
                    <a:pt x="448" y="175"/>
                    <a:pt x="448" y="175"/>
                    <a:pt x="448" y="175"/>
                  </a:cubicBezTo>
                  <a:cubicBezTo>
                    <a:pt x="245" y="106"/>
                    <a:pt x="245" y="106"/>
                    <a:pt x="245" y="106"/>
                  </a:cubicBezTo>
                  <a:cubicBezTo>
                    <a:pt x="238" y="104"/>
                    <a:pt x="231" y="105"/>
                    <a:pt x="225" y="110"/>
                  </a:cubicBezTo>
                  <a:cubicBezTo>
                    <a:pt x="219" y="114"/>
                    <a:pt x="216" y="121"/>
                    <a:pt x="216" y="128"/>
                  </a:cubicBezTo>
                  <a:cubicBezTo>
                    <a:pt x="222" y="327"/>
                    <a:pt x="222" y="327"/>
                    <a:pt x="222" y="327"/>
                  </a:cubicBezTo>
                  <a:cubicBezTo>
                    <a:pt x="17" y="380"/>
                    <a:pt x="17" y="380"/>
                    <a:pt x="17" y="380"/>
                  </a:cubicBezTo>
                  <a:cubicBezTo>
                    <a:pt x="10" y="382"/>
                    <a:pt x="4" y="387"/>
                    <a:pt x="2" y="395"/>
                  </a:cubicBezTo>
                  <a:cubicBezTo>
                    <a:pt x="0" y="402"/>
                    <a:pt x="1" y="410"/>
                    <a:pt x="6" y="415"/>
                  </a:cubicBezTo>
                  <a:cubicBezTo>
                    <a:pt x="137" y="574"/>
                    <a:pt x="137" y="574"/>
                    <a:pt x="137" y="574"/>
                  </a:cubicBezTo>
                  <a:cubicBezTo>
                    <a:pt x="6" y="728"/>
                    <a:pt x="6" y="728"/>
                    <a:pt x="6" y="728"/>
                  </a:cubicBezTo>
                  <a:cubicBezTo>
                    <a:pt x="1" y="734"/>
                    <a:pt x="0" y="742"/>
                    <a:pt x="2" y="749"/>
                  </a:cubicBezTo>
                  <a:cubicBezTo>
                    <a:pt x="4" y="756"/>
                    <a:pt x="10" y="761"/>
                    <a:pt x="17" y="763"/>
                  </a:cubicBezTo>
                  <a:cubicBezTo>
                    <a:pt x="222" y="820"/>
                    <a:pt x="222" y="820"/>
                    <a:pt x="222" y="820"/>
                  </a:cubicBezTo>
                  <a:cubicBezTo>
                    <a:pt x="216" y="1018"/>
                    <a:pt x="216" y="1018"/>
                    <a:pt x="216" y="1018"/>
                  </a:cubicBezTo>
                  <a:cubicBezTo>
                    <a:pt x="216" y="1025"/>
                    <a:pt x="219" y="1032"/>
                    <a:pt x="225" y="1036"/>
                  </a:cubicBezTo>
                  <a:cubicBezTo>
                    <a:pt x="231" y="1040"/>
                    <a:pt x="238" y="1042"/>
                    <a:pt x="245" y="1039"/>
                  </a:cubicBezTo>
                  <a:cubicBezTo>
                    <a:pt x="448" y="971"/>
                    <a:pt x="448" y="971"/>
                    <a:pt x="448" y="971"/>
                  </a:cubicBezTo>
                  <a:cubicBezTo>
                    <a:pt x="568" y="1137"/>
                    <a:pt x="568" y="1137"/>
                    <a:pt x="568" y="1137"/>
                  </a:cubicBezTo>
                  <a:cubicBezTo>
                    <a:pt x="572" y="1142"/>
                    <a:pt x="578" y="1146"/>
                    <a:pt x="585" y="1146"/>
                  </a:cubicBezTo>
                  <a:cubicBezTo>
                    <a:pt x="585" y="1146"/>
                    <a:pt x="585" y="1146"/>
                    <a:pt x="585" y="1146"/>
                  </a:cubicBezTo>
                  <a:cubicBezTo>
                    <a:pt x="592" y="1146"/>
                    <a:pt x="599" y="1142"/>
                    <a:pt x="603" y="1137"/>
                  </a:cubicBezTo>
                  <a:close/>
                  <a:moveTo>
                    <a:pt x="449" y="924"/>
                  </a:moveTo>
                  <a:cubicBezTo>
                    <a:pt x="261" y="987"/>
                    <a:pt x="261" y="987"/>
                    <a:pt x="261" y="987"/>
                  </a:cubicBezTo>
                  <a:cubicBezTo>
                    <a:pt x="266" y="804"/>
                    <a:pt x="266" y="804"/>
                    <a:pt x="266" y="804"/>
                  </a:cubicBezTo>
                  <a:cubicBezTo>
                    <a:pt x="267" y="794"/>
                    <a:pt x="260" y="785"/>
                    <a:pt x="250" y="783"/>
                  </a:cubicBezTo>
                  <a:cubicBezTo>
                    <a:pt x="62" y="730"/>
                    <a:pt x="62" y="730"/>
                    <a:pt x="62" y="730"/>
                  </a:cubicBezTo>
                  <a:cubicBezTo>
                    <a:pt x="182" y="589"/>
                    <a:pt x="182" y="589"/>
                    <a:pt x="182" y="589"/>
                  </a:cubicBezTo>
                  <a:cubicBezTo>
                    <a:pt x="189" y="581"/>
                    <a:pt x="189" y="569"/>
                    <a:pt x="182" y="560"/>
                  </a:cubicBezTo>
                  <a:cubicBezTo>
                    <a:pt x="62" y="414"/>
                    <a:pt x="62" y="414"/>
                    <a:pt x="62" y="414"/>
                  </a:cubicBezTo>
                  <a:cubicBezTo>
                    <a:pt x="250" y="365"/>
                    <a:pt x="250" y="365"/>
                    <a:pt x="250" y="365"/>
                  </a:cubicBezTo>
                  <a:cubicBezTo>
                    <a:pt x="260" y="363"/>
                    <a:pt x="267" y="354"/>
                    <a:pt x="266" y="343"/>
                  </a:cubicBezTo>
                  <a:cubicBezTo>
                    <a:pt x="261" y="158"/>
                    <a:pt x="261" y="158"/>
                    <a:pt x="261" y="158"/>
                  </a:cubicBezTo>
                  <a:cubicBezTo>
                    <a:pt x="449" y="222"/>
                    <a:pt x="449" y="222"/>
                    <a:pt x="449" y="222"/>
                  </a:cubicBezTo>
                  <a:cubicBezTo>
                    <a:pt x="459" y="225"/>
                    <a:pt x="469" y="222"/>
                    <a:pt x="474" y="214"/>
                  </a:cubicBezTo>
                  <a:cubicBezTo>
                    <a:pt x="586" y="59"/>
                    <a:pt x="586" y="59"/>
                    <a:pt x="586" y="59"/>
                  </a:cubicBezTo>
                  <a:cubicBezTo>
                    <a:pt x="700" y="214"/>
                    <a:pt x="700" y="214"/>
                    <a:pt x="700" y="214"/>
                  </a:cubicBezTo>
                  <a:cubicBezTo>
                    <a:pt x="705" y="222"/>
                    <a:pt x="715" y="225"/>
                    <a:pt x="724" y="222"/>
                  </a:cubicBezTo>
                  <a:cubicBezTo>
                    <a:pt x="914" y="158"/>
                    <a:pt x="914" y="158"/>
                    <a:pt x="914" y="158"/>
                  </a:cubicBezTo>
                  <a:cubicBezTo>
                    <a:pt x="907" y="343"/>
                    <a:pt x="907" y="343"/>
                    <a:pt x="907" y="343"/>
                  </a:cubicBezTo>
                  <a:cubicBezTo>
                    <a:pt x="906" y="354"/>
                    <a:pt x="913" y="363"/>
                    <a:pt x="923" y="365"/>
                  </a:cubicBezTo>
                  <a:cubicBezTo>
                    <a:pt x="1114" y="414"/>
                    <a:pt x="1114" y="414"/>
                    <a:pt x="1114" y="414"/>
                  </a:cubicBezTo>
                  <a:cubicBezTo>
                    <a:pt x="992" y="560"/>
                    <a:pt x="992" y="560"/>
                    <a:pt x="992" y="560"/>
                  </a:cubicBezTo>
                  <a:cubicBezTo>
                    <a:pt x="985" y="569"/>
                    <a:pt x="985" y="581"/>
                    <a:pt x="992" y="589"/>
                  </a:cubicBezTo>
                  <a:cubicBezTo>
                    <a:pt x="1114" y="730"/>
                    <a:pt x="1114" y="730"/>
                    <a:pt x="1114" y="730"/>
                  </a:cubicBezTo>
                  <a:cubicBezTo>
                    <a:pt x="923" y="783"/>
                    <a:pt x="923" y="783"/>
                    <a:pt x="923" y="783"/>
                  </a:cubicBezTo>
                  <a:cubicBezTo>
                    <a:pt x="913" y="785"/>
                    <a:pt x="906" y="794"/>
                    <a:pt x="907" y="805"/>
                  </a:cubicBezTo>
                  <a:cubicBezTo>
                    <a:pt x="914" y="987"/>
                    <a:pt x="914" y="987"/>
                    <a:pt x="914" y="987"/>
                  </a:cubicBezTo>
                  <a:cubicBezTo>
                    <a:pt x="724" y="924"/>
                    <a:pt x="724" y="924"/>
                    <a:pt x="724" y="924"/>
                  </a:cubicBezTo>
                  <a:cubicBezTo>
                    <a:pt x="715" y="921"/>
                    <a:pt x="705" y="924"/>
                    <a:pt x="700" y="931"/>
                  </a:cubicBezTo>
                  <a:cubicBezTo>
                    <a:pt x="586" y="1086"/>
                    <a:pt x="586" y="1086"/>
                    <a:pt x="586" y="1086"/>
                  </a:cubicBezTo>
                  <a:cubicBezTo>
                    <a:pt x="474" y="932"/>
                    <a:pt x="474" y="932"/>
                    <a:pt x="474" y="932"/>
                  </a:cubicBezTo>
                  <a:cubicBezTo>
                    <a:pt x="470" y="926"/>
                    <a:pt x="463" y="922"/>
                    <a:pt x="456" y="922"/>
                  </a:cubicBezTo>
                  <a:cubicBezTo>
                    <a:pt x="454" y="922"/>
                    <a:pt x="452" y="923"/>
                    <a:pt x="449" y="924"/>
                  </a:cubicBezTo>
                  <a:close/>
                  <a:moveTo>
                    <a:pt x="563" y="672"/>
                  </a:moveTo>
                  <a:cubicBezTo>
                    <a:pt x="720" y="515"/>
                    <a:pt x="720" y="515"/>
                    <a:pt x="720" y="515"/>
                  </a:cubicBezTo>
                  <a:cubicBezTo>
                    <a:pt x="729" y="506"/>
                    <a:pt x="729" y="492"/>
                    <a:pt x="720" y="483"/>
                  </a:cubicBezTo>
                  <a:cubicBezTo>
                    <a:pt x="712" y="475"/>
                    <a:pt x="698" y="475"/>
                    <a:pt x="689" y="483"/>
                  </a:cubicBezTo>
                  <a:cubicBezTo>
                    <a:pt x="547" y="626"/>
                    <a:pt x="547" y="626"/>
                    <a:pt x="547" y="626"/>
                  </a:cubicBezTo>
                  <a:cubicBezTo>
                    <a:pt x="487" y="565"/>
                    <a:pt x="487" y="565"/>
                    <a:pt x="487" y="565"/>
                  </a:cubicBezTo>
                  <a:cubicBezTo>
                    <a:pt x="478" y="557"/>
                    <a:pt x="464" y="557"/>
                    <a:pt x="456" y="565"/>
                  </a:cubicBezTo>
                  <a:cubicBezTo>
                    <a:pt x="447" y="574"/>
                    <a:pt x="447" y="588"/>
                    <a:pt x="456" y="596"/>
                  </a:cubicBezTo>
                  <a:cubicBezTo>
                    <a:pt x="531" y="672"/>
                    <a:pt x="531" y="672"/>
                    <a:pt x="531" y="672"/>
                  </a:cubicBezTo>
                  <a:cubicBezTo>
                    <a:pt x="536" y="676"/>
                    <a:pt x="541" y="679"/>
                    <a:pt x="547" y="679"/>
                  </a:cubicBezTo>
                  <a:cubicBezTo>
                    <a:pt x="553" y="679"/>
                    <a:pt x="558" y="676"/>
                    <a:pt x="563" y="67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81" name="bcgIcons_Efficiency">
            <a:extLst>
              <a:ext uri="{FF2B5EF4-FFF2-40B4-BE49-F238E27FC236}">
                <a16:creationId xmlns:a16="http://schemas.microsoft.com/office/drawing/2014/main" id="{EA66A0EC-26C0-447A-95EE-2E6B08B1AE0D}"/>
              </a:ext>
            </a:extLst>
          </p:cNvPr>
          <p:cNvGrpSpPr>
            <a:grpSpLocks noChangeAspect="1"/>
          </p:cNvGrpSpPr>
          <p:nvPr/>
        </p:nvGrpSpPr>
        <p:grpSpPr bwMode="auto">
          <a:xfrm>
            <a:off x="4882355" y="3520912"/>
            <a:ext cx="664757" cy="665372"/>
            <a:chOff x="1682" y="0"/>
            <a:chExt cx="4316" cy="4320"/>
          </a:xfrm>
        </p:grpSpPr>
        <p:sp>
          <p:nvSpPr>
            <p:cNvPr id="182" name="AutoShape 28">
              <a:extLst>
                <a:ext uri="{FF2B5EF4-FFF2-40B4-BE49-F238E27FC236}">
                  <a16:creationId xmlns:a16="http://schemas.microsoft.com/office/drawing/2014/main" id="{43AB32F6-33EB-4284-AB9A-1D421869BA86}"/>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3" name="Freeform 30">
              <a:extLst>
                <a:ext uri="{FF2B5EF4-FFF2-40B4-BE49-F238E27FC236}">
                  <a16:creationId xmlns:a16="http://schemas.microsoft.com/office/drawing/2014/main" id="{66D2CC3E-97A4-4899-A4ED-0D86BA74CBC8}"/>
                </a:ext>
              </a:extLst>
            </p:cNvPr>
            <p:cNvSpPr>
              <a:spLocks/>
            </p:cNvSpPr>
            <p:nvPr/>
          </p:nvSpPr>
          <p:spPr bwMode="auto">
            <a:xfrm>
              <a:off x="2401" y="2201"/>
              <a:ext cx="2881" cy="1564"/>
            </a:xfrm>
            <a:custGeom>
              <a:avLst/>
              <a:gdLst>
                <a:gd name="T0" fmla="*/ 1538 w 1538"/>
                <a:gd name="T1" fmla="*/ 129 h 834"/>
                <a:gd name="T2" fmla="*/ 1538 w 1538"/>
                <a:gd name="T3" fmla="*/ 0 h 834"/>
                <a:gd name="T4" fmla="*/ 1404 w 1538"/>
                <a:gd name="T5" fmla="*/ 0 h 834"/>
                <a:gd name="T6" fmla="*/ 1212 w 1538"/>
                <a:gd name="T7" fmla="*/ 0 h 834"/>
                <a:gd name="T8" fmla="*/ 1204 w 1538"/>
                <a:gd name="T9" fmla="*/ 0 h 834"/>
                <a:gd name="T10" fmla="*/ 769 w 1538"/>
                <a:gd name="T11" fmla="*/ 435 h 834"/>
                <a:gd name="T12" fmla="*/ 334 w 1538"/>
                <a:gd name="T13" fmla="*/ 0 h 834"/>
                <a:gd name="T14" fmla="*/ 326 w 1538"/>
                <a:gd name="T15" fmla="*/ 0 h 834"/>
                <a:gd name="T16" fmla="*/ 134 w 1538"/>
                <a:gd name="T17" fmla="*/ 0 h 834"/>
                <a:gd name="T18" fmla="*/ 0 w 1538"/>
                <a:gd name="T19" fmla="*/ 0 h 834"/>
                <a:gd name="T20" fmla="*/ 0 w 1538"/>
                <a:gd name="T21" fmla="*/ 129 h 834"/>
                <a:gd name="T22" fmla="*/ 147 w 1538"/>
                <a:gd name="T23" fmla="*/ 129 h 834"/>
                <a:gd name="T24" fmla="*/ 215 w 1538"/>
                <a:gd name="T25" fmla="*/ 310 h 834"/>
                <a:gd name="T26" fmla="*/ 69 w 1538"/>
                <a:gd name="T27" fmla="*/ 394 h 834"/>
                <a:gd name="T28" fmla="*/ 133 w 1538"/>
                <a:gd name="T29" fmla="*/ 506 h 834"/>
                <a:gd name="T30" fmla="*/ 289 w 1538"/>
                <a:gd name="T31" fmla="*/ 416 h 834"/>
                <a:gd name="T32" fmla="*/ 423 w 1538"/>
                <a:gd name="T33" fmla="*/ 532 h 834"/>
                <a:gd name="T34" fmla="*/ 325 w 1538"/>
                <a:gd name="T35" fmla="*/ 700 h 834"/>
                <a:gd name="T36" fmla="*/ 437 w 1538"/>
                <a:gd name="T37" fmla="*/ 765 h 834"/>
                <a:gd name="T38" fmla="*/ 538 w 1538"/>
                <a:gd name="T39" fmla="*/ 591 h 834"/>
                <a:gd name="T40" fmla="*/ 704 w 1538"/>
                <a:gd name="T41" fmla="*/ 632 h 834"/>
                <a:gd name="T42" fmla="*/ 704 w 1538"/>
                <a:gd name="T43" fmla="*/ 834 h 834"/>
                <a:gd name="T44" fmla="*/ 834 w 1538"/>
                <a:gd name="T45" fmla="*/ 834 h 834"/>
                <a:gd name="T46" fmla="*/ 834 w 1538"/>
                <a:gd name="T47" fmla="*/ 632 h 834"/>
                <a:gd name="T48" fmla="*/ 996 w 1538"/>
                <a:gd name="T49" fmla="*/ 593 h 834"/>
                <a:gd name="T50" fmla="*/ 1095 w 1538"/>
                <a:gd name="T51" fmla="*/ 765 h 834"/>
                <a:gd name="T52" fmla="*/ 1207 w 1538"/>
                <a:gd name="T53" fmla="*/ 700 h 834"/>
                <a:gd name="T54" fmla="*/ 1111 w 1538"/>
                <a:gd name="T55" fmla="*/ 535 h 834"/>
                <a:gd name="T56" fmla="*/ 1248 w 1538"/>
                <a:gd name="T57" fmla="*/ 417 h 834"/>
                <a:gd name="T58" fmla="*/ 1401 w 1538"/>
                <a:gd name="T59" fmla="*/ 506 h 834"/>
                <a:gd name="T60" fmla="*/ 1466 w 1538"/>
                <a:gd name="T61" fmla="*/ 394 h 834"/>
                <a:gd name="T62" fmla="*/ 1323 w 1538"/>
                <a:gd name="T63" fmla="*/ 311 h 834"/>
                <a:gd name="T64" fmla="*/ 1391 w 1538"/>
                <a:gd name="T65" fmla="*/ 129 h 834"/>
                <a:gd name="T66" fmla="*/ 1538 w 1538"/>
                <a:gd name="T67" fmla="*/ 129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8" h="834">
                  <a:moveTo>
                    <a:pt x="1538" y="129"/>
                  </a:moveTo>
                  <a:cubicBezTo>
                    <a:pt x="1538" y="0"/>
                    <a:pt x="1538" y="0"/>
                    <a:pt x="1538" y="0"/>
                  </a:cubicBezTo>
                  <a:cubicBezTo>
                    <a:pt x="1404" y="0"/>
                    <a:pt x="1404" y="0"/>
                    <a:pt x="1404" y="0"/>
                  </a:cubicBezTo>
                  <a:cubicBezTo>
                    <a:pt x="1212" y="0"/>
                    <a:pt x="1212" y="0"/>
                    <a:pt x="1212" y="0"/>
                  </a:cubicBezTo>
                  <a:cubicBezTo>
                    <a:pt x="1204" y="0"/>
                    <a:pt x="1204" y="0"/>
                    <a:pt x="1204" y="0"/>
                  </a:cubicBezTo>
                  <a:cubicBezTo>
                    <a:pt x="1204" y="240"/>
                    <a:pt x="1009" y="435"/>
                    <a:pt x="769" y="435"/>
                  </a:cubicBezTo>
                  <a:cubicBezTo>
                    <a:pt x="529" y="435"/>
                    <a:pt x="334" y="240"/>
                    <a:pt x="334" y="0"/>
                  </a:cubicBezTo>
                  <a:cubicBezTo>
                    <a:pt x="326" y="0"/>
                    <a:pt x="326" y="0"/>
                    <a:pt x="326" y="0"/>
                  </a:cubicBezTo>
                  <a:cubicBezTo>
                    <a:pt x="134" y="0"/>
                    <a:pt x="134" y="0"/>
                    <a:pt x="134" y="0"/>
                  </a:cubicBezTo>
                  <a:cubicBezTo>
                    <a:pt x="0" y="0"/>
                    <a:pt x="0" y="0"/>
                    <a:pt x="0" y="0"/>
                  </a:cubicBezTo>
                  <a:cubicBezTo>
                    <a:pt x="0" y="129"/>
                    <a:pt x="0" y="129"/>
                    <a:pt x="0" y="129"/>
                  </a:cubicBezTo>
                  <a:cubicBezTo>
                    <a:pt x="147" y="129"/>
                    <a:pt x="147" y="129"/>
                    <a:pt x="147" y="129"/>
                  </a:cubicBezTo>
                  <a:cubicBezTo>
                    <a:pt x="161" y="193"/>
                    <a:pt x="184" y="254"/>
                    <a:pt x="215" y="310"/>
                  </a:cubicBezTo>
                  <a:cubicBezTo>
                    <a:pt x="69" y="394"/>
                    <a:pt x="69" y="394"/>
                    <a:pt x="69" y="394"/>
                  </a:cubicBezTo>
                  <a:cubicBezTo>
                    <a:pt x="133" y="506"/>
                    <a:pt x="133" y="506"/>
                    <a:pt x="133" y="506"/>
                  </a:cubicBezTo>
                  <a:cubicBezTo>
                    <a:pt x="289" y="416"/>
                    <a:pt x="289" y="416"/>
                    <a:pt x="289" y="416"/>
                  </a:cubicBezTo>
                  <a:cubicBezTo>
                    <a:pt x="328" y="460"/>
                    <a:pt x="373" y="500"/>
                    <a:pt x="423" y="532"/>
                  </a:cubicBezTo>
                  <a:cubicBezTo>
                    <a:pt x="325" y="700"/>
                    <a:pt x="325" y="700"/>
                    <a:pt x="325" y="700"/>
                  </a:cubicBezTo>
                  <a:cubicBezTo>
                    <a:pt x="437" y="765"/>
                    <a:pt x="437" y="765"/>
                    <a:pt x="437" y="765"/>
                  </a:cubicBezTo>
                  <a:cubicBezTo>
                    <a:pt x="538" y="591"/>
                    <a:pt x="538" y="591"/>
                    <a:pt x="538" y="591"/>
                  </a:cubicBezTo>
                  <a:cubicBezTo>
                    <a:pt x="590" y="612"/>
                    <a:pt x="646" y="626"/>
                    <a:pt x="704" y="632"/>
                  </a:cubicBezTo>
                  <a:cubicBezTo>
                    <a:pt x="704" y="834"/>
                    <a:pt x="704" y="834"/>
                    <a:pt x="704" y="834"/>
                  </a:cubicBezTo>
                  <a:cubicBezTo>
                    <a:pt x="834" y="834"/>
                    <a:pt x="834" y="834"/>
                    <a:pt x="834" y="834"/>
                  </a:cubicBezTo>
                  <a:cubicBezTo>
                    <a:pt x="834" y="632"/>
                    <a:pt x="834" y="632"/>
                    <a:pt x="834" y="632"/>
                  </a:cubicBezTo>
                  <a:cubicBezTo>
                    <a:pt x="890" y="626"/>
                    <a:pt x="944" y="613"/>
                    <a:pt x="996" y="593"/>
                  </a:cubicBezTo>
                  <a:cubicBezTo>
                    <a:pt x="1095" y="765"/>
                    <a:pt x="1095" y="765"/>
                    <a:pt x="1095" y="765"/>
                  </a:cubicBezTo>
                  <a:cubicBezTo>
                    <a:pt x="1207" y="700"/>
                    <a:pt x="1207" y="700"/>
                    <a:pt x="1207" y="700"/>
                  </a:cubicBezTo>
                  <a:cubicBezTo>
                    <a:pt x="1111" y="535"/>
                    <a:pt x="1111" y="535"/>
                    <a:pt x="1111" y="535"/>
                  </a:cubicBezTo>
                  <a:cubicBezTo>
                    <a:pt x="1162" y="502"/>
                    <a:pt x="1208" y="462"/>
                    <a:pt x="1248" y="417"/>
                  </a:cubicBezTo>
                  <a:cubicBezTo>
                    <a:pt x="1401" y="506"/>
                    <a:pt x="1401" y="506"/>
                    <a:pt x="1401" y="506"/>
                  </a:cubicBezTo>
                  <a:cubicBezTo>
                    <a:pt x="1466" y="394"/>
                    <a:pt x="1466" y="394"/>
                    <a:pt x="1466" y="394"/>
                  </a:cubicBezTo>
                  <a:cubicBezTo>
                    <a:pt x="1323" y="311"/>
                    <a:pt x="1323" y="311"/>
                    <a:pt x="1323" y="311"/>
                  </a:cubicBezTo>
                  <a:cubicBezTo>
                    <a:pt x="1354" y="255"/>
                    <a:pt x="1377" y="194"/>
                    <a:pt x="1391" y="129"/>
                  </a:cubicBezTo>
                  <a:lnTo>
                    <a:pt x="1538" y="12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4" name="Freeform 31">
              <a:extLst>
                <a:ext uri="{FF2B5EF4-FFF2-40B4-BE49-F238E27FC236}">
                  <a16:creationId xmlns:a16="http://schemas.microsoft.com/office/drawing/2014/main" id="{ACC9770F-E984-43D8-99E6-799D7AD0214A}"/>
                </a:ext>
              </a:extLst>
            </p:cNvPr>
            <p:cNvSpPr>
              <a:spLocks noEditPoints="1"/>
            </p:cNvSpPr>
            <p:nvPr/>
          </p:nvSpPr>
          <p:spPr bwMode="auto">
            <a:xfrm>
              <a:off x="2473" y="748"/>
              <a:ext cx="2738" cy="1540"/>
            </a:xfrm>
            <a:custGeom>
              <a:avLst/>
              <a:gdLst>
                <a:gd name="T0" fmla="*/ 1180 w 1462"/>
                <a:gd name="T1" fmla="*/ 155 h 821"/>
                <a:gd name="T2" fmla="*/ 252 w 1462"/>
                <a:gd name="T3" fmla="*/ 731 h 821"/>
                <a:gd name="T4" fmla="*/ 339 w 1462"/>
                <a:gd name="T5" fmla="*/ 406 h 821"/>
                <a:gd name="T6" fmla="*/ 514 w 1462"/>
                <a:gd name="T7" fmla="*/ 310 h 821"/>
                <a:gd name="T8" fmla="*/ 1186 w 1462"/>
                <a:gd name="T9" fmla="*/ 423 h 821"/>
                <a:gd name="T10" fmla="*/ 1048 w 1462"/>
                <a:gd name="T11" fmla="*/ 112 h 821"/>
                <a:gd name="T12" fmla="*/ 1041 w 1462"/>
                <a:gd name="T13" fmla="*/ 125 h 821"/>
                <a:gd name="T14" fmla="*/ 1035 w 1462"/>
                <a:gd name="T15" fmla="*/ 134 h 821"/>
                <a:gd name="T16" fmla="*/ 1020 w 1462"/>
                <a:gd name="T17" fmla="*/ 158 h 821"/>
                <a:gd name="T18" fmla="*/ 1005 w 1462"/>
                <a:gd name="T19" fmla="*/ 183 h 821"/>
                <a:gd name="T20" fmla="*/ 990 w 1462"/>
                <a:gd name="T21" fmla="*/ 208 h 821"/>
                <a:gd name="T22" fmla="*/ 980 w 1462"/>
                <a:gd name="T23" fmla="*/ 226 h 821"/>
                <a:gd name="T24" fmla="*/ 965 w 1462"/>
                <a:gd name="T25" fmla="*/ 250 h 821"/>
                <a:gd name="T26" fmla="*/ 949 w 1462"/>
                <a:gd name="T27" fmla="*/ 275 h 821"/>
                <a:gd name="T28" fmla="*/ 934 w 1462"/>
                <a:gd name="T29" fmla="*/ 300 h 821"/>
                <a:gd name="T30" fmla="*/ 924 w 1462"/>
                <a:gd name="T31" fmla="*/ 317 h 821"/>
                <a:gd name="T32" fmla="*/ 908 w 1462"/>
                <a:gd name="T33" fmla="*/ 342 h 821"/>
                <a:gd name="T34" fmla="*/ 893 w 1462"/>
                <a:gd name="T35" fmla="*/ 366 h 821"/>
                <a:gd name="T36" fmla="*/ 878 w 1462"/>
                <a:gd name="T37" fmla="*/ 391 h 821"/>
                <a:gd name="T38" fmla="*/ 863 w 1462"/>
                <a:gd name="T39" fmla="*/ 416 h 821"/>
                <a:gd name="T40" fmla="*/ 852 w 1462"/>
                <a:gd name="T41" fmla="*/ 433 h 821"/>
                <a:gd name="T42" fmla="*/ 837 w 1462"/>
                <a:gd name="T43" fmla="*/ 457 h 821"/>
                <a:gd name="T44" fmla="*/ 821 w 1462"/>
                <a:gd name="T45" fmla="*/ 482 h 821"/>
                <a:gd name="T46" fmla="*/ 806 w 1462"/>
                <a:gd name="T47" fmla="*/ 507 h 821"/>
                <a:gd name="T48" fmla="*/ 791 w 1462"/>
                <a:gd name="T49" fmla="*/ 531 h 821"/>
                <a:gd name="T50" fmla="*/ 776 w 1462"/>
                <a:gd name="T51" fmla="*/ 554 h 821"/>
                <a:gd name="T52" fmla="*/ 761 w 1462"/>
                <a:gd name="T53" fmla="*/ 579 h 821"/>
                <a:gd name="T54" fmla="*/ 746 w 1462"/>
                <a:gd name="T55" fmla="*/ 603 h 821"/>
                <a:gd name="T56" fmla="*/ 730 w 1462"/>
                <a:gd name="T57" fmla="*/ 628 h 821"/>
                <a:gd name="T58" fmla="*/ 715 w 1462"/>
                <a:gd name="T59" fmla="*/ 653 h 821"/>
                <a:gd name="T60" fmla="*/ 699 w 1462"/>
                <a:gd name="T61" fmla="*/ 677 h 821"/>
                <a:gd name="T62" fmla="*/ 689 w 1462"/>
                <a:gd name="T63" fmla="*/ 693 h 821"/>
                <a:gd name="T64" fmla="*/ 663 w 1462"/>
                <a:gd name="T65" fmla="*/ 753 h 821"/>
                <a:gd name="T66" fmla="*/ 801 w 1462"/>
                <a:gd name="T67" fmla="*/ 764 h 821"/>
                <a:gd name="T68" fmla="*/ 814 w 1462"/>
                <a:gd name="T69" fmla="*/ 739 h 821"/>
                <a:gd name="T70" fmla="*/ 829 w 1462"/>
                <a:gd name="T71" fmla="*/ 712 h 821"/>
                <a:gd name="T72" fmla="*/ 842 w 1462"/>
                <a:gd name="T73" fmla="*/ 687 h 821"/>
                <a:gd name="T74" fmla="*/ 855 w 1462"/>
                <a:gd name="T75" fmla="*/ 662 h 821"/>
                <a:gd name="T76" fmla="*/ 868 w 1462"/>
                <a:gd name="T77" fmla="*/ 637 h 821"/>
                <a:gd name="T78" fmla="*/ 882 w 1462"/>
                <a:gd name="T79" fmla="*/ 612 h 821"/>
                <a:gd name="T80" fmla="*/ 895 w 1462"/>
                <a:gd name="T81" fmla="*/ 587 h 821"/>
                <a:gd name="T82" fmla="*/ 908 w 1462"/>
                <a:gd name="T83" fmla="*/ 562 h 821"/>
                <a:gd name="T84" fmla="*/ 923 w 1462"/>
                <a:gd name="T85" fmla="*/ 535 h 821"/>
                <a:gd name="T86" fmla="*/ 936 w 1462"/>
                <a:gd name="T87" fmla="*/ 510 h 821"/>
                <a:gd name="T88" fmla="*/ 949 w 1462"/>
                <a:gd name="T89" fmla="*/ 486 h 821"/>
                <a:gd name="T90" fmla="*/ 963 w 1462"/>
                <a:gd name="T91" fmla="*/ 461 h 821"/>
                <a:gd name="T92" fmla="*/ 976 w 1462"/>
                <a:gd name="T93" fmla="*/ 436 h 821"/>
                <a:gd name="T94" fmla="*/ 990 w 1462"/>
                <a:gd name="T95" fmla="*/ 409 h 821"/>
                <a:gd name="T96" fmla="*/ 1004 w 1462"/>
                <a:gd name="T97" fmla="*/ 384 h 821"/>
                <a:gd name="T98" fmla="*/ 1017 w 1462"/>
                <a:gd name="T99" fmla="*/ 360 h 821"/>
                <a:gd name="T100" fmla="*/ 1030 w 1462"/>
                <a:gd name="T101" fmla="*/ 335 h 821"/>
                <a:gd name="T102" fmla="*/ 1045 w 1462"/>
                <a:gd name="T103" fmla="*/ 308 h 821"/>
                <a:gd name="T104" fmla="*/ 1058 w 1462"/>
                <a:gd name="T105" fmla="*/ 284 h 821"/>
                <a:gd name="T106" fmla="*/ 1072 w 1462"/>
                <a:gd name="T107" fmla="*/ 259 h 821"/>
                <a:gd name="T108" fmla="*/ 1085 w 1462"/>
                <a:gd name="T109" fmla="*/ 234 h 821"/>
                <a:gd name="T110" fmla="*/ 1098 w 1462"/>
                <a:gd name="T111" fmla="*/ 211 h 821"/>
                <a:gd name="T112" fmla="*/ 1105 w 1462"/>
                <a:gd name="T113" fmla="*/ 199 h 821"/>
                <a:gd name="T114" fmla="*/ 1112 w 1462"/>
                <a:gd name="T115" fmla="*/ 186 h 821"/>
                <a:gd name="T116" fmla="*/ 1118 w 1462"/>
                <a:gd name="T117" fmla="*/ 174 h 821"/>
                <a:gd name="T118" fmla="*/ 1125 w 1462"/>
                <a:gd name="T119" fmla="*/ 161 h 821"/>
                <a:gd name="T120" fmla="*/ 1114 w 1462"/>
                <a:gd name="T121" fmla="*/ 89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2" h="821">
                  <a:moveTo>
                    <a:pt x="964" y="167"/>
                  </a:moveTo>
                  <a:cubicBezTo>
                    <a:pt x="893" y="137"/>
                    <a:pt x="814" y="120"/>
                    <a:pt x="731" y="120"/>
                  </a:cubicBezTo>
                  <a:cubicBezTo>
                    <a:pt x="394" y="120"/>
                    <a:pt x="120" y="394"/>
                    <a:pt x="120" y="731"/>
                  </a:cubicBezTo>
                  <a:cubicBezTo>
                    <a:pt x="0" y="731"/>
                    <a:pt x="0" y="731"/>
                    <a:pt x="0" y="731"/>
                  </a:cubicBezTo>
                  <a:cubicBezTo>
                    <a:pt x="0" y="328"/>
                    <a:pt x="328" y="0"/>
                    <a:pt x="731" y="0"/>
                  </a:cubicBezTo>
                  <a:cubicBezTo>
                    <a:pt x="837" y="0"/>
                    <a:pt x="938" y="23"/>
                    <a:pt x="1029" y="64"/>
                  </a:cubicBezTo>
                  <a:lnTo>
                    <a:pt x="964" y="167"/>
                  </a:lnTo>
                  <a:close/>
                  <a:moveTo>
                    <a:pt x="1180" y="155"/>
                  </a:moveTo>
                  <a:cubicBezTo>
                    <a:pt x="1121" y="261"/>
                    <a:pt x="1121" y="261"/>
                    <a:pt x="1121" y="261"/>
                  </a:cubicBezTo>
                  <a:cubicBezTo>
                    <a:pt x="1256" y="373"/>
                    <a:pt x="1342" y="542"/>
                    <a:pt x="1342" y="731"/>
                  </a:cubicBezTo>
                  <a:cubicBezTo>
                    <a:pt x="1462" y="731"/>
                    <a:pt x="1462" y="731"/>
                    <a:pt x="1462" y="731"/>
                  </a:cubicBezTo>
                  <a:cubicBezTo>
                    <a:pt x="1462" y="497"/>
                    <a:pt x="1351" y="289"/>
                    <a:pt x="1180" y="155"/>
                  </a:cubicBezTo>
                  <a:close/>
                  <a:moveTo>
                    <a:pt x="297" y="685"/>
                  </a:moveTo>
                  <a:cubicBezTo>
                    <a:pt x="297" y="660"/>
                    <a:pt x="277" y="640"/>
                    <a:pt x="252" y="640"/>
                  </a:cubicBezTo>
                  <a:cubicBezTo>
                    <a:pt x="226" y="640"/>
                    <a:pt x="206" y="660"/>
                    <a:pt x="206" y="685"/>
                  </a:cubicBezTo>
                  <a:cubicBezTo>
                    <a:pt x="206" y="711"/>
                    <a:pt x="226" y="731"/>
                    <a:pt x="252" y="731"/>
                  </a:cubicBezTo>
                  <a:cubicBezTo>
                    <a:pt x="277" y="731"/>
                    <a:pt x="297" y="711"/>
                    <a:pt x="297" y="685"/>
                  </a:cubicBezTo>
                  <a:close/>
                  <a:moveTo>
                    <a:pt x="1256" y="685"/>
                  </a:moveTo>
                  <a:cubicBezTo>
                    <a:pt x="1256" y="660"/>
                    <a:pt x="1236" y="640"/>
                    <a:pt x="1210" y="640"/>
                  </a:cubicBezTo>
                  <a:cubicBezTo>
                    <a:pt x="1185" y="640"/>
                    <a:pt x="1165" y="660"/>
                    <a:pt x="1165" y="685"/>
                  </a:cubicBezTo>
                  <a:cubicBezTo>
                    <a:pt x="1165" y="711"/>
                    <a:pt x="1185" y="731"/>
                    <a:pt x="1210" y="731"/>
                  </a:cubicBezTo>
                  <a:cubicBezTo>
                    <a:pt x="1236" y="731"/>
                    <a:pt x="1256" y="711"/>
                    <a:pt x="1256" y="685"/>
                  </a:cubicBezTo>
                  <a:close/>
                  <a:moveTo>
                    <a:pt x="355" y="469"/>
                  </a:moveTo>
                  <a:cubicBezTo>
                    <a:pt x="368" y="447"/>
                    <a:pt x="360" y="419"/>
                    <a:pt x="339" y="406"/>
                  </a:cubicBezTo>
                  <a:cubicBezTo>
                    <a:pt x="317" y="394"/>
                    <a:pt x="289" y="401"/>
                    <a:pt x="276" y="423"/>
                  </a:cubicBezTo>
                  <a:cubicBezTo>
                    <a:pt x="264" y="445"/>
                    <a:pt x="271" y="473"/>
                    <a:pt x="293" y="485"/>
                  </a:cubicBezTo>
                  <a:cubicBezTo>
                    <a:pt x="315" y="498"/>
                    <a:pt x="343" y="490"/>
                    <a:pt x="355" y="469"/>
                  </a:cubicBezTo>
                  <a:close/>
                  <a:moveTo>
                    <a:pt x="514" y="310"/>
                  </a:moveTo>
                  <a:cubicBezTo>
                    <a:pt x="536" y="297"/>
                    <a:pt x="543" y="269"/>
                    <a:pt x="531" y="248"/>
                  </a:cubicBezTo>
                  <a:cubicBezTo>
                    <a:pt x="518" y="226"/>
                    <a:pt x="490" y="218"/>
                    <a:pt x="469" y="231"/>
                  </a:cubicBezTo>
                  <a:cubicBezTo>
                    <a:pt x="447" y="243"/>
                    <a:pt x="439" y="271"/>
                    <a:pt x="452" y="293"/>
                  </a:cubicBezTo>
                  <a:cubicBezTo>
                    <a:pt x="464" y="315"/>
                    <a:pt x="492" y="322"/>
                    <a:pt x="514" y="310"/>
                  </a:cubicBezTo>
                  <a:close/>
                  <a:moveTo>
                    <a:pt x="731" y="252"/>
                  </a:moveTo>
                  <a:cubicBezTo>
                    <a:pt x="756" y="252"/>
                    <a:pt x="777" y="231"/>
                    <a:pt x="777" y="206"/>
                  </a:cubicBezTo>
                  <a:cubicBezTo>
                    <a:pt x="777" y="181"/>
                    <a:pt x="756" y="161"/>
                    <a:pt x="731" y="161"/>
                  </a:cubicBezTo>
                  <a:cubicBezTo>
                    <a:pt x="706" y="161"/>
                    <a:pt x="685" y="181"/>
                    <a:pt x="685" y="206"/>
                  </a:cubicBezTo>
                  <a:cubicBezTo>
                    <a:pt x="685" y="231"/>
                    <a:pt x="706" y="252"/>
                    <a:pt x="731" y="252"/>
                  </a:cubicBezTo>
                  <a:close/>
                  <a:moveTo>
                    <a:pt x="1107" y="469"/>
                  </a:moveTo>
                  <a:cubicBezTo>
                    <a:pt x="1119" y="490"/>
                    <a:pt x="1147" y="498"/>
                    <a:pt x="1169" y="485"/>
                  </a:cubicBezTo>
                  <a:cubicBezTo>
                    <a:pt x="1191" y="473"/>
                    <a:pt x="1198" y="445"/>
                    <a:pt x="1186" y="423"/>
                  </a:cubicBezTo>
                  <a:cubicBezTo>
                    <a:pt x="1173" y="401"/>
                    <a:pt x="1145" y="394"/>
                    <a:pt x="1123" y="406"/>
                  </a:cubicBezTo>
                  <a:cubicBezTo>
                    <a:pt x="1102" y="419"/>
                    <a:pt x="1094" y="447"/>
                    <a:pt x="1107" y="469"/>
                  </a:cubicBezTo>
                  <a:close/>
                  <a:moveTo>
                    <a:pt x="1114" y="89"/>
                  </a:moveTo>
                  <a:cubicBezTo>
                    <a:pt x="1093" y="76"/>
                    <a:pt x="1065" y="84"/>
                    <a:pt x="1052" y="106"/>
                  </a:cubicBezTo>
                  <a:cubicBezTo>
                    <a:pt x="1052" y="106"/>
                    <a:pt x="1052" y="106"/>
                    <a:pt x="1052" y="107"/>
                  </a:cubicBezTo>
                  <a:cubicBezTo>
                    <a:pt x="1051" y="107"/>
                    <a:pt x="1051" y="108"/>
                    <a:pt x="1050" y="109"/>
                  </a:cubicBezTo>
                  <a:cubicBezTo>
                    <a:pt x="1050" y="109"/>
                    <a:pt x="1050" y="110"/>
                    <a:pt x="1050" y="110"/>
                  </a:cubicBezTo>
                  <a:cubicBezTo>
                    <a:pt x="1049" y="111"/>
                    <a:pt x="1049" y="111"/>
                    <a:pt x="1048" y="112"/>
                  </a:cubicBezTo>
                  <a:cubicBezTo>
                    <a:pt x="1048" y="112"/>
                    <a:pt x="1048" y="113"/>
                    <a:pt x="1048" y="113"/>
                  </a:cubicBezTo>
                  <a:cubicBezTo>
                    <a:pt x="1047" y="114"/>
                    <a:pt x="1047" y="115"/>
                    <a:pt x="1046" y="115"/>
                  </a:cubicBezTo>
                  <a:cubicBezTo>
                    <a:pt x="1046" y="116"/>
                    <a:pt x="1046" y="116"/>
                    <a:pt x="1046" y="116"/>
                  </a:cubicBezTo>
                  <a:cubicBezTo>
                    <a:pt x="1046" y="117"/>
                    <a:pt x="1045" y="118"/>
                    <a:pt x="1044" y="119"/>
                  </a:cubicBezTo>
                  <a:cubicBezTo>
                    <a:pt x="1044" y="119"/>
                    <a:pt x="1044" y="119"/>
                    <a:pt x="1044" y="119"/>
                  </a:cubicBezTo>
                  <a:cubicBezTo>
                    <a:pt x="1044" y="120"/>
                    <a:pt x="1043" y="121"/>
                    <a:pt x="1043" y="122"/>
                  </a:cubicBezTo>
                  <a:cubicBezTo>
                    <a:pt x="1042" y="122"/>
                    <a:pt x="1042" y="122"/>
                    <a:pt x="1042" y="122"/>
                  </a:cubicBezTo>
                  <a:cubicBezTo>
                    <a:pt x="1042" y="123"/>
                    <a:pt x="1041" y="124"/>
                    <a:pt x="1041" y="125"/>
                  </a:cubicBezTo>
                  <a:cubicBezTo>
                    <a:pt x="1041" y="125"/>
                    <a:pt x="1040" y="125"/>
                    <a:pt x="1040" y="125"/>
                  </a:cubicBezTo>
                  <a:cubicBezTo>
                    <a:pt x="1040" y="126"/>
                    <a:pt x="1039" y="127"/>
                    <a:pt x="1039" y="128"/>
                  </a:cubicBezTo>
                  <a:cubicBezTo>
                    <a:pt x="1039" y="128"/>
                    <a:pt x="1039" y="128"/>
                    <a:pt x="1039" y="128"/>
                  </a:cubicBezTo>
                  <a:cubicBezTo>
                    <a:pt x="1038" y="129"/>
                    <a:pt x="1038" y="130"/>
                    <a:pt x="1037" y="131"/>
                  </a:cubicBezTo>
                  <a:cubicBezTo>
                    <a:pt x="1037" y="131"/>
                    <a:pt x="1037" y="131"/>
                    <a:pt x="1037" y="131"/>
                  </a:cubicBezTo>
                  <a:cubicBezTo>
                    <a:pt x="1037" y="131"/>
                    <a:pt x="1037" y="131"/>
                    <a:pt x="1037" y="131"/>
                  </a:cubicBezTo>
                  <a:cubicBezTo>
                    <a:pt x="1037" y="131"/>
                    <a:pt x="1037" y="131"/>
                    <a:pt x="1037" y="131"/>
                  </a:cubicBezTo>
                  <a:cubicBezTo>
                    <a:pt x="1036" y="132"/>
                    <a:pt x="1036" y="133"/>
                    <a:pt x="1035" y="134"/>
                  </a:cubicBezTo>
                  <a:cubicBezTo>
                    <a:pt x="1035" y="135"/>
                    <a:pt x="1034" y="136"/>
                    <a:pt x="1033" y="137"/>
                  </a:cubicBezTo>
                  <a:cubicBezTo>
                    <a:pt x="1033" y="138"/>
                    <a:pt x="1032" y="139"/>
                    <a:pt x="1032" y="140"/>
                  </a:cubicBezTo>
                  <a:cubicBezTo>
                    <a:pt x="1031" y="141"/>
                    <a:pt x="1030" y="142"/>
                    <a:pt x="1030" y="143"/>
                  </a:cubicBezTo>
                  <a:cubicBezTo>
                    <a:pt x="1029" y="144"/>
                    <a:pt x="1028" y="145"/>
                    <a:pt x="1028" y="146"/>
                  </a:cubicBezTo>
                  <a:cubicBezTo>
                    <a:pt x="1027" y="147"/>
                    <a:pt x="1027" y="148"/>
                    <a:pt x="1026" y="149"/>
                  </a:cubicBezTo>
                  <a:cubicBezTo>
                    <a:pt x="1025" y="150"/>
                    <a:pt x="1025" y="151"/>
                    <a:pt x="1024" y="152"/>
                  </a:cubicBezTo>
                  <a:cubicBezTo>
                    <a:pt x="1023" y="153"/>
                    <a:pt x="1023" y="154"/>
                    <a:pt x="1022" y="155"/>
                  </a:cubicBezTo>
                  <a:cubicBezTo>
                    <a:pt x="1022" y="156"/>
                    <a:pt x="1021" y="157"/>
                    <a:pt x="1020" y="158"/>
                  </a:cubicBezTo>
                  <a:cubicBezTo>
                    <a:pt x="1020" y="159"/>
                    <a:pt x="1019" y="161"/>
                    <a:pt x="1019" y="162"/>
                  </a:cubicBezTo>
                  <a:cubicBezTo>
                    <a:pt x="1018" y="163"/>
                    <a:pt x="1017" y="164"/>
                    <a:pt x="1017" y="165"/>
                  </a:cubicBezTo>
                  <a:cubicBezTo>
                    <a:pt x="1016" y="166"/>
                    <a:pt x="1015" y="167"/>
                    <a:pt x="1015" y="168"/>
                  </a:cubicBezTo>
                  <a:cubicBezTo>
                    <a:pt x="1014" y="169"/>
                    <a:pt x="1014" y="170"/>
                    <a:pt x="1013" y="171"/>
                  </a:cubicBezTo>
                  <a:cubicBezTo>
                    <a:pt x="1012" y="172"/>
                    <a:pt x="1012" y="173"/>
                    <a:pt x="1011" y="174"/>
                  </a:cubicBezTo>
                  <a:cubicBezTo>
                    <a:pt x="1010" y="175"/>
                    <a:pt x="1010" y="176"/>
                    <a:pt x="1009" y="177"/>
                  </a:cubicBezTo>
                  <a:cubicBezTo>
                    <a:pt x="1009" y="178"/>
                    <a:pt x="1008" y="179"/>
                    <a:pt x="1007" y="180"/>
                  </a:cubicBezTo>
                  <a:cubicBezTo>
                    <a:pt x="1007" y="181"/>
                    <a:pt x="1006" y="182"/>
                    <a:pt x="1005" y="183"/>
                  </a:cubicBezTo>
                  <a:cubicBezTo>
                    <a:pt x="1005" y="184"/>
                    <a:pt x="1004" y="185"/>
                    <a:pt x="1004" y="186"/>
                  </a:cubicBezTo>
                  <a:cubicBezTo>
                    <a:pt x="1003" y="187"/>
                    <a:pt x="1002" y="188"/>
                    <a:pt x="1002" y="189"/>
                  </a:cubicBezTo>
                  <a:cubicBezTo>
                    <a:pt x="1001" y="190"/>
                    <a:pt x="1000" y="191"/>
                    <a:pt x="1000" y="192"/>
                  </a:cubicBezTo>
                  <a:cubicBezTo>
                    <a:pt x="999" y="193"/>
                    <a:pt x="998" y="195"/>
                    <a:pt x="998" y="196"/>
                  </a:cubicBezTo>
                  <a:cubicBezTo>
                    <a:pt x="997" y="197"/>
                    <a:pt x="997" y="198"/>
                    <a:pt x="996" y="199"/>
                  </a:cubicBezTo>
                  <a:cubicBezTo>
                    <a:pt x="995" y="200"/>
                    <a:pt x="995" y="201"/>
                    <a:pt x="994" y="202"/>
                  </a:cubicBezTo>
                  <a:cubicBezTo>
                    <a:pt x="993" y="203"/>
                    <a:pt x="993" y="204"/>
                    <a:pt x="992" y="205"/>
                  </a:cubicBezTo>
                  <a:cubicBezTo>
                    <a:pt x="992" y="206"/>
                    <a:pt x="991" y="207"/>
                    <a:pt x="990" y="208"/>
                  </a:cubicBezTo>
                  <a:cubicBezTo>
                    <a:pt x="990" y="209"/>
                    <a:pt x="989" y="210"/>
                    <a:pt x="988" y="211"/>
                  </a:cubicBezTo>
                  <a:cubicBezTo>
                    <a:pt x="988" y="212"/>
                    <a:pt x="987" y="213"/>
                    <a:pt x="987" y="214"/>
                  </a:cubicBezTo>
                  <a:cubicBezTo>
                    <a:pt x="986" y="215"/>
                    <a:pt x="986" y="216"/>
                    <a:pt x="985" y="216"/>
                  </a:cubicBezTo>
                  <a:cubicBezTo>
                    <a:pt x="985" y="216"/>
                    <a:pt x="985" y="216"/>
                    <a:pt x="985" y="216"/>
                  </a:cubicBezTo>
                  <a:cubicBezTo>
                    <a:pt x="985" y="217"/>
                    <a:pt x="985" y="217"/>
                    <a:pt x="985" y="217"/>
                  </a:cubicBezTo>
                  <a:cubicBezTo>
                    <a:pt x="984" y="218"/>
                    <a:pt x="984" y="219"/>
                    <a:pt x="983" y="219"/>
                  </a:cubicBezTo>
                  <a:cubicBezTo>
                    <a:pt x="983" y="220"/>
                    <a:pt x="982" y="221"/>
                    <a:pt x="982" y="222"/>
                  </a:cubicBezTo>
                  <a:cubicBezTo>
                    <a:pt x="981" y="223"/>
                    <a:pt x="980" y="224"/>
                    <a:pt x="980" y="226"/>
                  </a:cubicBezTo>
                  <a:cubicBezTo>
                    <a:pt x="979" y="227"/>
                    <a:pt x="978" y="228"/>
                    <a:pt x="978" y="229"/>
                  </a:cubicBezTo>
                  <a:cubicBezTo>
                    <a:pt x="977" y="230"/>
                    <a:pt x="976" y="231"/>
                    <a:pt x="976" y="232"/>
                  </a:cubicBezTo>
                  <a:cubicBezTo>
                    <a:pt x="975" y="233"/>
                    <a:pt x="975" y="234"/>
                    <a:pt x="974" y="235"/>
                  </a:cubicBezTo>
                  <a:cubicBezTo>
                    <a:pt x="973" y="236"/>
                    <a:pt x="973" y="237"/>
                    <a:pt x="972" y="238"/>
                  </a:cubicBezTo>
                  <a:cubicBezTo>
                    <a:pt x="971" y="239"/>
                    <a:pt x="971" y="240"/>
                    <a:pt x="970" y="241"/>
                  </a:cubicBezTo>
                  <a:cubicBezTo>
                    <a:pt x="970" y="242"/>
                    <a:pt x="969" y="243"/>
                    <a:pt x="968" y="244"/>
                  </a:cubicBezTo>
                  <a:cubicBezTo>
                    <a:pt x="968" y="245"/>
                    <a:pt x="967" y="246"/>
                    <a:pt x="966" y="247"/>
                  </a:cubicBezTo>
                  <a:cubicBezTo>
                    <a:pt x="966" y="248"/>
                    <a:pt x="965" y="249"/>
                    <a:pt x="965" y="250"/>
                  </a:cubicBezTo>
                  <a:cubicBezTo>
                    <a:pt x="964" y="251"/>
                    <a:pt x="963" y="252"/>
                    <a:pt x="963" y="253"/>
                  </a:cubicBezTo>
                  <a:cubicBezTo>
                    <a:pt x="962" y="254"/>
                    <a:pt x="961" y="255"/>
                    <a:pt x="961" y="256"/>
                  </a:cubicBezTo>
                  <a:cubicBezTo>
                    <a:pt x="960" y="257"/>
                    <a:pt x="960" y="258"/>
                    <a:pt x="959" y="259"/>
                  </a:cubicBezTo>
                  <a:cubicBezTo>
                    <a:pt x="958" y="260"/>
                    <a:pt x="958" y="262"/>
                    <a:pt x="957" y="263"/>
                  </a:cubicBezTo>
                  <a:cubicBezTo>
                    <a:pt x="956" y="264"/>
                    <a:pt x="956" y="265"/>
                    <a:pt x="955" y="266"/>
                  </a:cubicBezTo>
                  <a:cubicBezTo>
                    <a:pt x="954" y="267"/>
                    <a:pt x="954" y="268"/>
                    <a:pt x="953" y="269"/>
                  </a:cubicBezTo>
                  <a:cubicBezTo>
                    <a:pt x="953" y="270"/>
                    <a:pt x="952" y="271"/>
                    <a:pt x="951" y="272"/>
                  </a:cubicBezTo>
                  <a:cubicBezTo>
                    <a:pt x="951" y="273"/>
                    <a:pt x="950" y="274"/>
                    <a:pt x="949" y="275"/>
                  </a:cubicBezTo>
                  <a:cubicBezTo>
                    <a:pt x="949" y="276"/>
                    <a:pt x="948" y="277"/>
                    <a:pt x="948" y="278"/>
                  </a:cubicBezTo>
                  <a:cubicBezTo>
                    <a:pt x="947" y="279"/>
                    <a:pt x="946" y="280"/>
                    <a:pt x="946" y="281"/>
                  </a:cubicBezTo>
                  <a:cubicBezTo>
                    <a:pt x="945" y="282"/>
                    <a:pt x="944" y="283"/>
                    <a:pt x="944" y="284"/>
                  </a:cubicBezTo>
                  <a:cubicBezTo>
                    <a:pt x="943" y="285"/>
                    <a:pt x="942" y="286"/>
                    <a:pt x="942" y="287"/>
                  </a:cubicBezTo>
                  <a:cubicBezTo>
                    <a:pt x="941" y="288"/>
                    <a:pt x="941" y="289"/>
                    <a:pt x="940" y="290"/>
                  </a:cubicBezTo>
                  <a:cubicBezTo>
                    <a:pt x="939" y="291"/>
                    <a:pt x="939" y="292"/>
                    <a:pt x="938" y="293"/>
                  </a:cubicBezTo>
                  <a:cubicBezTo>
                    <a:pt x="937" y="294"/>
                    <a:pt x="937" y="295"/>
                    <a:pt x="936" y="297"/>
                  </a:cubicBezTo>
                  <a:cubicBezTo>
                    <a:pt x="936" y="298"/>
                    <a:pt x="935" y="299"/>
                    <a:pt x="934" y="300"/>
                  </a:cubicBezTo>
                  <a:cubicBezTo>
                    <a:pt x="934" y="301"/>
                    <a:pt x="933" y="302"/>
                    <a:pt x="932" y="303"/>
                  </a:cubicBezTo>
                  <a:cubicBezTo>
                    <a:pt x="932" y="304"/>
                    <a:pt x="931" y="305"/>
                    <a:pt x="930" y="306"/>
                  </a:cubicBezTo>
                  <a:cubicBezTo>
                    <a:pt x="930" y="307"/>
                    <a:pt x="929" y="308"/>
                    <a:pt x="929" y="309"/>
                  </a:cubicBezTo>
                  <a:cubicBezTo>
                    <a:pt x="928" y="310"/>
                    <a:pt x="928" y="310"/>
                    <a:pt x="927" y="311"/>
                  </a:cubicBezTo>
                  <a:cubicBezTo>
                    <a:pt x="927" y="311"/>
                    <a:pt x="927" y="311"/>
                    <a:pt x="927" y="311"/>
                  </a:cubicBezTo>
                  <a:cubicBezTo>
                    <a:pt x="927" y="311"/>
                    <a:pt x="927" y="312"/>
                    <a:pt x="927" y="312"/>
                  </a:cubicBezTo>
                  <a:cubicBezTo>
                    <a:pt x="926" y="313"/>
                    <a:pt x="926" y="313"/>
                    <a:pt x="925" y="314"/>
                  </a:cubicBezTo>
                  <a:cubicBezTo>
                    <a:pt x="925" y="315"/>
                    <a:pt x="924" y="316"/>
                    <a:pt x="924" y="317"/>
                  </a:cubicBezTo>
                  <a:cubicBezTo>
                    <a:pt x="923" y="318"/>
                    <a:pt x="922" y="319"/>
                    <a:pt x="922" y="320"/>
                  </a:cubicBezTo>
                  <a:cubicBezTo>
                    <a:pt x="921" y="321"/>
                    <a:pt x="920" y="322"/>
                    <a:pt x="920" y="323"/>
                  </a:cubicBezTo>
                  <a:cubicBezTo>
                    <a:pt x="919" y="324"/>
                    <a:pt x="919" y="325"/>
                    <a:pt x="918" y="326"/>
                  </a:cubicBezTo>
                  <a:cubicBezTo>
                    <a:pt x="917" y="327"/>
                    <a:pt x="917" y="328"/>
                    <a:pt x="916" y="329"/>
                  </a:cubicBezTo>
                  <a:cubicBezTo>
                    <a:pt x="915" y="330"/>
                    <a:pt x="915" y="331"/>
                    <a:pt x="914" y="332"/>
                  </a:cubicBezTo>
                  <a:cubicBezTo>
                    <a:pt x="913" y="333"/>
                    <a:pt x="913" y="334"/>
                    <a:pt x="912" y="335"/>
                  </a:cubicBezTo>
                  <a:cubicBezTo>
                    <a:pt x="912" y="336"/>
                    <a:pt x="911" y="338"/>
                    <a:pt x="910" y="339"/>
                  </a:cubicBezTo>
                  <a:cubicBezTo>
                    <a:pt x="910" y="340"/>
                    <a:pt x="909" y="341"/>
                    <a:pt x="908" y="342"/>
                  </a:cubicBezTo>
                  <a:cubicBezTo>
                    <a:pt x="908" y="343"/>
                    <a:pt x="907" y="344"/>
                    <a:pt x="907" y="345"/>
                  </a:cubicBezTo>
                  <a:cubicBezTo>
                    <a:pt x="906" y="346"/>
                    <a:pt x="905" y="347"/>
                    <a:pt x="905" y="348"/>
                  </a:cubicBezTo>
                  <a:cubicBezTo>
                    <a:pt x="904" y="349"/>
                    <a:pt x="903" y="350"/>
                    <a:pt x="903" y="351"/>
                  </a:cubicBezTo>
                  <a:cubicBezTo>
                    <a:pt x="902" y="352"/>
                    <a:pt x="901" y="353"/>
                    <a:pt x="901" y="354"/>
                  </a:cubicBezTo>
                  <a:cubicBezTo>
                    <a:pt x="900" y="355"/>
                    <a:pt x="899" y="356"/>
                    <a:pt x="899" y="357"/>
                  </a:cubicBezTo>
                  <a:cubicBezTo>
                    <a:pt x="898" y="358"/>
                    <a:pt x="898" y="359"/>
                    <a:pt x="897" y="360"/>
                  </a:cubicBezTo>
                  <a:cubicBezTo>
                    <a:pt x="896" y="361"/>
                    <a:pt x="896" y="362"/>
                    <a:pt x="895" y="363"/>
                  </a:cubicBezTo>
                  <a:cubicBezTo>
                    <a:pt x="894" y="364"/>
                    <a:pt x="894" y="365"/>
                    <a:pt x="893" y="366"/>
                  </a:cubicBezTo>
                  <a:cubicBezTo>
                    <a:pt x="893" y="367"/>
                    <a:pt x="892" y="368"/>
                    <a:pt x="891" y="369"/>
                  </a:cubicBezTo>
                  <a:cubicBezTo>
                    <a:pt x="891" y="370"/>
                    <a:pt x="890" y="371"/>
                    <a:pt x="889" y="372"/>
                  </a:cubicBezTo>
                  <a:cubicBezTo>
                    <a:pt x="889" y="373"/>
                    <a:pt x="888" y="375"/>
                    <a:pt x="887" y="376"/>
                  </a:cubicBezTo>
                  <a:cubicBezTo>
                    <a:pt x="887" y="377"/>
                    <a:pt x="886" y="378"/>
                    <a:pt x="886" y="379"/>
                  </a:cubicBezTo>
                  <a:cubicBezTo>
                    <a:pt x="885" y="380"/>
                    <a:pt x="884" y="381"/>
                    <a:pt x="884" y="382"/>
                  </a:cubicBezTo>
                  <a:cubicBezTo>
                    <a:pt x="883" y="383"/>
                    <a:pt x="882" y="384"/>
                    <a:pt x="882" y="385"/>
                  </a:cubicBezTo>
                  <a:cubicBezTo>
                    <a:pt x="881" y="386"/>
                    <a:pt x="880" y="387"/>
                    <a:pt x="880" y="388"/>
                  </a:cubicBezTo>
                  <a:cubicBezTo>
                    <a:pt x="879" y="389"/>
                    <a:pt x="879" y="390"/>
                    <a:pt x="878" y="391"/>
                  </a:cubicBezTo>
                  <a:cubicBezTo>
                    <a:pt x="877" y="392"/>
                    <a:pt x="877" y="393"/>
                    <a:pt x="876" y="394"/>
                  </a:cubicBezTo>
                  <a:cubicBezTo>
                    <a:pt x="875" y="395"/>
                    <a:pt x="875" y="396"/>
                    <a:pt x="874" y="397"/>
                  </a:cubicBezTo>
                  <a:cubicBezTo>
                    <a:pt x="873" y="398"/>
                    <a:pt x="873" y="399"/>
                    <a:pt x="872" y="400"/>
                  </a:cubicBezTo>
                  <a:cubicBezTo>
                    <a:pt x="872" y="401"/>
                    <a:pt x="871" y="402"/>
                    <a:pt x="870" y="403"/>
                  </a:cubicBezTo>
                  <a:cubicBezTo>
                    <a:pt x="870" y="404"/>
                    <a:pt x="869" y="405"/>
                    <a:pt x="868" y="406"/>
                  </a:cubicBezTo>
                  <a:cubicBezTo>
                    <a:pt x="868" y="407"/>
                    <a:pt x="867" y="408"/>
                    <a:pt x="866" y="409"/>
                  </a:cubicBezTo>
                  <a:cubicBezTo>
                    <a:pt x="866" y="411"/>
                    <a:pt x="865" y="412"/>
                    <a:pt x="865" y="413"/>
                  </a:cubicBezTo>
                  <a:cubicBezTo>
                    <a:pt x="864" y="414"/>
                    <a:pt x="863" y="415"/>
                    <a:pt x="863" y="416"/>
                  </a:cubicBezTo>
                  <a:cubicBezTo>
                    <a:pt x="862" y="416"/>
                    <a:pt x="862" y="417"/>
                    <a:pt x="862" y="417"/>
                  </a:cubicBezTo>
                  <a:cubicBezTo>
                    <a:pt x="861" y="417"/>
                    <a:pt x="861" y="418"/>
                    <a:pt x="861" y="418"/>
                  </a:cubicBezTo>
                  <a:cubicBezTo>
                    <a:pt x="861" y="418"/>
                    <a:pt x="861" y="418"/>
                    <a:pt x="861" y="419"/>
                  </a:cubicBezTo>
                  <a:cubicBezTo>
                    <a:pt x="860" y="419"/>
                    <a:pt x="860" y="420"/>
                    <a:pt x="860" y="420"/>
                  </a:cubicBezTo>
                  <a:cubicBezTo>
                    <a:pt x="859" y="421"/>
                    <a:pt x="858" y="422"/>
                    <a:pt x="858" y="423"/>
                  </a:cubicBezTo>
                  <a:cubicBezTo>
                    <a:pt x="857" y="424"/>
                    <a:pt x="856" y="426"/>
                    <a:pt x="856" y="427"/>
                  </a:cubicBezTo>
                  <a:cubicBezTo>
                    <a:pt x="855" y="428"/>
                    <a:pt x="855" y="429"/>
                    <a:pt x="854" y="430"/>
                  </a:cubicBezTo>
                  <a:cubicBezTo>
                    <a:pt x="853" y="431"/>
                    <a:pt x="853" y="432"/>
                    <a:pt x="852" y="433"/>
                  </a:cubicBezTo>
                  <a:cubicBezTo>
                    <a:pt x="851" y="434"/>
                    <a:pt x="851" y="435"/>
                    <a:pt x="850" y="436"/>
                  </a:cubicBezTo>
                  <a:cubicBezTo>
                    <a:pt x="849" y="437"/>
                    <a:pt x="849" y="438"/>
                    <a:pt x="848" y="439"/>
                  </a:cubicBezTo>
                  <a:cubicBezTo>
                    <a:pt x="848" y="440"/>
                    <a:pt x="847" y="441"/>
                    <a:pt x="846" y="442"/>
                  </a:cubicBezTo>
                  <a:cubicBezTo>
                    <a:pt x="846" y="443"/>
                    <a:pt x="845" y="444"/>
                    <a:pt x="844" y="445"/>
                  </a:cubicBezTo>
                  <a:cubicBezTo>
                    <a:pt x="844" y="446"/>
                    <a:pt x="843" y="447"/>
                    <a:pt x="842" y="448"/>
                  </a:cubicBezTo>
                  <a:cubicBezTo>
                    <a:pt x="842" y="449"/>
                    <a:pt x="841" y="450"/>
                    <a:pt x="841" y="451"/>
                  </a:cubicBezTo>
                  <a:cubicBezTo>
                    <a:pt x="840" y="452"/>
                    <a:pt x="839" y="453"/>
                    <a:pt x="839" y="454"/>
                  </a:cubicBezTo>
                  <a:cubicBezTo>
                    <a:pt x="838" y="455"/>
                    <a:pt x="837" y="456"/>
                    <a:pt x="837" y="457"/>
                  </a:cubicBezTo>
                  <a:cubicBezTo>
                    <a:pt x="836" y="458"/>
                    <a:pt x="835" y="459"/>
                    <a:pt x="835" y="460"/>
                  </a:cubicBezTo>
                  <a:cubicBezTo>
                    <a:pt x="834" y="461"/>
                    <a:pt x="833" y="462"/>
                    <a:pt x="833" y="464"/>
                  </a:cubicBezTo>
                  <a:cubicBezTo>
                    <a:pt x="832" y="465"/>
                    <a:pt x="832" y="466"/>
                    <a:pt x="831" y="467"/>
                  </a:cubicBezTo>
                  <a:cubicBezTo>
                    <a:pt x="830" y="468"/>
                    <a:pt x="830" y="469"/>
                    <a:pt x="829" y="470"/>
                  </a:cubicBezTo>
                  <a:cubicBezTo>
                    <a:pt x="828" y="471"/>
                    <a:pt x="828" y="472"/>
                    <a:pt x="827" y="473"/>
                  </a:cubicBezTo>
                  <a:cubicBezTo>
                    <a:pt x="826" y="474"/>
                    <a:pt x="826" y="475"/>
                    <a:pt x="825" y="476"/>
                  </a:cubicBezTo>
                  <a:cubicBezTo>
                    <a:pt x="825" y="477"/>
                    <a:pt x="824" y="478"/>
                    <a:pt x="823" y="479"/>
                  </a:cubicBezTo>
                  <a:cubicBezTo>
                    <a:pt x="823" y="480"/>
                    <a:pt x="822" y="481"/>
                    <a:pt x="821" y="482"/>
                  </a:cubicBezTo>
                  <a:cubicBezTo>
                    <a:pt x="821" y="483"/>
                    <a:pt x="820" y="484"/>
                    <a:pt x="819" y="485"/>
                  </a:cubicBezTo>
                  <a:cubicBezTo>
                    <a:pt x="819" y="486"/>
                    <a:pt x="818" y="487"/>
                    <a:pt x="818" y="488"/>
                  </a:cubicBezTo>
                  <a:cubicBezTo>
                    <a:pt x="817" y="489"/>
                    <a:pt x="816" y="490"/>
                    <a:pt x="816" y="491"/>
                  </a:cubicBezTo>
                  <a:cubicBezTo>
                    <a:pt x="815" y="492"/>
                    <a:pt x="814" y="493"/>
                    <a:pt x="814" y="494"/>
                  </a:cubicBezTo>
                  <a:cubicBezTo>
                    <a:pt x="813" y="495"/>
                    <a:pt x="812" y="496"/>
                    <a:pt x="812" y="497"/>
                  </a:cubicBezTo>
                  <a:cubicBezTo>
                    <a:pt x="811" y="498"/>
                    <a:pt x="810" y="499"/>
                    <a:pt x="810" y="500"/>
                  </a:cubicBezTo>
                  <a:cubicBezTo>
                    <a:pt x="809" y="501"/>
                    <a:pt x="809" y="502"/>
                    <a:pt x="808" y="504"/>
                  </a:cubicBezTo>
                  <a:cubicBezTo>
                    <a:pt x="807" y="505"/>
                    <a:pt x="807" y="506"/>
                    <a:pt x="806" y="507"/>
                  </a:cubicBezTo>
                  <a:cubicBezTo>
                    <a:pt x="805" y="508"/>
                    <a:pt x="805" y="509"/>
                    <a:pt x="804" y="510"/>
                  </a:cubicBezTo>
                  <a:cubicBezTo>
                    <a:pt x="803" y="511"/>
                    <a:pt x="803" y="512"/>
                    <a:pt x="802" y="513"/>
                  </a:cubicBezTo>
                  <a:cubicBezTo>
                    <a:pt x="801" y="514"/>
                    <a:pt x="801" y="515"/>
                    <a:pt x="800" y="516"/>
                  </a:cubicBezTo>
                  <a:cubicBezTo>
                    <a:pt x="800" y="517"/>
                    <a:pt x="799" y="518"/>
                    <a:pt x="798" y="519"/>
                  </a:cubicBezTo>
                  <a:cubicBezTo>
                    <a:pt x="798" y="520"/>
                    <a:pt x="797" y="521"/>
                    <a:pt x="796" y="522"/>
                  </a:cubicBezTo>
                  <a:cubicBezTo>
                    <a:pt x="796" y="523"/>
                    <a:pt x="795" y="524"/>
                    <a:pt x="794" y="525"/>
                  </a:cubicBezTo>
                  <a:cubicBezTo>
                    <a:pt x="794" y="526"/>
                    <a:pt x="793" y="527"/>
                    <a:pt x="793" y="528"/>
                  </a:cubicBezTo>
                  <a:cubicBezTo>
                    <a:pt x="792" y="529"/>
                    <a:pt x="791" y="530"/>
                    <a:pt x="791" y="531"/>
                  </a:cubicBezTo>
                  <a:cubicBezTo>
                    <a:pt x="790" y="532"/>
                    <a:pt x="789" y="533"/>
                    <a:pt x="789" y="534"/>
                  </a:cubicBezTo>
                  <a:cubicBezTo>
                    <a:pt x="788" y="535"/>
                    <a:pt x="787" y="536"/>
                    <a:pt x="787" y="537"/>
                  </a:cubicBezTo>
                  <a:cubicBezTo>
                    <a:pt x="786" y="538"/>
                    <a:pt x="785" y="539"/>
                    <a:pt x="785" y="541"/>
                  </a:cubicBezTo>
                  <a:cubicBezTo>
                    <a:pt x="785" y="541"/>
                    <a:pt x="784" y="541"/>
                    <a:pt x="784" y="542"/>
                  </a:cubicBezTo>
                  <a:cubicBezTo>
                    <a:pt x="783" y="543"/>
                    <a:pt x="783" y="544"/>
                    <a:pt x="782" y="545"/>
                  </a:cubicBezTo>
                  <a:cubicBezTo>
                    <a:pt x="781" y="546"/>
                    <a:pt x="781" y="547"/>
                    <a:pt x="780" y="548"/>
                  </a:cubicBezTo>
                  <a:cubicBezTo>
                    <a:pt x="779" y="549"/>
                    <a:pt x="779" y="550"/>
                    <a:pt x="778" y="551"/>
                  </a:cubicBezTo>
                  <a:cubicBezTo>
                    <a:pt x="778" y="552"/>
                    <a:pt x="777" y="553"/>
                    <a:pt x="776" y="554"/>
                  </a:cubicBezTo>
                  <a:cubicBezTo>
                    <a:pt x="776" y="555"/>
                    <a:pt x="775" y="556"/>
                    <a:pt x="774" y="557"/>
                  </a:cubicBezTo>
                  <a:cubicBezTo>
                    <a:pt x="774" y="558"/>
                    <a:pt x="773" y="559"/>
                    <a:pt x="772" y="560"/>
                  </a:cubicBezTo>
                  <a:cubicBezTo>
                    <a:pt x="772" y="561"/>
                    <a:pt x="771" y="562"/>
                    <a:pt x="771" y="563"/>
                  </a:cubicBezTo>
                  <a:cubicBezTo>
                    <a:pt x="770" y="564"/>
                    <a:pt x="769" y="565"/>
                    <a:pt x="769" y="566"/>
                  </a:cubicBezTo>
                  <a:cubicBezTo>
                    <a:pt x="768" y="567"/>
                    <a:pt x="767" y="568"/>
                    <a:pt x="767" y="569"/>
                  </a:cubicBezTo>
                  <a:cubicBezTo>
                    <a:pt x="766" y="570"/>
                    <a:pt x="765" y="571"/>
                    <a:pt x="765" y="573"/>
                  </a:cubicBezTo>
                  <a:cubicBezTo>
                    <a:pt x="764" y="574"/>
                    <a:pt x="763" y="575"/>
                    <a:pt x="763" y="576"/>
                  </a:cubicBezTo>
                  <a:cubicBezTo>
                    <a:pt x="762" y="577"/>
                    <a:pt x="762" y="578"/>
                    <a:pt x="761" y="579"/>
                  </a:cubicBezTo>
                  <a:cubicBezTo>
                    <a:pt x="760" y="580"/>
                    <a:pt x="760" y="581"/>
                    <a:pt x="759" y="582"/>
                  </a:cubicBezTo>
                  <a:cubicBezTo>
                    <a:pt x="758" y="583"/>
                    <a:pt x="758" y="584"/>
                    <a:pt x="757" y="585"/>
                  </a:cubicBezTo>
                  <a:cubicBezTo>
                    <a:pt x="756" y="586"/>
                    <a:pt x="756" y="587"/>
                    <a:pt x="755" y="588"/>
                  </a:cubicBezTo>
                  <a:cubicBezTo>
                    <a:pt x="754" y="589"/>
                    <a:pt x="754" y="590"/>
                    <a:pt x="753" y="591"/>
                  </a:cubicBezTo>
                  <a:cubicBezTo>
                    <a:pt x="753" y="592"/>
                    <a:pt x="752" y="593"/>
                    <a:pt x="751" y="594"/>
                  </a:cubicBezTo>
                  <a:cubicBezTo>
                    <a:pt x="751" y="595"/>
                    <a:pt x="750" y="596"/>
                    <a:pt x="749" y="597"/>
                  </a:cubicBezTo>
                  <a:cubicBezTo>
                    <a:pt x="749" y="598"/>
                    <a:pt x="748" y="599"/>
                    <a:pt x="747" y="600"/>
                  </a:cubicBezTo>
                  <a:cubicBezTo>
                    <a:pt x="747" y="601"/>
                    <a:pt x="746" y="602"/>
                    <a:pt x="746" y="603"/>
                  </a:cubicBezTo>
                  <a:cubicBezTo>
                    <a:pt x="745" y="604"/>
                    <a:pt x="744" y="605"/>
                    <a:pt x="744" y="606"/>
                  </a:cubicBezTo>
                  <a:cubicBezTo>
                    <a:pt x="743" y="607"/>
                    <a:pt x="742" y="608"/>
                    <a:pt x="742" y="609"/>
                  </a:cubicBezTo>
                  <a:cubicBezTo>
                    <a:pt x="741" y="610"/>
                    <a:pt x="740" y="611"/>
                    <a:pt x="740" y="613"/>
                  </a:cubicBezTo>
                  <a:cubicBezTo>
                    <a:pt x="739" y="614"/>
                    <a:pt x="738" y="615"/>
                    <a:pt x="738" y="616"/>
                  </a:cubicBezTo>
                  <a:cubicBezTo>
                    <a:pt x="737" y="617"/>
                    <a:pt x="736" y="618"/>
                    <a:pt x="736" y="619"/>
                  </a:cubicBezTo>
                  <a:cubicBezTo>
                    <a:pt x="735" y="620"/>
                    <a:pt x="735" y="621"/>
                    <a:pt x="734" y="622"/>
                  </a:cubicBezTo>
                  <a:cubicBezTo>
                    <a:pt x="733" y="623"/>
                    <a:pt x="733" y="624"/>
                    <a:pt x="732" y="625"/>
                  </a:cubicBezTo>
                  <a:cubicBezTo>
                    <a:pt x="731" y="626"/>
                    <a:pt x="731" y="627"/>
                    <a:pt x="730" y="628"/>
                  </a:cubicBezTo>
                  <a:cubicBezTo>
                    <a:pt x="729" y="629"/>
                    <a:pt x="729" y="630"/>
                    <a:pt x="728" y="631"/>
                  </a:cubicBezTo>
                  <a:cubicBezTo>
                    <a:pt x="727" y="632"/>
                    <a:pt x="727" y="633"/>
                    <a:pt x="726" y="634"/>
                  </a:cubicBezTo>
                  <a:cubicBezTo>
                    <a:pt x="726" y="635"/>
                    <a:pt x="725" y="636"/>
                    <a:pt x="724" y="637"/>
                  </a:cubicBezTo>
                  <a:cubicBezTo>
                    <a:pt x="724" y="638"/>
                    <a:pt x="723" y="639"/>
                    <a:pt x="722" y="640"/>
                  </a:cubicBezTo>
                  <a:cubicBezTo>
                    <a:pt x="722" y="641"/>
                    <a:pt x="721" y="642"/>
                    <a:pt x="720" y="643"/>
                  </a:cubicBezTo>
                  <a:cubicBezTo>
                    <a:pt x="720" y="644"/>
                    <a:pt x="719" y="645"/>
                    <a:pt x="718" y="646"/>
                  </a:cubicBezTo>
                  <a:cubicBezTo>
                    <a:pt x="718" y="647"/>
                    <a:pt x="717" y="648"/>
                    <a:pt x="717" y="649"/>
                  </a:cubicBezTo>
                  <a:cubicBezTo>
                    <a:pt x="716" y="650"/>
                    <a:pt x="715" y="651"/>
                    <a:pt x="715" y="653"/>
                  </a:cubicBezTo>
                  <a:cubicBezTo>
                    <a:pt x="714" y="654"/>
                    <a:pt x="713" y="655"/>
                    <a:pt x="713" y="656"/>
                  </a:cubicBezTo>
                  <a:cubicBezTo>
                    <a:pt x="712" y="657"/>
                    <a:pt x="711" y="658"/>
                    <a:pt x="711" y="659"/>
                  </a:cubicBezTo>
                  <a:cubicBezTo>
                    <a:pt x="710" y="660"/>
                    <a:pt x="709" y="661"/>
                    <a:pt x="709" y="662"/>
                  </a:cubicBezTo>
                  <a:cubicBezTo>
                    <a:pt x="708" y="663"/>
                    <a:pt x="707" y="664"/>
                    <a:pt x="707" y="665"/>
                  </a:cubicBezTo>
                  <a:cubicBezTo>
                    <a:pt x="706" y="666"/>
                    <a:pt x="706" y="667"/>
                    <a:pt x="705" y="668"/>
                  </a:cubicBezTo>
                  <a:cubicBezTo>
                    <a:pt x="704" y="669"/>
                    <a:pt x="704" y="670"/>
                    <a:pt x="703" y="671"/>
                  </a:cubicBezTo>
                  <a:cubicBezTo>
                    <a:pt x="702" y="672"/>
                    <a:pt x="702" y="673"/>
                    <a:pt x="701" y="674"/>
                  </a:cubicBezTo>
                  <a:cubicBezTo>
                    <a:pt x="700" y="675"/>
                    <a:pt x="700" y="676"/>
                    <a:pt x="699" y="677"/>
                  </a:cubicBezTo>
                  <a:cubicBezTo>
                    <a:pt x="698" y="678"/>
                    <a:pt x="698" y="679"/>
                    <a:pt x="697" y="680"/>
                  </a:cubicBezTo>
                  <a:cubicBezTo>
                    <a:pt x="697" y="681"/>
                    <a:pt x="696" y="682"/>
                    <a:pt x="695" y="683"/>
                  </a:cubicBezTo>
                  <a:cubicBezTo>
                    <a:pt x="695" y="684"/>
                    <a:pt x="694" y="685"/>
                    <a:pt x="693" y="686"/>
                  </a:cubicBezTo>
                  <a:cubicBezTo>
                    <a:pt x="693" y="687"/>
                    <a:pt x="693" y="687"/>
                    <a:pt x="693" y="687"/>
                  </a:cubicBezTo>
                  <a:cubicBezTo>
                    <a:pt x="693" y="687"/>
                    <a:pt x="692" y="688"/>
                    <a:pt x="692" y="688"/>
                  </a:cubicBezTo>
                  <a:cubicBezTo>
                    <a:pt x="692" y="688"/>
                    <a:pt x="692" y="689"/>
                    <a:pt x="691" y="689"/>
                  </a:cubicBezTo>
                  <a:cubicBezTo>
                    <a:pt x="691" y="690"/>
                    <a:pt x="691" y="690"/>
                    <a:pt x="691" y="690"/>
                  </a:cubicBezTo>
                  <a:cubicBezTo>
                    <a:pt x="690" y="691"/>
                    <a:pt x="690" y="692"/>
                    <a:pt x="689" y="693"/>
                  </a:cubicBezTo>
                  <a:cubicBezTo>
                    <a:pt x="688" y="694"/>
                    <a:pt x="688" y="695"/>
                    <a:pt x="687" y="696"/>
                  </a:cubicBezTo>
                  <a:cubicBezTo>
                    <a:pt x="686" y="697"/>
                    <a:pt x="686" y="698"/>
                    <a:pt x="685" y="699"/>
                  </a:cubicBezTo>
                  <a:cubicBezTo>
                    <a:pt x="684" y="700"/>
                    <a:pt x="684" y="701"/>
                    <a:pt x="683" y="702"/>
                  </a:cubicBezTo>
                  <a:cubicBezTo>
                    <a:pt x="682" y="703"/>
                    <a:pt x="682" y="705"/>
                    <a:pt x="681" y="706"/>
                  </a:cubicBezTo>
                  <a:cubicBezTo>
                    <a:pt x="681" y="707"/>
                    <a:pt x="680" y="708"/>
                    <a:pt x="679" y="709"/>
                  </a:cubicBezTo>
                  <a:cubicBezTo>
                    <a:pt x="679" y="710"/>
                    <a:pt x="678" y="711"/>
                    <a:pt x="677" y="712"/>
                  </a:cubicBezTo>
                  <a:cubicBezTo>
                    <a:pt x="677" y="713"/>
                    <a:pt x="676" y="714"/>
                    <a:pt x="675" y="715"/>
                  </a:cubicBezTo>
                  <a:cubicBezTo>
                    <a:pt x="668" y="726"/>
                    <a:pt x="663" y="739"/>
                    <a:pt x="663" y="753"/>
                  </a:cubicBezTo>
                  <a:cubicBezTo>
                    <a:pt x="663" y="790"/>
                    <a:pt x="694" y="821"/>
                    <a:pt x="731" y="821"/>
                  </a:cubicBezTo>
                  <a:cubicBezTo>
                    <a:pt x="757" y="821"/>
                    <a:pt x="780" y="805"/>
                    <a:pt x="791" y="783"/>
                  </a:cubicBezTo>
                  <a:cubicBezTo>
                    <a:pt x="792" y="782"/>
                    <a:pt x="792" y="781"/>
                    <a:pt x="793" y="780"/>
                  </a:cubicBezTo>
                  <a:cubicBezTo>
                    <a:pt x="794" y="779"/>
                    <a:pt x="794" y="778"/>
                    <a:pt x="795" y="777"/>
                  </a:cubicBezTo>
                  <a:cubicBezTo>
                    <a:pt x="795" y="776"/>
                    <a:pt x="796" y="775"/>
                    <a:pt x="796" y="774"/>
                  </a:cubicBezTo>
                  <a:cubicBezTo>
                    <a:pt x="797" y="773"/>
                    <a:pt x="797" y="772"/>
                    <a:pt x="798" y="771"/>
                  </a:cubicBezTo>
                  <a:cubicBezTo>
                    <a:pt x="798" y="770"/>
                    <a:pt x="799" y="769"/>
                    <a:pt x="800" y="768"/>
                  </a:cubicBezTo>
                  <a:cubicBezTo>
                    <a:pt x="800" y="767"/>
                    <a:pt x="801" y="765"/>
                    <a:pt x="801" y="764"/>
                  </a:cubicBezTo>
                  <a:cubicBezTo>
                    <a:pt x="802" y="763"/>
                    <a:pt x="802" y="762"/>
                    <a:pt x="803" y="761"/>
                  </a:cubicBezTo>
                  <a:cubicBezTo>
                    <a:pt x="803" y="760"/>
                    <a:pt x="804" y="759"/>
                    <a:pt x="805" y="758"/>
                  </a:cubicBezTo>
                  <a:cubicBezTo>
                    <a:pt x="805" y="757"/>
                    <a:pt x="806" y="756"/>
                    <a:pt x="806" y="755"/>
                  </a:cubicBezTo>
                  <a:cubicBezTo>
                    <a:pt x="807" y="754"/>
                    <a:pt x="807" y="753"/>
                    <a:pt x="808" y="752"/>
                  </a:cubicBezTo>
                  <a:cubicBezTo>
                    <a:pt x="808" y="751"/>
                    <a:pt x="809" y="750"/>
                    <a:pt x="809" y="749"/>
                  </a:cubicBezTo>
                  <a:cubicBezTo>
                    <a:pt x="810" y="748"/>
                    <a:pt x="811" y="747"/>
                    <a:pt x="811" y="746"/>
                  </a:cubicBezTo>
                  <a:cubicBezTo>
                    <a:pt x="812" y="745"/>
                    <a:pt x="812" y="744"/>
                    <a:pt x="813" y="743"/>
                  </a:cubicBezTo>
                  <a:cubicBezTo>
                    <a:pt x="813" y="742"/>
                    <a:pt x="814" y="740"/>
                    <a:pt x="814" y="739"/>
                  </a:cubicBezTo>
                  <a:cubicBezTo>
                    <a:pt x="815" y="738"/>
                    <a:pt x="816" y="737"/>
                    <a:pt x="816" y="736"/>
                  </a:cubicBezTo>
                  <a:cubicBezTo>
                    <a:pt x="817" y="735"/>
                    <a:pt x="817" y="734"/>
                    <a:pt x="818" y="733"/>
                  </a:cubicBezTo>
                  <a:cubicBezTo>
                    <a:pt x="818" y="732"/>
                    <a:pt x="819" y="731"/>
                    <a:pt x="819" y="730"/>
                  </a:cubicBezTo>
                  <a:cubicBezTo>
                    <a:pt x="820" y="729"/>
                    <a:pt x="820" y="728"/>
                    <a:pt x="821" y="727"/>
                  </a:cubicBezTo>
                  <a:cubicBezTo>
                    <a:pt x="822" y="726"/>
                    <a:pt x="822" y="725"/>
                    <a:pt x="823" y="724"/>
                  </a:cubicBezTo>
                  <a:cubicBezTo>
                    <a:pt x="823" y="723"/>
                    <a:pt x="824" y="722"/>
                    <a:pt x="824" y="721"/>
                  </a:cubicBezTo>
                  <a:cubicBezTo>
                    <a:pt x="825" y="719"/>
                    <a:pt x="826" y="717"/>
                    <a:pt x="827" y="715"/>
                  </a:cubicBezTo>
                  <a:cubicBezTo>
                    <a:pt x="828" y="714"/>
                    <a:pt x="828" y="713"/>
                    <a:pt x="829" y="712"/>
                  </a:cubicBezTo>
                  <a:cubicBezTo>
                    <a:pt x="829" y="711"/>
                    <a:pt x="830" y="710"/>
                    <a:pt x="831" y="709"/>
                  </a:cubicBezTo>
                  <a:cubicBezTo>
                    <a:pt x="831" y="708"/>
                    <a:pt x="832" y="707"/>
                    <a:pt x="832" y="706"/>
                  </a:cubicBezTo>
                  <a:cubicBezTo>
                    <a:pt x="833" y="705"/>
                    <a:pt x="833" y="704"/>
                    <a:pt x="834" y="703"/>
                  </a:cubicBezTo>
                  <a:cubicBezTo>
                    <a:pt x="834" y="702"/>
                    <a:pt x="835" y="701"/>
                    <a:pt x="835" y="699"/>
                  </a:cubicBezTo>
                  <a:cubicBezTo>
                    <a:pt x="836" y="698"/>
                    <a:pt x="837" y="697"/>
                    <a:pt x="837" y="696"/>
                  </a:cubicBezTo>
                  <a:cubicBezTo>
                    <a:pt x="838" y="695"/>
                    <a:pt x="838" y="694"/>
                    <a:pt x="839" y="693"/>
                  </a:cubicBezTo>
                  <a:cubicBezTo>
                    <a:pt x="839" y="692"/>
                    <a:pt x="840" y="691"/>
                    <a:pt x="840" y="690"/>
                  </a:cubicBezTo>
                  <a:cubicBezTo>
                    <a:pt x="841" y="689"/>
                    <a:pt x="842" y="688"/>
                    <a:pt x="842" y="687"/>
                  </a:cubicBezTo>
                  <a:cubicBezTo>
                    <a:pt x="843" y="686"/>
                    <a:pt x="843" y="685"/>
                    <a:pt x="844" y="684"/>
                  </a:cubicBezTo>
                  <a:cubicBezTo>
                    <a:pt x="844" y="683"/>
                    <a:pt x="845" y="682"/>
                    <a:pt x="845" y="681"/>
                  </a:cubicBezTo>
                  <a:cubicBezTo>
                    <a:pt x="846" y="680"/>
                    <a:pt x="846" y="679"/>
                    <a:pt x="847" y="678"/>
                  </a:cubicBezTo>
                  <a:cubicBezTo>
                    <a:pt x="848" y="677"/>
                    <a:pt x="848" y="676"/>
                    <a:pt x="849" y="675"/>
                  </a:cubicBezTo>
                  <a:cubicBezTo>
                    <a:pt x="849" y="674"/>
                    <a:pt x="850" y="672"/>
                    <a:pt x="850" y="671"/>
                  </a:cubicBezTo>
                  <a:cubicBezTo>
                    <a:pt x="851" y="670"/>
                    <a:pt x="851" y="669"/>
                    <a:pt x="852" y="668"/>
                  </a:cubicBezTo>
                  <a:cubicBezTo>
                    <a:pt x="853" y="667"/>
                    <a:pt x="853" y="666"/>
                    <a:pt x="854" y="665"/>
                  </a:cubicBezTo>
                  <a:cubicBezTo>
                    <a:pt x="854" y="664"/>
                    <a:pt x="855" y="663"/>
                    <a:pt x="855" y="662"/>
                  </a:cubicBezTo>
                  <a:cubicBezTo>
                    <a:pt x="856" y="661"/>
                    <a:pt x="856" y="660"/>
                    <a:pt x="857" y="659"/>
                  </a:cubicBezTo>
                  <a:cubicBezTo>
                    <a:pt x="857" y="658"/>
                    <a:pt x="858" y="657"/>
                    <a:pt x="859" y="656"/>
                  </a:cubicBezTo>
                  <a:cubicBezTo>
                    <a:pt x="859" y="655"/>
                    <a:pt x="860" y="654"/>
                    <a:pt x="860" y="653"/>
                  </a:cubicBezTo>
                  <a:cubicBezTo>
                    <a:pt x="861" y="652"/>
                    <a:pt x="861" y="651"/>
                    <a:pt x="862" y="650"/>
                  </a:cubicBezTo>
                  <a:cubicBezTo>
                    <a:pt x="862" y="649"/>
                    <a:pt x="863" y="648"/>
                    <a:pt x="864" y="646"/>
                  </a:cubicBezTo>
                  <a:cubicBezTo>
                    <a:pt x="864" y="645"/>
                    <a:pt x="865" y="644"/>
                    <a:pt x="865" y="643"/>
                  </a:cubicBezTo>
                  <a:cubicBezTo>
                    <a:pt x="866" y="642"/>
                    <a:pt x="866" y="641"/>
                    <a:pt x="867" y="640"/>
                  </a:cubicBezTo>
                  <a:cubicBezTo>
                    <a:pt x="867" y="639"/>
                    <a:pt x="868" y="638"/>
                    <a:pt x="868" y="637"/>
                  </a:cubicBezTo>
                  <a:cubicBezTo>
                    <a:pt x="869" y="636"/>
                    <a:pt x="870" y="635"/>
                    <a:pt x="870" y="634"/>
                  </a:cubicBezTo>
                  <a:cubicBezTo>
                    <a:pt x="871" y="633"/>
                    <a:pt x="871" y="632"/>
                    <a:pt x="872" y="631"/>
                  </a:cubicBezTo>
                  <a:cubicBezTo>
                    <a:pt x="872" y="630"/>
                    <a:pt x="873" y="629"/>
                    <a:pt x="873" y="628"/>
                  </a:cubicBezTo>
                  <a:cubicBezTo>
                    <a:pt x="874" y="627"/>
                    <a:pt x="875" y="626"/>
                    <a:pt x="875" y="625"/>
                  </a:cubicBezTo>
                  <a:cubicBezTo>
                    <a:pt x="876" y="624"/>
                    <a:pt x="876" y="623"/>
                    <a:pt x="877" y="622"/>
                  </a:cubicBezTo>
                  <a:cubicBezTo>
                    <a:pt x="877" y="620"/>
                    <a:pt x="878" y="619"/>
                    <a:pt x="878" y="618"/>
                  </a:cubicBezTo>
                  <a:cubicBezTo>
                    <a:pt x="879" y="617"/>
                    <a:pt x="880" y="616"/>
                    <a:pt x="880" y="615"/>
                  </a:cubicBezTo>
                  <a:cubicBezTo>
                    <a:pt x="881" y="614"/>
                    <a:pt x="881" y="613"/>
                    <a:pt x="882" y="612"/>
                  </a:cubicBezTo>
                  <a:cubicBezTo>
                    <a:pt x="882" y="611"/>
                    <a:pt x="883" y="610"/>
                    <a:pt x="883" y="609"/>
                  </a:cubicBezTo>
                  <a:cubicBezTo>
                    <a:pt x="884" y="608"/>
                    <a:pt x="885" y="607"/>
                    <a:pt x="885" y="606"/>
                  </a:cubicBezTo>
                  <a:cubicBezTo>
                    <a:pt x="886" y="605"/>
                    <a:pt x="886" y="604"/>
                    <a:pt x="887" y="603"/>
                  </a:cubicBezTo>
                  <a:cubicBezTo>
                    <a:pt x="887" y="602"/>
                    <a:pt x="888" y="601"/>
                    <a:pt x="888" y="600"/>
                  </a:cubicBezTo>
                  <a:cubicBezTo>
                    <a:pt x="889" y="599"/>
                    <a:pt x="889" y="598"/>
                    <a:pt x="890" y="597"/>
                  </a:cubicBezTo>
                  <a:cubicBezTo>
                    <a:pt x="891" y="596"/>
                    <a:pt x="891" y="594"/>
                    <a:pt x="892" y="593"/>
                  </a:cubicBezTo>
                  <a:cubicBezTo>
                    <a:pt x="892" y="592"/>
                    <a:pt x="893" y="591"/>
                    <a:pt x="893" y="590"/>
                  </a:cubicBezTo>
                  <a:cubicBezTo>
                    <a:pt x="894" y="589"/>
                    <a:pt x="894" y="588"/>
                    <a:pt x="895" y="587"/>
                  </a:cubicBezTo>
                  <a:cubicBezTo>
                    <a:pt x="896" y="586"/>
                    <a:pt x="896" y="585"/>
                    <a:pt x="897" y="584"/>
                  </a:cubicBezTo>
                  <a:cubicBezTo>
                    <a:pt x="897" y="583"/>
                    <a:pt x="898" y="582"/>
                    <a:pt x="898" y="581"/>
                  </a:cubicBezTo>
                  <a:cubicBezTo>
                    <a:pt x="899" y="580"/>
                    <a:pt x="899" y="579"/>
                    <a:pt x="900" y="578"/>
                  </a:cubicBezTo>
                  <a:cubicBezTo>
                    <a:pt x="901" y="577"/>
                    <a:pt x="901" y="576"/>
                    <a:pt x="902" y="575"/>
                  </a:cubicBezTo>
                  <a:cubicBezTo>
                    <a:pt x="902" y="574"/>
                    <a:pt x="903" y="573"/>
                    <a:pt x="903" y="572"/>
                  </a:cubicBezTo>
                  <a:cubicBezTo>
                    <a:pt x="904" y="571"/>
                    <a:pt x="904" y="570"/>
                    <a:pt x="905" y="568"/>
                  </a:cubicBezTo>
                  <a:cubicBezTo>
                    <a:pt x="906" y="567"/>
                    <a:pt x="906" y="566"/>
                    <a:pt x="907" y="565"/>
                  </a:cubicBezTo>
                  <a:cubicBezTo>
                    <a:pt x="907" y="564"/>
                    <a:pt x="908" y="563"/>
                    <a:pt x="908" y="562"/>
                  </a:cubicBezTo>
                  <a:cubicBezTo>
                    <a:pt x="909" y="561"/>
                    <a:pt x="910" y="559"/>
                    <a:pt x="911" y="557"/>
                  </a:cubicBezTo>
                  <a:cubicBezTo>
                    <a:pt x="912" y="556"/>
                    <a:pt x="912" y="555"/>
                    <a:pt x="913" y="554"/>
                  </a:cubicBezTo>
                  <a:cubicBezTo>
                    <a:pt x="913" y="553"/>
                    <a:pt x="914" y="552"/>
                    <a:pt x="914" y="551"/>
                  </a:cubicBezTo>
                  <a:cubicBezTo>
                    <a:pt x="915" y="550"/>
                    <a:pt x="915" y="549"/>
                    <a:pt x="916" y="548"/>
                  </a:cubicBezTo>
                  <a:cubicBezTo>
                    <a:pt x="917" y="547"/>
                    <a:pt x="917" y="546"/>
                    <a:pt x="918" y="545"/>
                  </a:cubicBezTo>
                  <a:cubicBezTo>
                    <a:pt x="918" y="544"/>
                    <a:pt x="919" y="543"/>
                    <a:pt x="919" y="542"/>
                  </a:cubicBezTo>
                  <a:cubicBezTo>
                    <a:pt x="920" y="541"/>
                    <a:pt x="920" y="540"/>
                    <a:pt x="921" y="538"/>
                  </a:cubicBezTo>
                  <a:cubicBezTo>
                    <a:pt x="921" y="537"/>
                    <a:pt x="922" y="536"/>
                    <a:pt x="923" y="535"/>
                  </a:cubicBezTo>
                  <a:cubicBezTo>
                    <a:pt x="923" y="534"/>
                    <a:pt x="924" y="533"/>
                    <a:pt x="924" y="532"/>
                  </a:cubicBezTo>
                  <a:cubicBezTo>
                    <a:pt x="925" y="531"/>
                    <a:pt x="925" y="530"/>
                    <a:pt x="926" y="529"/>
                  </a:cubicBezTo>
                  <a:cubicBezTo>
                    <a:pt x="926" y="528"/>
                    <a:pt x="927" y="527"/>
                    <a:pt x="928" y="526"/>
                  </a:cubicBezTo>
                  <a:cubicBezTo>
                    <a:pt x="928" y="525"/>
                    <a:pt x="929" y="524"/>
                    <a:pt x="929" y="523"/>
                  </a:cubicBezTo>
                  <a:cubicBezTo>
                    <a:pt x="930" y="522"/>
                    <a:pt x="930" y="521"/>
                    <a:pt x="931" y="520"/>
                  </a:cubicBezTo>
                  <a:cubicBezTo>
                    <a:pt x="931" y="519"/>
                    <a:pt x="932" y="518"/>
                    <a:pt x="933" y="517"/>
                  </a:cubicBezTo>
                  <a:cubicBezTo>
                    <a:pt x="933" y="516"/>
                    <a:pt x="934" y="515"/>
                    <a:pt x="934" y="514"/>
                  </a:cubicBezTo>
                  <a:cubicBezTo>
                    <a:pt x="935" y="513"/>
                    <a:pt x="935" y="512"/>
                    <a:pt x="936" y="510"/>
                  </a:cubicBezTo>
                  <a:cubicBezTo>
                    <a:pt x="936" y="509"/>
                    <a:pt x="937" y="508"/>
                    <a:pt x="938" y="507"/>
                  </a:cubicBezTo>
                  <a:cubicBezTo>
                    <a:pt x="938" y="506"/>
                    <a:pt x="939" y="505"/>
                    <a:pt x="939" y="504"/>
                  </a:cubicBezTo>
                  <a:cubicBezTo>
                    <a:pt x="940" y="503"/>
                    <a:pt x="940" y="502"/>
                    <a:pt x="941" y="501"/>
                  </a:cubicBezTo>
                  <a:cubicBezTo>
                    <a:pt x="941" y="500"/>
                    <a:pt x="942" y="499"/>
                    <a:pt x="943" y="498"/>
                  </a:cubicBezTo>
                  <a:cubicBezTo>
                    <a:pt x="943" y="497"/>
                    <a:pt x="944" y="496"/>
                    <a:pt x="944" y="495"/>
                  </a:cubicBezTo>
                  <a:cubicBezTo>
                    <a:pt x="945" y="494"/>
                    <a:pt x="945" y="493"/>
                    <a:pt x="946" y="492"/>
                  </a:cubicBezTo>
                  <a:cubicBezTo>
                    <a:pt x="946" y="491"/>
                    <a:pt x="947" y="490"/>
                    <a:pt x="948" y="489"/>
                  </a:cubicBezTo>
                  <a:cubicBezTo>
                    <a:pt x="948" y="488"/>
                    <a:pt x="949" y="487"/>
                    <a:pt x="949" y="486"/>
                  </a:cubicBezTo>
                  <a:cubicBezTo>
                    <a:pt x="950" y="485"/>
                    <a:pt x="950" y="484"/>
                    <a:pt x="951" y="482"/>
                  </a:cubicBezTo>
                  <a:cubicBezTo>
                    <a:pt x="951" y="481"/>
                    <a:pt x="952" y="480"/>
                    <a:pt x="953" y="479"/>
                  </a:cubicBezTo>
                  <a:cubicBezTo>
                    <a:pt x="953" y="478"/>
                    <a:pt x="954" y="477"/>
                    <a:pt x="954" y="476"/>
                  </a:cubicBezTo>
                  <a:cubicBezTo>
                    <a:pt x="955" y="475"/>
                    <a:pt x="955" y="474"/>
                    <a:pt x="956" y="473"/>
                  </a:cubicBezTo>
                  <a:cubicBezTo>
                    <a:pt x="956" y="472"/>
                    <a:pt x="957" y="471"/>
                    <a:pt x="958" y="470"/>
                  </a:cubicBezTo>
                  <a:cubicBezTo>
                    <a:pt x="958" y="469"/>
                    <a:pt x="959" y="468"/>
                    <a:pt x="959" y="467"/>
                  </a:cubicBezTo>
                  <a:cubicBezTo>
                    <a:pt x="960" y="466"/>
                    <a:pt x="960" y="465"/>
                    <a:pt x="961" y="464"/>
                  </a:cubicBezTo>
                  <a:cubicBezTo>
                    <a:pt x="961" y="463"/>
                    <a:pt x="962" y="462"/>
                    <a:pt x="963" y="461"/>
                  </a:cubicBezTo>
                  <a:cubicBezTo>
                    <a:pt x="963" y="460"/>
                    <a:pt x="964" y="459"/>
                    <a:pt x="964" y="458"/>
                  </a:cubicBezTo>
                  <a:cubicBezTo>
                    <a:pt x="965" y="457"/>
                    <a:pt x="965" y="455"/>
                    <a:pt x="966" y="454"/>
                  </a:cubicBezTo>
                  <a:cubicBezTo>
                    <a:pt x="966" y="453"/>
                    <a:pt x="967" y="452"/>
                    <a:pt x="968" y="451"/>
                  </a:cubicBezTo>
                  <a:cubicBezTo>
                    <a:pt x="968" y="450"/>
                    <a:pt x="969" y="449"/>
                    <a:pt x="969" y="448"/>
                  </a:cubicBezTo>
                  <a:cubicBezTo>
                    <a:pt x="970" y="447"/>
                    <a:pt x="970" y="446"/>
                    <a:pt x="971" y="445"/>
                  </a:cubicBezTo>
                  <a:cubicBezTo>
                    <a:pt x="972" y="444"/>
                    <a:pt x="972" y="443"/>
                    <a:pt x="973" y="442"/>
                  </a:cubicBezTo>
                  <a:cubicBezTo>
                    <a:pt x="973" y="441"/>
                    <a:pt x="974" y="440"/>
                    <a:pt x="974" y="439"/>
                  </a:cubicBezTo>
                  <a:cubicBezTo>
                    <a:pt x="975" y="438"/>
                    <a:pt x="975" y="437"/>
                    <a:pt x="976" y="436"/>
                  </a:cubicBezTo>
                  <a:cubicBezTo>
                    <a:pt x="977" y="435"/>
                    <a:pt x="977" y="434"/>
                    <a:pt x="978" y="433"/>
                  </a:cubicBezTo>
                  <a:cubicBezTo>
                    <a:pt x="978" y="432"/>
                    <a:pt x="979" y="430"/>
                    <a:pt x="979" y="429"/>
                  </a:cubicBezTo>
                  <a:cubicBezTo>
                    <a:pt x="980" y="428"/>
                    <a:pt x="981" y="426"/>
                    <a:pt x="982" y="425"/>
                  </a:cubicBezTo>
                  <a:cubicBezTo>
                    <a:pt x="982" y="424"/>
                    <a:pt x="983" y="423"/>
                    <a:pt x="983" y="422"/>
                  </a:cubicBezTo>
                  <a:cubicBezTo>
                    <a:pt x="984" y="421"/>
                    <a:pt x="985" y="420"/>
                    <a:pt x="985" y="419"/>
                  </a:cubicBezTo>
                  <a:cubicBezTo>
                    <a:pt x="986" y="418"/>
                    <a:pt x="986" y="417"/>
                    <a:pt x="987" y="415"/>
                  </a:cubicBezTo>
                  <a:cubicBezTo>
                    <a:pt x="987" y="414"/>
                    <a:pt x="988" y="413"/>
                    <a:pt x="988" y="412"/>
                  </a:cubicBezTo>
                  <a:cubicBezTo>
                    <a:pt x="989" y="411"/>
                    <a:pt x="990" y="410"/>
                    <a:pt x="990" y="409"/>
                  </a:cubicBezTo>
                  <a:cubicBezTo>
                    <a:pt x="991" y="408"/>
                    <a:pt x="991" y="407"/>
                    <a:pt x="992" y="406"/>
                  </a:cubicBezTo>
                  <a:cubicBezTo>
                    <a:pt x="992" y="405"/>
                    <a:pt x="993" y="404"/>
                    <a:pt x="994" y="403"/>
                  </a:cubicBezTo>
                  <a:cubicBezTo>
                    <a:pt x="994" y="402"/>
                    <a:pt x="995" y="401"/>
                    <a:pt x="995" y="400"/>
                  </a:cubicBezTo>
                  <a:cubicBezTo>
                    <a:pt x="996" y="399"/>
                    <a:pt x="996" y="398"/>
                    <a:pt x="997" y="397"/>
                  </a:cubicBezTo>
                  <a:cubicBezTo>
                    <a:pt x="997" y="396"/>
                    <a:pt x="998" y="395"/>
                    <a:pt x="999" y="394"/>
                  </a:cubicBezTo>
                  <a:cubicBezTo>
                    <a:pt x="999" y="393"/>
                    <a:pt x="1000" y="392"/>
                    <a:pt x="1000" y="391"/>
                  </a:cubicBezTo>
                  <a:cubicBezTo>
                    <a:pt x="1001" y="390"/>
                    <a:pt x="1001" y="389"/>
                    <a:pt x="1002" y="387"/>
                  </a:cubicBezTo>
                  <a:cubicBezTo>
                    <a:pt x="1002" y="386"/>
                    <a:pt x="1003" y="385"/>
                    <a:pt x="1004" y="384"/>
                  </a:cubicBezTo>
                  <a:cubicBezTo>
                    <a:pt x="1004" y="383"/>
                    <a:pt x="1005" y="382"/>
                    <a:pt x="1005" y="381"/>
                  </a:cubicBezTo>
                  <a:cubicBezTo>
                    <a:pt x="1006" y="380"/>
                    <a:pt x="1006" y="379"/>
                    <a:pt x="1007" y="378"/>
                  </a:cubicBezTo>
                  <a:cubicBezTo>
                    <a:pt x="1008" y="377"/>
                    <a:pt x="1008" y="376"/>
                    <a:pt x="1009" y="375"/>
                  </a:cubicBezTo>
                  <a:cubicBezTo>
                    <a:pt x="1009" y="374"/>
                    <a:pt x="1010" y="373"/>
                    <a:pt x="1010" y="372"/>
                  </a:cubicBezTo>
                  <a:cubicBezTo>
                    <a:pt x="1011" y="371"/>
                    <a:pt x="1011" y="370"/>
                    <a:pt x="1012" y="369"/>
                  </a:cubicBezTo>
                  <a:cubicBezTo>
                    <a:pt x="1013" y="368"/>
                    <a:pt x="1013" y="367"/>
                    <a:pt x="1014" y="366"/>
                  </a:cubicBezTo>
                  <a:cubicBezTo>
                    <a:pt x="1014" y="365"/>
                    <a:pt x="1015" y="364"/>
                    <a:pt x="1015" y="363"/>
                  </a:cubicBezTo>
                  <a:cubicBezTo>
                    <a:pt x="1016" y="362"/>
                    <a:pt x="1016" y="361"/>
                    <a:pt x="1017" y="360"/>
                  </a:cubicBezTo>
                  <a:cubicBezTo>
                    <a:pt x="1018" y="358"/>
                    <a:pt x="1018" y="357"/>
                    <a:pt x="1019" y="356"/>
                  </a:cubicBezTo>
                  <a:cubicBezTo>
                    <a:pt x="1019" y="355"/>
                    <a:pt x="1020" y="354"/>
                    <a:pt x="1020" y="353"/>
                  </a:cubicBezTo>
                  <a:cubicBezTo>
                    <a:pt x="1021" y="352"/>
                    <a:pt x="1022" y="351"/>
                    <a:pt x="1022" y="350"/>
                  </a:cubicBezTo>
                  <a:cubicBezTo>
                    <a:pt x="1023" y="349"/>
                    <a:pt x="1023" y="348"/>
                    <a:pt x="1024" y="347"/>
                  </a:cubicBezTo>
                  <a:cubicBezTo>
                    <a:pt x="1024" y="346"/>
                    <a:pt x="1025" y="345"/>
                    <a:pt x="1025" y="344"/>
                  </a:cubicBezTo>
                  <a:cubicBezTo>
                    <a:pt x="1026" y="343"/>
                    <a:pt x="1027" y="342"/>
                    <a:pt x="1027" y="341"/>
                  </a:cubicBezTo>
                  <a:cubicBezTo>
                    <a:pt x="1028" y="340"/>
                    <a:pt x="1028" y="339"/>
                    <a:pt x="1029" y="338"/>
                  </a:cubicBezTo>
                  <a:cubicBezTo>
                    <a:pt x="1029" y="337"/>
                    <a:pt x="1030" y="336"/>
                    <a:pt x="1030" y="335"/>
                  </a:cubicBezTo>
                  <a:cubicBezTo>
                    <a:pt x="1031" y="334"/>
                    <a:pt x="1032" y="333"/>
                    <a:pt x="1032" y="332"/>
                  </a:cubicBezTo>
                  <a:cubicBezTo>
                    <a:pt x="1033" y="331"/>
                    <a:pt x="1033" y="329"/>
                    <a:pt x="1034" y="328"/>
                  </a:cubicBezTo>
                  <a:cubicBezTo>
                    <a:pt x="1034" y="327"/>
                    <a:pt x="1035" y="326"/>
                    <a:pt x="1036" y="325"/>
                  </a:cubicBezTo>
                  <a:cubicBezTo>
                    <a:pt x="1036" y="324"/>
                    <a:pt x="1037" y="323"/>
                    <a:pt x="1037" y="322"/>
                  </a:cubicBezTo>
                  <a:cubicBezTo>
                    <a:pt x="1038" y="321"/>
                    <a:pt x="1038" y="320"/>
                    <a:pt x="1039" y="319"/>
                  </a:cubicBezTo>
                  <a:cubicBezTo>
                    <a:pt x="1040" y="318"/>
                    <a:pt x="1040" y="317"/>
                    <a:pt x="1041" y="316"/>
                  </a:cubicBezTo>
                  <a:cubicBezTo>
                    <a:pt x="1041" y="315"/>
                    <a:pt x="1042" y="313"/>
                    <a:pt x="1043" y="312"/>
                  </a:cubicBezTo>
                  <a:cubicBezTo>
                    <a:pt x="1044" y="311"/>
                    <a:pt x="1044" y="309"/>
                    <a:pt x="1045" y="308"/>
                  </a:cubicBezTo>
                  <a:cubicBezTo>
                    <a:pt x="1045" y="307"/>
                    <a:pt x="1046" y="306"/>
                    <a:pt x="1046" y="305"/>
                  </a:cubicBezTo>
                  <a:cubicBezTo>
                    <a:pt x="1047" y="304"/>
                    <a:pt x="1048" y="303"/>
                    <a:pt x="1048" y="302"/>
                  </a:cubicBezTo>
                  <a:cubicBezTo>
                    <a:pt x="1049" y="301"/>
                    <a:pt x="1049" y="300"/>
                    <a:pt x="1050" y="299"/>
                  </a:cubicBezTo>
                  <a:cubicBezTo>
                    <a:pt x="1050" y="298"/>
                    <a:pt x="1051" y="297"/>
                    <a:pt x="1051" y="296"/>
                  </a:cubicBezTo>
                  <a:cubicBezTo>
                    <a:pt x="1052" y="295"/>
                    <a:pt x="1053" y="294"/>
                    <a:pt x="1053" y="293"/>
                  </a:cubicBezTo>
                  <a:cubicBezTo>
                    <a:pt x="1054" y="292"/>
                    <a:pt x="1054" y="291"/>
                    <a:pt x="1055" y="290"/>
                  </a:cubicBezTo>
                  <a:cubicBezTo>
                    <a:pt x="1055" y="289"/>
                    <a:pt x="1056" y="288"/>
                    <a:pt x="1057" y="287"/>
                  </a:cubicBezTo>
                  <a:cubicBezTo>
                    <a:pt x="1057" y="286"/>
                    <a:pt x="1058" y="285"/>
                    <a:pt x="1058" y="284"/>
                  </a:cubicBezTo>
                  <a:cubicBezTo>
                    <a:pt x="1059" y="283"/>
                    <a:pt x="1059" y="282"/>
                    <a:pt x="1060" y="280"/>
                  </a:cubicBezTo>
                  <a:cubicBezTo>
                    <a:pt x="1060" y="279"/>
                    <a:pt x="1061" y="278"/>
                    <a:pt x="1062" y="277"/>
                  </a:cubicBezTo>
                  <a:cubicBezTo>
                    <a:pt x="1062" y="276"/>
                    <a:pt x="1063" y="275"/>
                    <a:pt x="1063" y="274"/>
                  </a:cubicBezTo>
                  <a:cubicBezTo>
                    <a:pt x="1064" y="273"/>
                    <a:pt x="1064" y="272"/>
                    <a:pt x="1065" y="271"/>
                  </a:cubicBezTo>
                  <a:cubicBezTo>
                    <a:pt x="1066" y="270"/>
                    <a:pt x="1066" y="269"/>
                    <a:pt x="1067" y="268"/>
                  </a:cubicBezTo>
                  <a:cubicBezTo>
                    <a:pt x="1067" y="267"/>
                    <a:pt x="1068" y="266"/>
                    <a:pt x="1068" y="265"/>
                  </a:cubicBezTo>
                  <a:cubicBezTo>
                    <a:pt x="1069" y="264"/>
                    <a:pt x="1070" y="263"/>
                    <a:pt x="1070" y="262"/>
                  </a:cubicBezTo>
                  <a:cubicBezTo>
                    <a:pt x="1071" y="261"/>
                    <a:pt x="1071" y="260"/>
                    <a:pt x="1072" y="259"/>
                  </a:cubicBezTo>
                  <a:cubicBezTo>
                    <a:pt x="1072" y="258"/>
                    <a:pt x="1073" y="257"/>
                    <a:pt x="1073" y="256"/>
                  </a:cubicBezTo>
                  <a:cubicBezTo>
                    <a:pt x="1074" y="255"/>
                    <a:pt x="1075" y="254"/>
                    <a:pt x="1075" y="253"/>
                  </a:cubicBezTo>
                  <a:cubicBezTo>
                    <a:pt x="1076" y="252"/>
                    <a:pt x="1076" y="251"/>
                    <a:pt x="1077" y="249"/>
                  </a:cubicBezTo>
                  <a:cubicBezTo>
                    <a:pt x="1077" y="248"/>
                    <a:pt x="1078" y="247"/>
                    <a:pt x="1079" y="246"/>
                  </a:cubicBezTo>
                  <a:cubicBezTo>
                    <a:pt x="1079" y="245"/>
                    <a:pt x="1080" y="244"/>
                    <a:pt x="1080" y="243"/>
                  </a:cubicBezTo>
                  <a:cubicBezTo>
                    <a:pt x="1081" y="242"/>
                    <a:pt x="1081" y="241"/>
                    <a:pt x="1082" y="240"/>
                  </a:cubicBezTo>
                  <a:cubicBezTo>
                    <a:pt x="1083" y="239"/>
                    <a:pt x="1083" y="238"/>
                    <a:pt x="1084" y="237"/>
                  </a:cubicBezTo>
                  <a:cubicBezTo>
                    <a:pt x="1084" y="236"/>
                    <a:pt x="1085" y="235"/>
                    <a:pt x="1085" y="234"/>
                  </a:cubicBezTo>
                  <a:cubicBezTo>
                    <a:pt x="1086" y="233"/>
                    <a:pt x="1087" y="232"/>
                    <a:pt x="1087" y="231"/>
                  </a:cubicBezTo>
                  <a:cubicBezTo>
                    <a:pt x="1088" y="230"/>
                    <a:pt x="1088" y="229"/>
                    <a:pt x="1089" y="228"/>
                  </a:cubicBezTo>
                  <a:cubicBezTo>
                    <a:pt x="1089" y="227"/>
                    <a:pt x="1090" y="226"/>
                    <a:pt x="1090" y="225"/>
                  </a:cubicBezTo>
                  <a:cubicBezTo>
                    <a:pt x="1091" y="224"/>
                    <a:pt x="1092" y="223"/>
                    <a:pt x="1092" y="222"/>
                  </a:cubicBezTo>
                  <a:cubicBezTo>
                    <a:pt x="1093" y="221"/>
                    <a:pt x="1093" y="219"/>
                    <a:pt x="1094" y="218"/>
                  </a:cubicBezTo>
                  <a:cubicBezTo>
                    <a:pt x="1094" y="217"/>
                    <a:pt x="1095" y="216"/>
                    <a:pt x="1096" y="215"/>
                  </a:cubicBezTo>
                  <a:cubicBezTo>
                    <a:pt x="1096" y="214"/>
                    <a:pt x="1097" y="213"/>
                    <a:pt x="1098" y="211"/>
                  </a:cubicBezTo>
                  <a:cubicBezTo>
                    <a:pt x="1098" y="211"/>
                    <a:pt x="1098" y="211"/>
                    <a:pt x="1098" y="211"/>
                  </a:cubicBezTo>
                  <a:cubicBezTo>
                    <a:pt x="1098" y="210"/>
                    <a:pt x="1099" y="209"/>
                    <a:pt x="1100" y="208"/>
                  </a:cubicBezTo>
                  <a:cubicBezTo>
                    <a:pt x="1100" y="208"/>
                    <a:pt x="1100" y="208"/>
                    <a:pt x="1100" y="208"/>
                  </a:cubicBezTo>
                  <a:cubicBezTo>
                    <a:pt x="1100" y="207"/>
                    <a:pt x="1101" y="206"/>
                    <a:pt x="1101" y="205"/>
                  </a:cubicBezTo>
                  <a:cubicBezTo>
                    <a:pt x="1101" y="205"/>
                    <a:pt x="1101" y="205"/>
                    <a:pt x="1101" y="205"/>
                  </a:cubicBezTo>
                  <a:cubicBezTo>
                    <a:pt x="1102" y="204"/>
                    <a:pt x="1102" y="203"/>
                    <a:pt x="1103" y="202"/>
                  </a:cubicBezTo>
                  <a:cubicBezTo>
                    <a:pt x="1103" y="202"/>
                    <a:pt x="1103" y="202"/>
                    <a:pt x="1103" y="202"/>
                  </a:cubicBezTo>
                  <a:cubicBezTo>
                    <a:pt x="1104" y="201"/>
                    <a:pt x="1104" y="200"/>
                    <a:pt x="1105" y="199"/>
                  </a:cubicBezTo>
                  <a:cubicBezTo>
                    <a:pt x="1105" y="199"/>
                    <a:pt x="1105" y="199"/>
                    <a:pt x="1105" y="199"/>
                  </a:cubicBezTo>
                  <a:cubicBezTo>
                    <a:pt x="1105" y="198"/>
                    <a:pt x="1106" y="197"/>
                    <a:pt x="1106" y="196"/>
                  </a:cubicBezTo>
                  <a:cubicBezTo>
                    <a:pt x="1106" y="196"/>
                    <a:pt x="1106" y="196"/>
                    <a:pt x="1106" y="196"/>
                  </a:cubicBezTo>
                  <a:cubicBezTo>
                    <a:pt x="1107" y="195"/>
                    <a:pt x="1107" y="194"/>
                    <a:pt x="1108" y="193"/>
                  </a:cubicBezTo>
                  <a:cubicBezTo>
                    <a:pt x="1108" y="193"/>
                    <a:pt x="1108" y="193"/>
                    <a:pt x="1108" y="192"/>
                  </a:cubicBezTo>
                  <a:cubicBezTo>
                    <a:pt x="1109" y="192"/>
                    <a:pt x="1109" y="191"/>
                    <a:pt x="1109" y="190"/>
                  </a:cubicBezTo>
                  <a:cubicBezTo>
                    <a:pt x="1110" y="190"/>
                    <a:pt x="1110" y="190"/>
                    <a:pt x="1110" y="189"/>
                  </a:cubicBezTo>
                  <a:cubicBezTo>
                    <a:pt x="1110" y="189"/>
                    <a:pt x="1111" y="188"/>
                    <a:pt x="1111" y="187"/>
                  </a:cubicBezTo>
                  <a:cubicBezTo>
                    <a:pt x="1111" y="187"/>
                    <a:pt x="1111" y="187"/>
                    <a:pt x="1112" y="186"/>
                  </a:cubicBezTo>
                  <a:cubicBezTo>
                    <a:pt x="1112" y="186"/>
                    <a:pt x="1112" y="185"/>
                    <a:pt x="1113" y="184"/>
                  </a:cubicBezTo>
                  <a:cubicBezTo>
                    <a:pt x="1113" y="184"/>
                    <a:pt x="1113" y="183"/>
                    <a:pt x="1113" y="183"/>
                  </a:cubicBezTo>
                  <a:cubicBezTo>
                    <a:pt x="1114" y="182"/>
                    <a:pt x="1114" y="182"/>
                    <a:pt x="1114" y="181"/>
                  </a:cubicBezTo>
                  <a:cubicBezTo>
                    <a:pt x="1115" y="181"/>
                    <a:pt x="1115" y="180"/>
                    <a:pt x="1115" y="180"/>
                  </a:cubicBezTo>
                  <a:cubicBezTo>
                    <a:pt x="1115" y="179"/>
                    <a:pt x="1116" y="179"/>
                    <a:pt x="1116" y="178"/>
                  </a:cubicBezTo>
                  <a:cubicBezTo>
                    <a:pt x="1116" y="178"/>
                    <a:pt x="1116" y="177"/>
                    <a:pt x="1117" y="177"/>
                  </a:cubicBezTo>
                  <a:cubicBezTo>
                    <a:pt x="1117" y="176"/>
                    <a:pt x="1117" y="176"/>
                    <a:pt x="1118" y="175"/>
                  </a:cubicBezTo>
                  <a:cubicBezTo>
                    <a:pt x="1118" y="175"/>
                    <a:pt x="1118" y="174"/>
                    <a:pt x="1118" y="174"/>
                  </a:cubicBezTo>
                  <a:cubicBezTo>
                    <a:pt x="1119" y="173"/>
                    <a:pt x="1119" y="173"/>
                    <a:pt x="1119" y="172"/>
                  </a:cubicBezTo>
                  <a:cubicBezTo>
                    <a:pt x="1120" y="172"/>
                    <a:pt x="1120" y="171"/>
                    <a:pt x="1120" y="171"/>
                  </a:cubicBezTo>
                  <a:cubicBezTo>
                    <a:pt x="1120" y="170"/>
                    <a:pt x="1121" y="170"/>
                    <a:pt x="1121" y="169"/>
                  </a:cubicBezTo>
                  <a:cubicBezTo>
                    <a:pt x="1121" y="169"/>
                    <a:pt x="1122" y="168"/>
                    <a:pt x="1122" y="168"/>
                  </a:cubicBezTo>
                  <a:cubicBezTo>
                    <a:pt x="1122" y="167"/>
                    <a:pt x="1122" y="167"/>
                    <a:pt x="1123" y="166"/>
                  </a:cubicBezTo>
                  <a:cubicBezTo>
                    <a:pt x="1123" y="166"/>
                    <a:pt x="1123" y="165"/>
                    <a:pt x="1124" y="165"/>
                  </a:cubicBezTo>
                  <a:cubicBezTo>
                    <a:pt x="1124" y="164"/>
                    <a:pt x="1124" y="164"/>
                    <a:pt x="1124" y="163"/>
                  </a:cubicBezTo>
                  <a:cubicBezTo>
                    <a:pt x="1125" y="163"/>
                    <a:pt x="1125" y="162"/>
                    <a:pt x="1125" y="161"/>
                  </a:cubicBezTo>
                  <a:cubicBezTo>
                    <a:pt x="1125" y="161"/>
                    <a:pt x="1126" y="161"/>
                    <a:pt x="1126" y="160"/>
                  </a:cubicBezTo>
                  <a:cubicBezTo>
                    <a:pt x="1126" y="160"/>
                    <a:pt x="1127" y="159"/>
                    <a:pt x="1127" y="158"/>
                  </a:cubicBezTo>
                  <a:cubicBezTo>
                    <a:pt x="1127" y="158"/>
                    <a:pt x="1127" y="158"/>
                    <a:pt x="1128" y="157"/>
                  </a:cubicBezTo>
                  <a:cubicBezTo>
                    <a:pt x="1128" y="157"/>
                    <a:pt x="1128" y="156"/>
                    <a:pt x="1129" y="155"/>
                  </a:cubicBezTo>
                  <a:cubicBezTo>
                    <a:pt x="1129" y="155"/>
                    <a:pt x="1129" y="155"/>
                    <a:pt x="1129" y="154"/>
                  </a:cubicBezTo>
                  <a:cubicBezTo>
                    <a:pt x="1130" y="154"/>
                    <a:pt x="1130" y="153"/>
                    <a:pt x="1130" y="152"/>
                  </a:cubicBezTo>
                  <a:cubicBezTo>
                    <a:pt x="1131" y="152"/>
                    <a:pt x="1131" y="152"/>
                    <a:pt x="1131" y="151"/>
                  </a:cubicBezTo>
                  <a:cubicBezTo>
                    <a:pt x="1144" y="129"/>
                    <a:pt x="1136" y="102"/>
                    <a:pt x="1114" y="8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85" name="Group 184"/>
          <p:cNvGrpSpPr>
            <a:grpSpLocks noChangeAspect="1"/>
          </p:cNvGrpSpPr>
          <p:nvPr/>
        </p:nvGrpSpPr>
        <p:grpSpPr>
          <a:xfrm>
            <a:off x="448232" y="2115460"/>
            <a:ext cx="543647" cy="544149"/>
            <a:chOff x="5273801" y="2606040"/>
            <a:chExt cx="1644396" cy="1645920"/>
          </a:xfrm>
        </p:grpSpPr>
        <p:sp>
          <p:nvSpPr>
            <p:cNvPr id="186" name="AutoShape 23">
              <a:extLst>
                <a:ext uri="{FF2B5EF4-FFF2-40B4-BE49-F238E27FC236}">
                  <a16:creationId xmlns:a16="http://schemas.microsoft.com/office/drawing/2014/main" id="{21145B1E-CDCB-4DD6-B1E9-AD669D7521DE}"/>
                </a:ext>
              </a:extLst>
            </p:cNvPr>
            <p:cNvSpPr>
              <a:spLocks noChangeAspect="1" noChangeArrowheads="1" noTextEdit="1"/>
            </p:cNvSpPr>
            <p:nvPr/>
          </p:nvSpPr>
          <p:spPr bwMode="auto">
            <a:xfrm>
              <a:off x="5273801" y="2606040"/>
              <a:ext cx="1644396" cy="164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187" name="Group 186"/>
            <p:cNvGrpSpPr/>
            <p:nvPr/>
          </p:nvGrpSpPr>
          <p:grpSpPr>
            <a:xfrm>
              <a:off x="5343905" y="2928366"/>
              <a:ext cx="1505712" cy="995553"/>
              <a:chOff x="5343905" y="2928366"/>
              <a:chExt cx="1505712" cy="995553"/>
            </a:xfrm>
          </p:grpSpPr>
          <p:sp>
            <p:nvSpPr>
              <p:cNvPr id="188" name="Freeform 25">
                <a:extLst>
                  <a:ext uri="{FF2B5EF4-FFF2-40B4-BE49-F238E27FC236}">
                    <a16:creationId xmlns:a16="http://schemas.microsoft.com/office/drawing/2014/main" id="{9F947C49-F917-4AD1-B35C-097F99CCE4E2}"/>
                  </a:ext>
                </a:extLst>
              </p:cNvPr>
              <p:cNvSpPr>
                <a:spLocks noEditPoints="1"/>
              </p:cNvSpPr>
              <p:nvPr/>
            </p:nvSpPr>
            <p:spPr bwMode="auto">
              <a:xfrm>
                <a:off x="5696330" y="2928366"/>
                <a:ext cx="1153287" cy="654177"/>
              </a:xfrm>
              <a:custGeom>
                <a:avLst/>
                <a:gdLst>
                  <a:gd name="T0" fmla="*/ 1610 w 1616"/>
                  <a:gd name="T1" fmla="*/ 362 h 916"/>
                  <a:gd name="T2" fmla="*/ 1552 w 1616"/>
                  <a:gd name="T3" fmla="*/ 327 h 916"/>
                  <a:gd name="T4" fmla="*/ 1530 w 1616"/>
                  <a:gd name="T5" fmla="*/ 261 h 916"/>
                  <a:gd name="T6" fmla="*/ 1495 w 1616"/>
                  <a:gd name="T7" fmla="*/ 196 h 916"/>
                  <a:gd name="T8" fmla="*/ 1508 w 1616"/>
                  <a:gd name="T9" fmla="*/ 130 h 916"/>
                  <a:gd name="T10" fmla="*/ 1369 w 1616"/>
                  <a:gd name="T11" fmla="*/ 28 h 916"/>
                  <a:gd name="T12" fmla="*/ 1309 w 1616"/>
                  <a:gd name="T13" fmla="*/ 62 h 916"/>
                  <a:gd name="T14" fmla="*/ 1178 w 1616"/>
                  <a:gd name="T15" fmla="*/ 47 h 916"/>
                  <a:gd name="T16" fmla="*/ 1127 w 1616"/>
                  <a:gd name="T17" fmla="*/ 0 h 916"/>
                  <a:gd name="T18" fmla="*/ 1043 w 1616"/>
                  <a:gd name="T19" fmla="*/ 26 h 916"/>
                  <a:gd name="T20" fmla="*/ 967 w 1616"/>
                  <a:gd name="T21" fmla="*/ 69 h 916"/>
                  <a:gd name="T22" fmla="*/ 967 w 1616"/>
                  <a:gd name="T23" fmla="*/ 140 h 916"/>
                  <a:gd name="T24" fmla="*/ 886 w 1616"/>
                  <a:gd name="T25" fmla="*/ 246 h 916"/>
                  <a:gd name="T26" fmla="*/ 821 w 1616"/>
                  <a:gd name="T27" fmla="*/ 267 h 916"/>
                  <a:gd name="T28" fmla="*/ 798 w 1616"/>
                  <a:gd name="T29" fmla="*/ 441 h 916"/>
                  <a:gd name="T30" fmla="*/ 856 w 1616"/>
                  <a:gd name="T31" fmla="*/ 475 h 916"/>
                  <a:gd name="T32" fmla="*/ 879 w 1616"/>
                  <a:gd name="T33" fmla="*/ 546 h 916"/>
                  <a:gd name="T34" fmla="*/ 912 w 1616"/>
                  <a:gd name="T35" fmla="*/ 607 h 916"/>
                  <a:gd name="T36" fmla="*/ 896 w 1616"/>
                  <a:gd name="T37" fmla="*/ 673 h 916"/>
                  <a:gd name="T38" fmla="*/ 1031 w 1616"/>
                  <a:gd name="T39" fmla="*/ 777 h 916"/>
                  <a:gd name="T40" fmla="*/ 1089 w 1616"/>
                  <a:gd name="T41" fmla="*/ 743 h 916"/>
                  <a:gd name="T42" fmla="*/ 1236 w 1616"/>
                  <a:gd name="T43" fmla="*/ 762 h 916"/>
                  <a:gd name="T44" fmla="*/ 1287 w 1616"/>
                  <a:gd name="T45" fmla="*/ 808 h 916"/>
                  <a:gd name="T46" fmla="*/ 1366 w 1616"/>
                  <a:gd name="T47" fmla="*/ 783 h 916"/>
                  <a:gd name="T48" fmla="*/ 1440 w 1616"/>
                  <a:gd name="T49" fmla="*/ 741 h 916"/>
                  <a:gd name="T50" fmla="*/ 1440 w 1616"/>
                  <a:gd name="T51" fmla="*/ 673 h 916"/>
                  <a:gd name="T52" fmla="*/ 1528 w 1616"/>
                  <a:gd name="T53" fmla="*/ 552 h 916"/>
                  <a:gd name="T54" fmla="*/ 1591 w 1616"/>
                  <a:gd name="T55" fmla="*/ 532 h 916"/>
                  <a:gd name="T56" fmla="*/ 1610 w 1616"/>
                  <a:gd name="T57" fmla="*/ 362 h 916"/>
                  <a:gd name="T58" fmla="*/ 1276 w 1616"/>
                  <a:gd name="T59" fmla="*/ 569 h 916"/>
                  <a:gd name="T60" fmla="*/ 1041 w 1616"/>
                  <a:gd name="T61" fmla="*/ 475 h 916"/>
                  <a:gd name="T62" fmla="*/ 1133 w 1616"/>
                  <a:gd name="T63" fmla="*/ 239 h 916"/>
                  <a:gd name="T64" fmla="*/ 1367 w 1616"/>
                  <a:gd name="T65" fmla="*/ 333 h 916"/>
                  <a:gd name="T66" fmla="*/ 1276 w 1616"/>
                  <a:gd name="T67" fmla="*/ 569 h 916"/>
                  <a:gd name="T68" fmla="*/ 187 w 1616"/>
                  <a:gd name="T69" fmla="*/ 916 h 916"/>
                  <a:gd name="T70" fmla="*/ 0 w 1616"/>
                  <a:gd name="T71" fmla="*/ 729 h 916"/>
                  <a:gd name="T72" fmla="*/ 187 w 1616"/>
                  <a:gd name="T73" fmla="*/ 541 h 916"/>
                  <a:gd name="T74" fmla="*/ 375 w 1616"/>
                  <a:gd name="T75" fmla="*/ 729 h 916"/>
                  <a:gd name="T76" fmla="*/ 187 w 1616"/>
                  <a:gd name="T77" fmla="*/ 916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6" h="916">
                    <a:moveTo>
                      <a:pt x="1610" y="362"/>
                    </a:moveTo>
                    <a:cubicBezTo>
                      <a:pt x="1552" y="327"/>
                      <a:pt x="1552" y="327"/>
                      <a:pt x="1552" y="327"/>
                    </a:cubicBezTo>
                    <a:cubicBezTo>
                      <a:pt x="1547" y="305"/>
                      <a:pt x="1539" y="283"/>
                      <a:pt x="1530" y="261"/>
                    </a:cubicBezTo>
                    <a:cubicBezTo>
                      <a:pt x="1521" y="239"/>
                      <a:pt x="1508" y="217"/>
                      <a:pt x="1495" y="196"/>
                    </a:cubicBezTo>
                    <a:cubicBezTo>
                      <a:pt x="1508" y="130"/>
                      <a:pt x="1508" y="130"/>
                      <a:pt x="1508" y="130"/>
                    </a:cubicBezTo>
                    <a:cubicBezTo>
                      <a:pt x="1470" y="87"/>
                      <a:pt x="1421" y="51"/>
                      <a:pt x="1369" y="28"/>
                    </a:cubicBezTo>
                    <a:cubicBezTo>
                      <a:pt x="1309" y="62"/>
                      <a:pt x="1309" y="62"/>
                      <a:pt x="1309" y="62"/>
                    </a:cubicBezTo>
                    <a:cubicBezTo>
                      <a:pt x="1266" y="48"/>
                      <a:pt x="1223" y="43"/>
                      <a:pt x="1178" y="47"/>
                    </a:cubicBezTo>
                    <a:cubicBezTo>
                      <a:pt x="1127" y="0"/>
                      <a:pt x="1127" y="0"/>
                      <a:pt x="1127" y="0"/>
                    </a:cubicBezTo>
                    <a:cubicBezTo>
                      <a:pt x="1099" y="6"/>
                      <a:pt x="1071" y="13"/>
                      <a:pt x="1043" y="26"/>
                    </a:cubicBezTo>
                    <a:cubicBezTo>
                      <a:pt x="1016" y="38"/>
                      <a:pt x="989" y="53"/>
                      <a:pt x="967" y="69"/>
                    </a:cubicBezTo>
                    <a:cubicBezTo>
                      <a:pt x="967" y="140"/>
                      <a:pt x="967" y="140"/>
                      <a:pt x="967" y="140"/>
                    </a:cubicBezTo>
                    <a:cubicBezTo>
                      <a:pt x="933" y="171"/>
                      <a:pt x="905" y="206"/>
                      <a:pt x="886" y="246"/>
                    </a:cubicBezTo>
                    <a:cubicBezTo>
                      <a:pt x="821" y="267"/>
                      <a:pt x="821" y="267"/>
                      <a:pt x="821" y="267"/>
                    </a:cubicBezTo>
                    <a:cubicBezTo>
                      <a:pt x="801" y="321"/>
                      <a:pt x="794" y="380"/>
                      <a:pt x="798" y="441"/>
                    </a:cubicBezTo>
                    <a:cubicBezTo>
                      <a:pt x="856" y="475"/>
                      <a:pt x="856" y="475"/>
                      <a:pt x="856" y="475"/>
                    </a:cubicBezTo>
                    <a:cubicBezTo>
                      <a:pt x="861" y="498"/>
                      <a:pt x="868" y="523"/>
                      <a:pt x="879" y="546"/>
                    </a:cubicBezTo>
                    <a:cubicBezTo>
                      <a:pt x="889" y="567"/>
                      <a:pt x="899" y="588"/>
                      <a:pt x="912" y="607"/>
                    </a:cubicBezTo>
                    <a:cubicBezTo>
                      <a:pt x="896" y="673"/>
                      <a:pt x="896" y="673"/>
                      <a:pt x="896" y="673"/>
                    </a:cubicBezTo>
                    <a:cubicBezTo>
                      <a:pt x="934" y="718"/>
                      <a:pt x="980" y="752"/>
                      <a:pt x="1031" y="777"/>
                    </a:cubicBezTo>
                    <a:cubicBezTo>
                      <a:pt x="1089" y="743"/>
                      <a:pt x="1089" y="743"/>
                      <a:pt x="1089" y="743"/>
                    </a:cubicBezTo>
                    <a:cubicBezTo>
                      <a:pt x="1136" y="760"/>
                      <a:pt x="1185" y="766"/>
                      <a:pt x="1236" y="762"/>
                    </a:cubicBezTo>
                    <a:cubicBezTo>
                      <a:pt x="1287" y="808"/>
                      <a:pt x="1287" y="808"/>
                      <a:pt x="1287" y="808"/>
                    </a:cubicBezTo>
                    <a:cubicBezTo>
                      <a:pt x="1312" y="802"/>
                      <a:pt x="1340" y="794"/>
                      <a:pt x="1366" y="783"/>
                    </a:cubicBezTo>
                    <a:cubicBezTo>
                      <a:pt x="1392" y="771"/>
                      <a:pt x="1416" y="757"/>
                      <a:pt x="1440" y="741"/>
                    </a:cubicBezTo>
                    <a:cubicBezTo>
                      <a:pt x="1440" y="673"/>
                      <a:pt x="1440" y="673"/>
                      <a:pt x="1440" y="673"/>
                    </a:cubicBezTo>
                    <a:cubicBezTo>
                      <a:pt x="1477" y="639"/>
                      <a:pt x="1507" y="597"/>
                      <a:pt x="1528" y="552"/>
                    </a:cubicBezTo>
                    <a:cubicBezTo>
                      <a:pt x="1591" y="532"/>
                      <a:pt x="1591" y="532"/>
                      <a:pt x="1591" y="532"/>
                    </a:cubicBezTo>
                    <a:cubicBezTo>
                      <a:pt x="1610" y="479"/>
                      <a:pt x="1616" y="420"/>
                      <a:pt x="1610" y="362"/>
                    </a:cubicBezTo>
                    <a:close/>
                    <a:moveTo>
                      <a:pt x="1276" y="569"/>
                    </a:moveTo>
                    <a:cubicBezTo>
                      <a:pt x="1185" y="610"/>
                      <a:pt x="1080" y="566"/>
                      <a:pt x="1041" y="475"/>
                    </a:cubicBezTo>
                    <a:cubicBezTo>
                      <a:pt x="1002" y="383"/>
                      <a:pt x="1043" y="278"/>
                      <a:pt x="1133" y="239"/>
                    </a:cubicBezTo>
                    <a:cubicBezTo>
                      <a:pt x="1224" y="199"/>
                      <a:pt x="1330" y="242"/>
                      <a:pt x="1367" y="333"/>
                    </a:cubicBezTo>
                    <a:cubicBezTo>
                      <a:pt x="1407" y="424"/>
                      <a:pt x="1366" y="531"/>
                      <a:pt x="1276" y="569"/>
                    </a:cubicBezTo>
                    <a:close/>
                    <a:moveTo>
                      <a:pt x="187" y="916"/>
                    </a:moveTo>
                    <a:cubicBezTo>
                      <a:pt x="84" y="916"/>
                      <a:pt x="0" y="832"/>
                      <a:pt x="0" y="729"/>
                    </a:cubicBezTo>
                    <a:cubicBezTo>
                      <a:pt x="0" y="625"/>
                      <a:pt x="84" y="541"/>
                      <a:pt x="187" y="541"/>
                    </a:cubicBezTo>
                    <a:cubicBezTo>
                      <a:pt x="291" y="541"/>
                      <a:pt x="375" y="625"/>
                      <a:pt x="375" y="729"/>
                    </a:cubicBezTo>
                    <a:cubicBezTo>
                      <a:pt x="375" y="832"/>
                      <a:pt x="291" y="916"/>
                      <a:pt x="187" y="91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9" name="Freeform 26">
                <a:extLst>
                  <a:ext uri="{FF2B5EF4-FFF2-40B4-BE49-F238E27FC236}">
                    <a16:creationId xmlns:a16="http://schemas.microsoft.com/office/drawing/2014/main" id="{E2588303-321C-498F-B014-B990AEEA72D5}"/>
                  </a:ext>
                </a:extLst>
              </p:cNvPr>
              <p:cNvSpPr>
                <a:spLocks noEditPoints="1"/>
              </p:cNvSpPr>
              <p:nvPr/>
            </p:nvSpPr>
            <p:spPr bwMode="auto">
              <a:xfrm>
                <a:off x="5343905" y="2961132"/>
                <a:ext cx="971931" cy="962787"/>
              </a:xfrm>
              <a:custGeom>
                <a:avLst/>
                <a:gdLst>
                  <a:gd name="T0" fmla="*/ 638 w 1362"/>
                  <a:gd name="T1" fmla="*/ 1242 h 1348"/>
                  <a:gd name="T2" fmla="*/ 448 w 1362"/>
                  <a:gd name="T3" fmla="*/ 1319 h 1348"/>
                  <a:gd name="T4" fmla="*/ 352 w 1362"/>
                  <a:gd name="T5" fmla="*/ 1146 h 1348"/>
                  <a:gd name="T6" fmla="*/ 141 w 1362"/>
                  <a:gd name="T7" fmla="*/ 1095 h 1348"/>
                  <a:gd name="T8" fmla="*/ 46 w 1362"/>
                  <a:gd name="T9" fmla="*/ 928 h 1348"/>
                  <a:gd name="T10" fmla="*/ 0 w 1362"/>
                  <a:gd name="T11" fmla="*/ 664 h 1348"/>
                  <a:gd name="T12" fmla="*/ 32 w 1362"/>
                  <a:gd name="T13" fmla="*/ 474 h 1348"/>
                  <a:gd name="T14" fmla="*/ 212 w 1362"/>
                  <a:gd name="T15" fmla="*/ 351 h 1348"/>
                  <a:gd name="T16" fmla="*/ 244 w 1362"/>
                  <a:gd name="T17" fmla="*/ 159 h 1348"/>
                  <a:gd name="T18" fmla="*/ 451 w 1362"/>
                  <a:gd name="T19" fmla="*/ 167 h 1348"/>
                  <a:gd name="T20" fmla="*/ 592 w 1362"/>
                  <a:gd name="T21" fmla="*/ 5 h 1348"/>
                  <a:gd name="T22" fmla="*/ 784 w 1362"/>
                  <a:gd name="T23" fmla="*/ 6 h 1348"/>
                  <a:gd name="T24" fmla="*/ 1036 w 1362"/>
                  <a:gd name="T25" fmla="*/ 98 h 1348"/>
                  <a:gd name="T26" fmla="*/ 1184 w 1362"/>
                  <a:gd name="T27" fmla="*/ 220 h 1348"/>
                  <a:gd name="T28" fmla="*/ 1206 w 1362"/>
                  <a:gd name="T29" fmla="*/ 440 h 1348"/>
                  <a:gd name="T30" fmla="*/ 1351 w 1362"/>
                  <a:gd name="T31" fmla="*/ 562 h 1348"/>
                  <a:gd name="T32" fmla="*/ 1262 w 1362"/>
                  <a:gd name="T33" fmla="*/ 724 h 1348"/>
                  <a:gd name="T34" fmla="*/ 1310 w 1362"/>
                  <a:gd name="T35" fmla="*/ 940 h 1348"/>
                  <a:gd name="T36" fmla="*/ 1213 w 1362"/>
                  <a:gd name="T37" fmla="*/ 1106 h 1348"/>
                  <a:gd name="T38" fmla="*/ 1008 w 1362"/>
                  <a:gd name="T39" fmla="*/ 1278 h 1348"/>
                  <a:gd name="T40" fmla="*/ 828 w 1362"/>
                  <a:gd name="T41" fmla="*/ 1345 h 1348"/>
                  <a:gd name="T42" fmla="*/ 830 w 1362"/>
                  <a:gd name="T43" fmla="*/ 1299 h 1348"/>
                  <a:gd name="T44" fmla="*/ 965 w 1362"/>
                  <a:gd name="T45" fmla="*/ 1122 h 1348"/>
                  <a:gd name="T46" fmla="*/ 1072 w 1362"/>
                  <a:gd name="T47" fmla="*/ 1038 h 1348"/>
                  <a:gd name="T48" fmla="*/ 1264 w 1362"/>
                  <a:gd name="T49" fmla="*/ 935 h 1348"/>
                  <a:gd name="T50" fmla="*/ 1219 w 1362"/>
                  <a:gd name="T51" fmla="*/ 710 h 1348"/>
                  <a:gd name="T52" fmla="*/ 1308 w 1362"/>
                  <a:gd name="T53" fmla="*/ 570 h 1348"/>
                  <a:gd name="T54" fmla="*/ 1171 w 1362"/>
                  <a:gd name="T55" fmla="*/ 469 h 1348"/>
                  <a:gd name="T56" fmla="*/ 1142 w 1362"/>
                  <a:gd name="T57" fmla="*/ 241 h 1348"/>
                  <a:gd name="T58" fmla="*/ 915 w 1362"/>
                  <a:gd name="T59" fmla="*/ 217 h 1348"/>
                  <a:gd name="T60" fmla="*/ 802 w 1362"/>
                  <a:gd name="T61" fmla="*/ 179 h 1348"/>
                  <a:gd name="T62" fmla="*/ 610 w 1362"/>
                  <a:gd name="T63" fmla="*/ 47 h 1348"/>
                  <a:gd name="T64" fmla="*/ 458 w 1362"/>
                  <a:gd name="T65" fmla="*/ 212 h 1348"/>
                  <a:gd name="T66" fmla="*/ 272 w 1362"/>
                  <a:gd name="T67" fmla="*/ 192 h 1348"/>
                  <a:gd name="T68" fmla="*/ 254 w 1362"/>
                  <a:gd name="T69" fmla="*/ 369 h 1348"/>
                  <a:gd name="T70" fmla="*/ 70 w 1362"/>
                  <a:gd name="T71" fmla="*/ 500 h 1348"/>
                  <a:gd name="T72" fmla="*/ 143 w 1362"/>
                  <a:gd name="T73" fmla="*/ 698 h 1348"/>
                  <a:gd name="T74" fmla="*/ 170 w 1362"/>
                  <a:gd name="T75" fmla="*/ 846 h 1348"/>
                  <a:gd name="T76" fmla="*/ 168 w 1362"/>
                  <a:gd name="T77" fmla="*/ 1058 h 1348"/>
                  <a:gd name="T78" fmla="*/ 386 w 1362"/>
                  <a:gd name="T79" fmla="*/ 1115 h 1348"/>
                  <a:gd name="T80" fmla="*/ 463 w 1362"/>
                  <a:gd name="T81" fmla="*/ 1278 h 1348"/>
                  <a:gd name="T82" fmla="*/ 630 w 1362"/>
                  <a:gd name="T83" fmla="*/ 1198 h 1348"/>
                  <a:gd name="T84" fmla="*/ 742 w 1362"/>
                  <a:gd name="T85" fmla="*/ 1197 h 1348"/>
                  <a:gd name="T86" fmla="*/ 681 w 1362"/>
                  <a:gd name="T87" fmla="*/ 257 h 1348"/>
                  <a:gd name="T88" fmla="*/ 681 w 1362"/>
                  <a:gd name="T89" fmla="*/ 301 h 1348"/>
                  <a:gd name="T90" fmla="*/ 1063 w 1362"/>
                  <a:gd name="T91" fmla="*/ 683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2" h="1348">
                    <a:moveTo>
                      <a:pt x="815" y="1348"/>
                    </a:moveTo>
                    <a:cubicBezTo>
                      <a:pt x="724" y="1242"/>
                      <a:pt x="724" y="1242"/>
                      <a:pt x="724" y="1242"/>
                    </a:cubicBezTo>
                    <a:cubicBezTo>
                      <a:pt x="695" y="1244"/>
                      <a:pt x="666" y="1244"/>
                      <a:pt x="638" y="1242"/>
                    </a:cubicBezTo>
                    <a:cubicBezTo>
                      <a:pt x="547" y="1348"/>
                      <a:pt x="547" y="1348"/>
                      <a:pt x="547" y="1348"/>
                    </a:cubicBezTo>
                    <a:cubicBezTo>
                      <a:pt x="534" y="1345"/>
                      <a:pt x="534" y="1345"/>
                      <a:pt x="534" y="1345"/>
                    </a:cubicBezTo>
                    <a:cubicBezTo>
                      <a:pt x="494" y="1336"/>
                      <a:pt x="450" y="1320"/>
                      <a:pt x="448" y="1319"/>
                    </a:cubicBezTo>
                    <a:cubicBezTo>
                      <a:pt x="446" y="1318"/>
                      <a:pt x="402" y="1302"/>
                      <a:pt x="366" y="1284"/>
                    </a:cubicBezTo>
                    <a:cubicBezTo>
                      <a:pt x="354" y="1278"/>
                      <a:pt x="354" y="1278"/>
                      <a:pt x="354" y="1278"/>
                    </a:cubicBezTo>
                    <a:cubicBezTo>
                      <a:pt x="352" y="1146"/>
                      <a:pt x="352" y="1146"/>
                      <a:pt x="352" y="1146"/>
                    </a:cubicBezTo>
                    <a:cubicBezTo>
                      <a:pt x="325" y="1128"/>
                      <a:pt x="299" y="1107"/>
                      <a:pt x="275" y="1085"/>
                    </a:cubicBezTo>
                    <a:cubicBezTo>
                      <a:pt x="149" y="1105"/>
                      <a:pt x="149" y="1105"/>
                      <a:pt x="149" y="1105"/>
                    </a:cubicBezTo>
                    <a:cubicBezTo>
                      <a:pt x="141" y="1095"/>
                      <a:pt x="141" y="1095"/>
                      <a:pt x="141" y="1095"/>
                    </a:cubicBezTo>
                    <a:cubicBezTo>
                      <a:pt x="116" y="1062"/>
                      <a:pt x="93" y="1022"/>
                      <a:pt x="92" y="1020"/>
                    </a:cubicBezTo>
                    <a:cubicBezTo>
                      <a:pt x="91" y="1018"/>
                      <a:pt x="67" y="977"/>
                      <a:pt x="51" y="940"/>
                    </a:cubicBezTo>
                    <a:cubicBezTo>
                      <a:pt x="46" y="928"/>
                      <a:pt x="46" y="928"/>
                      <a:pt x="46" y="928"/>
                    </a:cubicBezTo>
                    <a:cubicBezTo>
                      <a:pt x="121" y="836"/>
                      <a:pt x="121" y="836"/>
                      <a:pt x="121" y="836"/>
                    </a:cubicBezTo>
                    <a:cubicBezTo>
                      <a:pt x="110" y="799"/>
                      <a:pt x="104" y="762"/>
                      <a:pt x="101" y="724"/>
                    </a:cubicBezTo>
                    <a:cubicBezTo>
                      <a:pt x="0" y="664"/>
                      <a:pt x="0" y="664"/>
                      <a:pt x="0" y="664"/>
                    </a:cubicBezTo>
                    <a:cubicBezTo>
                      <a:pt x="1" y="650"/>
                      <a:pt x="1" y="650"/>
                      <a:pt x="1" y="650"/>
                    </a:cubicBezTo>
                    <a:cubicBezTo>
                      <a:pt x="3" y="610"/>
                      <a:pt x="11" y="564"/>
                      <a:pt x="11" y="562"/>
                    </a:cubicBezTo>
                    <a:cubicBezTo>
                      <a:pt x="12" y="560"/>
                      <a:pt x="20" y="513"/>
                      <a:pt x="32" y="474"/>
                    </a:cubicBezTo>
                    <a:cubicBezTo>
                      <a:pt x="35" y="462"/>
                      <a:pt x="35" y="462"/>
                      <a:pt x="35" y="462"/>
                    </a:cubicBezTo>
                    <a:cubicBezTo>
                      <a:pt x="157" y="439"/>
                      <a:pt x="157" y="439"/>
                      <a:pt x="157" y="439"/>
                    </a:cubicBezTo>
                    <a:cubicBezTo>
                      <a:pt x="173" y="408"/>
                      <a:pt x="191" y="378"/>
                      <a:pt x="212" y="351"/>
                    </a:cubicBezTo>
                    <a:cubicBezTo>
                      <a:pt x="170" y="230"/>
                      <a:pt x="170" y="230"/>
                      <a:pt x="170" y="230"/>
                    </a:cubicBezTo>
                    <a:cubicBezTo>
                      <a:pt x="179" y="220"/>
                      <a:pt x="179" y="220"/>
                      <a:pt x="179" y="220"/>
                    </a:cubicBezTo>
                    <a:cubicBezTo>
                      <a:pt x="206" y="190"/>
                      <a:pt x="243" y="160"/>
                      <a:pt x="244" y="159"/>
                    </a:cubicBezTo>
                    <a:cubicBezTo>
                      <a:pt x="246" y="157"/>
                      <a:pt x="282" y="127"/>
                      <a:pt x="316" y="105"/>
                    </a:cubicBezTo>
                    <a:cubicBezTo>
                      <a:pt x="327" y="98"/>
                      <a:pt x="327" y="98"/>
                      <a:pt x="327" y="98"/>
                    </a:cubicBezTo>
                    <a:cubicBezTo>
                      <a:pt x="451" y="167"/>
                      <a:pt x="451" y="167"/>
                      <a:pt x="451" y="167"/>
                    </a:cubicBezTo>
                    <a:cubicBezTo>
                      <a:pt x="476" y="157"/>
                      <a:pt x="502" y="148"/>
                      <a:pt x="528" y="142"/>
                    </a:cubicBezTo>
                    <a:cubicBezTo>
                      <a:pt x="579" y="6"/>
                      <a:pt x="579" y="6"/>
                      <a:pt x="579" y="6"/>
                    </a:cubicBezTo>
                    <a:cubicBezTo>
                      <a:pt x="592" y="5"/>
                      <a:pt x="592" y="5"/>
                      <a:pt x="592" y="5"/>
                    </a:cubicBezTo>
                    <a:cubicBezTo>
                      <a:pt x="632" y="0"/>
                      <a:pt x="679" y="0"/>
                      <a:pt x="681" y="0"/>
                    </a:cubicBezTo>
                    <a:cubicBezTo>
                      <a:pt x="683" y="0"/>
                      <a:pt x="730" y="0"/>
                      <a:pt x="771" y="5"/>
                    </a:cubicBezTo>
                    <a:cubicBezTo>
                      <a:pt x="784" y="6"/>
                      <a:pt x="784" y="6"/>
                      <a:pt x="784" y="6"/>
                    </a:cubicBezTo>
                    <a:cubicBezTo>
                      <a:pt x="835" y="142"/>
                      <a:pt x="835" y="142"/>
                      <a:pt x="835" y="142"/>
                    </a:cubicBezTo>
                    <a:cubicBezTo>
                      <a:pt x="861" y="149"/>
                      <a:pt x="887" y="157"/>
                      <a:pt x="912" y="168"/>
                    </a:cubicBezTo>
                    <a:cubicBezTo>
                      <a:pt x="1036" y="98"/>
                      <a:pt x="1036" y="98"/>
                      <a:pt x="1036" y="98"/>
                    </a:cubicBezTo>
                    <a:cubicBezTo>
                      <a:pt x="1047" y="105"/>
                      <a:pt x="1047" y="105"/>
                      <a:pt x="1047" y="105"/>
                    </a:cubicBezTo>
                    <a:cubicBezTo>
                      <a:pt x="1081" y="128"/>
                      <a:pt x="1117" y="158"/>
                      <a:pt x="1118" y="159"/>
                    </a:cubicBezTo>
                    <a:cubicBezTo>
                      <a:pt x="1120" y="160"/>
                      <a:pt x="1156" y="191"/>
                      <a:pt x="1184" y="220"/>
                    </a:cubicBezTo>
                    <a:cubicBezTo>
                      <a:pt x="1193" y="230"/>
                      <a:pt x="1193" y="230"/>
                      <a:pt x="1193" y="230"/>
                    </a:cubicBezTo>
                    <a:cubicBezTo>
                      <a:pt x="1151" y="351"/>
                      <a:pt x="1151" y="351"/>
                      <a:pt x="1151" y="351"/>
                    </a:cubicBezTo>
                    <a:cubicBezTo>
                      <a:pt x="1172" y="379"/>
                      <a:pt x="1190" y="408"/>
                      <a:pt x="1206" y="440"/>
                    </a:cubicBezTo>
                    <a:cubicBezTo>
                      <a:pt x="1327" y="462"/>
                      <a:pt x="1327" y="462"/>
                      <a:pt x="1327" y="462"/>
                    </a:cubicBezTo>
                    <a:cubicBezTo>
                      <a:pt x="1331" y="475"/>
                      <a:pt x="1331" y="475"/>
                      <a:pt x="1331" y="475"/>
                    </a:cubicBezTo>
                    <a:cubicBezTo>
                      <a:pt x="1342" y="514"/>
                      <a:pt x="1351" y="560"/>
                      <a:pt x="1351" y="562"/>
                    </a:cubicBezTo>
                    <a:cubicBezTo>
                      <a:pt x="1351" y="564"/>
                      <a:pt x="1359" y="611"/>
                      <a:pt x="1362" y="651"/>
                    </a:cubicBezTo>
                    <a:cubicBezTo>
                      <a:pt x="1362" y="664"/>
                      <a:pt x="1362" y="664"/>
                      <a:pt x="1362" y="664"/>
                    </a:cubicBezTo>
                    <a:cubicBezTo>
                      <a:pt x="1262" y="724"/>
                      <a:pt x="1262" y="724"/>
                      <a:pt x="1262" y="724"/>
                    </a:cubicBezTo>
                    <a:cubicBezTo>
                      <a:pt x="1259" y="762"/>
                      <a:pt x="1252" y="800"/>
                      <a:pt x="1241" y="837"/>
                    </a:cubicBezTo>
                    <a:cubicBezTo>
                      <a:pt x="1316" y="928"/>
                      <a:pt x="1316" y="928"/>
                      <a:pt x="1316" y="928"/>
                    </a:cubicBezTo>
                    <a:cubicBezTo>
                      <a:pt x="1310" y="940"/>
                      <a:pt x="1310" y="940"/>
                      <a:pt x="1310" y="940"/>
                    </a:cubicBezTo>
                    <a:cubicBezTo>
                      <a:pt x="1294" y="978"/>
                      <a:pt x="1271" y="1019"/>
                      <a:pt x="1270" y="1020"/>
                    </a:cubicBezTo>
                    <a:cubicBezTo>
                      <a:pt x="1269" y="1022"/>
                      <a:pt x="1245" y="1063"/>
                      <a:pt x="1221" y="1095"/>
                    </a:cubicBezTo>
                    <a:cubicBezTo>
                      <a:pt x="1213" y="1106"/>
                      <a:pt x="1213" y="1106"/>
                      <a:pt x="1213" y="1106"/>
                    </a:cubicBezTo>
                    <a:cubicBezTo>
                      <a:pt x="1087" y="1085"/>
                      <a:pt x="1087" y="1085"/>
                      <a:pt x="1087" y="1085"/>
                    </a:cubicBezTo>
                    <a:cubicBezTo>
                      <a:pt x="1063" y="1108"/>
                      <a:pt x="1037" y="1128"/>
                      <a:pt x="1009" y="1147"/>
                    </a:cubicBezTo>
                    <a:cubicBezTo>
                      <a:pt x="1008" y="1278"/>
                      <a:pt x="1008" y="1278"/>
                      <a:pt x="1008" y="1278"/>
                    </a:cubicBezTo>
                    <a:cubicBezTo>
                      <a:pt x="996" y="1284"/>
                      <a:pt x="996" y="1284"/>
                      <a:pt x="996" y="1284"/>
                    </a:cubicBezTo>
                    <a:cubicBezTo>
                      <a:pt x="959" y="1302"/>
                      <a:pt x="915" y="1319"/>
                      <a:pt x="913" y="1319"/>
                    </a:cubicBezTo>
                    <a:cubicBezTo>
                      <a:pt x="911" y="1320"/>
                      <a:pt x="867" y="1336"/>
                      <a:pt x="828" y="1345"/>
                    </a:cubicBezTo>
                    <a:lnTo>
                      <a:pt x="815" y="1348"/>
                    </a:lnTo>
                    <a:close/>
                    <a:moveTo>
                      <a:pt x="742" y="1197"/>
                    </a:moveTo>
                    <a:cubicBezTo>
                      <a:pt x="830" y="1299"/>
                      <a:pt x="830" y="1299"/>
                      <a:pt x="830" y="1299"/>
                    </a:cubicBezTo>
                    <a:cubicBezTo>
                      <a:pt x="864" y="1290"/>
                      <a:pt x="898" y="1278"/>
                      <a:pt x="898" y="1278"/>
                    </a:cubicBezTo>
                    <a:cubicBezTo>
                      <a:pt x="899" y="1278"/>
                      <a:pt x="933" y="1265"/>
                      <a:pt x="964" y="1251"/>
                    </a:cubicBezTo>
                    <a:cubicBezTo>
                      <a:pt x="965" y="1122"/>
                      <a:pt x="965" y="1122"/>
                      <a:pt x="965" y="1122"/>
                    </a:cubicBezTo>
                    <a:cubicBezTo>
                      <a:pt x="976" y="1116"/>
                      <a:pt x="976" y="1116"/>
                      <a:pt x="976" y="1116"/>
                    </a:cubicBezTo>
                    <a:cubicBezTo>
                      <a:pt x="1008" y="1096"/>
                      <a:pt x="1037" y="1072"/>
                      <a:pt x="1064" y="1046"/>
                    </a:cubicBezTo>
                    <a:cubicBezTo>
                      <a:pt x="1072" y="1038"/>
                      <a:pt x="1072" y="1038"/>
                      <a:pt x="1072" y="1038"/>
                    </a:cubicBezTo>
                    <a:cubicBezTo>
                      <a:pt x="1193" y="1058"/>
                      <a:pt x="1193" y="1058"/>
                      <a:pt x="1193" y="1058"/>
                    </a:cubicBezTo>
                    <a:cubicBezTo>
                      <a:pt x="1213" y="1030"/>
                      <a:pt x="1232" y="999"/>
                      <a:pt x="1232" y="998"/>
                    </a:cubicBezTo>
                    <a:cubicBezTo>
                      <a:pt x="1232" y="998"/>
                      <a:pt x="1250" y="967"/>
                      <a:pt x="1264" y="935"/>
                    </a:cubicBezTo>
                    <a:cubicBezTo>
                      <a:pt x="1192" y="847"/>
                      <a:pt x="1192" y="847"/>
                      <a:pt x="1192" y="847"/>
                    </a:cubicBezTo>
                    <a:cubicBezTo>
                      <a:pt x="1196" y="835"/>
                      <a:pt x="1196" y="835"/>
                      <a:pt x="1196" y="835"/>
                    </a:cubicBezTo>
                    <a:cubicBezTo>
                      <a:pt x="1209" y="795"/>
                      <a:pt x="1217" y="753"/>
                      <a:pt x="1219" y="710"/>
                    </a:cubicBezTo>
                    <a:cubicBezTo>
                      <a:pt x="1219" y="698"/>
                      <a:pt x="1219" y="698"/>
                      <a:pt x="1219" y="698"/>
                    </a:cubicBezTo>
                    <a:cubicBezTo>
                      <a:pt x="1317" y="640"/>
                      <a:pt x="1317" y="640"/>
                      <a:pt x="1317" y="640"/>
                    </a:cubicBezTo>
                    <a:cubicBezTo>
                      <a:pt x="1314" y="606"/>
                      <a:pt x="1308" y="570"/>
                      <a:pt x="1308" y="570"/>
                    </a:cubicBezTo>
                    <a:cubicBezTo>
                      <a:pt x="1307" y="569"/>
                      <a:pt x="1301" y="534"/>
                      <a:pt x="1292" y="501"/>
                    </a:cubicBezTo>
                    <a:cubicBezTo>
                      <a:pt x="1176" y="479"/>
                      <a:pt x="1176" y="479"/>
                      <a:pt x="1176" y="479"/>
                    </a:cubicBezTo>
                    <a:cubicBezTo>
                      <a:pt x="1171" y="469"/>
                      <a:pt x="1171" y="469"/>
                      <a:pt x="1171" y="469"/>
                    </a:cubicBezTo>
                    <a:cubicBezTo>
                      <a:pt x="1154" y="433"/>
                      <a:pt x="1133" y="400"/>
                      <a:pt x="1109" y="369"/>
                    </a:cubicBezTo>
                    <a:cubicBezTo>
                      <a:pt x="1101" y="359"/>
                      <a:pt x="1101" y="359"/>
                      <a:pt x="1101" y="359"/>
                    </a:cubicBezTo>
                    <a:cubicBezTo>
                      <a:pt x="1142" y="241"/>
                      <a:pt x="1142" y="241"/>
                      <a:pt x="1142" y="241"/>
                    </a:cubicBezTo>
                    <a:cubicBezTo>
                      <a:pt x="1118" y="216"/>
                      <a:pt x="1090" y="193"/>
                      <a:pt x="1090" y="193"/>
                    </a:cubicBezTo>
                    <a:cubicBezTo>
                      <a:pt x="1090" y="193"/>
                      <a:pt x="1062" y="169"/>
                      <a:pt x="1034" y="150"/>
                    </a:cubicBezTo>
                    <a:cubicBezTo>
                      <a:pt x="915" y="217"/>
                      <a:pt x="915" y="217"/>
                      <a:pt x="915" y="217"/>
                    </a:cubicBezTo>
                    <a:cubicBezTo>
                      <a:pt x="905" y="212"/>
                      <a:pt x="905" y="212"/>
                      <a:pt x="905" y="212"/>
                    </a:cubicBezTo>
                    <a:cubicBezTo>
                      <a:pt x="875" y="199"/>
                      <a:pt x="845" y="189"/>
                      <a:pt x="813" y="182"/>
                    </a:cubicBezTo>
                    <a:cubicBezTo>
                      <a:pt x="802" y="179"/>
                      <a:pt x="802" y="179"/>
                      <a:pt x="802" y="179"/>
                    </a:cubicBezTo>
                    <a:cubicBezTo>
                      <a:pt x="752" y="47"/>
                      <a:pt x="752" y="47"/>
                      <a:pt x="752" y="47"/>
                    </a:cubicBezTo>
                    <a:cubicBezTo>
                      <a:pt x="718" y="44"/>
                      <a:pt x="682" y="44"/>
                      <a:pt x="681" y="44"/>
                    </a:cubicBezTo>
                    <a:cubicBezTo>
                      <a:pt x="681" y="44"/>
                      <a:pt x="645" y="44"/>
                      <a:pt x="610" y="47"/>
                    </a:cubicBezTo>
                    <a:cubicBezTo>
                      <a:pt x="561" y="179"/>
                      <a:pt x="561" y="179"/>
                      <a:pt x="561" y="179"/>
                    </a:cubicBezTo>
                    <a:cubicBezTo>
                      <a:pt x="549" y="182"/>
                      <a:pt x="549" y="182"/>
                      <a:pt x="549" y="182"/>
                    </a:cubicBezTo>
                    <a:cubicBezTo>
                      <a:pt x="518" y="189"/>
                      <a:pt x="488" y="199"/>
                      <a:pt x="458" y="212"/>
                    </a:cubicBezTo>
                    <a:cubicBezTo>
                      <a:pt x="448" y="217"/>
                      <a:pt x="448" y="217"/>
                      <a:pt x="448" y="217"/>
                    </a:cubicBezTo>
                    <a:cubicBezTo>
                      <a:pt x="329" y="149"/>
                      <a:pt x="329" y="149"/>
                      <a:pt x="329" y="149"/>
                    </a:cubicBezTo>
                    <a:cubicBezTo>
                      <a:pt x="300" y="169"/>
                      <a:pt x="273" y="192"/>
                      <a:pt x="272" y="192"/>
                    </a:cubicBezTo>
                    <a:cubicBezTo>
                      <a:pt x="272" y="193"/>
                      <a:pt x="244" y="216"/>
                      <a:pt x="220" y="241"/>
                    </a:cubicBezTo>
                    <a:cubicBezTo>
                      <a:pt x="262" y="359"/>
                      <a:pt x="262" y="359"/>
                      <a:pt x="262" y="359"/>
                    </a:cubicBezTo>
                    <a:cubicBezTo>
                      <a:pt x="254" y="369"/>
                      <a:pt x="254" y="369"/>
                      <a:pt x="254" y="369"/>
                    </a:cubicBezTo>
                    <a:cubicBezTo>
                      <a:pt x="229" y="399"/>
                      <a:pt x="209" y="433"/>
                      <a:pt x="192" y="468"/>
                    </a:cubicBezTo>
                    <a:cubicBezTo>
                      <a:pt x="187" y="478"/>
                      <a:pt x="187" y="478"/>
                      <a:pt x="187" y="478"/>
                    </a:cubicBezTo>
                    <a:cubicBezTo>
                      <a:pt x="70" y="500"/>
                      <a:pt x="70" y="500"/>
                      <a:pt x="70" y="500"/>
                    </a:cubicBezTo>
                    <a:cubicBezTo>
                      <a:pt x="61" y="533"/>
                      <a:pt x="55" y="569"/>
                      <a:pt x="55" y="569"/>
                    </a:cubicBezTo>
                    <a:cubicBezTo>
                      <a:pt x="55" y="570"/>
                      <a:pt x="48" y="605"/>
                      <a:pt x="45" y="640"/>
                    </a:cubicBezTo>
                    <a:cubicBezTo>
                      <a:pt x="143" y="698"/>
                      <a:pt x="143" y="698"/>
                      <a:pt x="143" y="698"/>
                    </a:cubicBezTo>
                    <a:cubicBezTo>
                      <a:pt x="144" y="709"/>
                      <a:pt x="144" y="709"/>
                      <a:pt x="144" y="709"/>
                    </a:cubicBezTo>
                    <a:cubicBezTo>
                      <a:pt x="146" y="752"/>
                      <a:pt x="154" y="794"/>
                      <a:pt x="167" y="834"/>
                    </a:cubicBezTo>
                    <a:cubicBezTo>
                      <a:pt x="170" y="846"/>
                      <a:pt x="170" y="846"/>
                      <a:pt x="170" y="846"/>
                    </a:cubicBezTo>
                    <a:cubicBezTo>
                      <a:pt x="97" y="935"/>
                      <a:pt x="97" y="935"/>
                      <a:pt x="97" y="935"/>
                    </a:cubicBezTo>
                    <a:cubicBezTo>
                      <a:pt x="112" y="966"/>
                      <a:pt x="130" y="997"/>
                      <a:pt x="130" y="998"/>
                    </a:cubicBezTo>
                    <a:cubicBezTo>
                      <a:pt x="130" y="998"/>
                      <a:pt x="148" y="1029"/>
                      <a:pt x="168" y="1058"/>
                    </a:cubicBezTo>
                    <a:cubicBezTo>
                      <a:pt x="290" y="1038"/>
                      <a:pt x="290" y="1038"/>
                      <a:pt x="290" y="1038"/>
                    </a:cubicBezTo>
                    <a:cubicBezTo>
                      <a:pt x="298" y="1045"/>
                      <a:pt x="298" y="1045"/>
                      <a:pt x="298" y="1045"/>
                    </a:cubicBezTo>
                    <a:cubicBezTo>
                      <a:pt x="324" y="1072"/>
                      <a:pt x="354" y="1095"/>
                      <a:pt x="386" y="1115"/>
                    </a:cubicBezTo>
                    <a:cubicBezTo>
                      <a:pt x="396" y="1121"/>
                      <a:pt x="396" y="1121"/>
                      <a:pt x="396" y="1121"/>
                    </a:cubicBezTo>
                    <a:cubicBezTo>
                      <a:pt x="397" y="1250"/>
                      <a:pt x="397" y="1250"/>
                      <a:pt x="397" y="1250"/>
                    </a:cubicBezTo>
                    <a:cubicBezTo>
                      <a:pt x="429" y="1265"/>
                      <a:pt x="463" y="1278"/>
                      <a:pt x="463" y="1278"/>
                    </a:cubicBezTo>
                    <a:cubicBezTo>
                      <a:pt x="463" y="1278"/>
                      <a:pt x="498" y="1290"/>
                      <a:pt x="531" y="1299"/>
                    </a:cubicBezTo>
                    <a:cubicBezTo>
                      <a:pt x="619" y="1197"/>
                      <a:pt x="619" y="1197"/>
                      <a:pt x="619" y="1197"/>
                    </a:cubicBezTo>
                    <a:cubicBezTo>
                      <a:pt x="630" y="1198"/>
                      <a:pt x="630" y="1198"/>
                      <a:pt x="630" y="1198"/>
                    </a:cubicBezTo>
                    <a:cubicBezTo>
                      <a:pt x="647" y="1199"/>
                      <a:pt x="665" y="1200"/>
                      <a:pt x="681" y="1200"/>
                    </a:cubicBezTo>
                    <a:cubicBezTo>
                      <a:pt x="698" y="1200"/>
                      <a:pt x="714" y="1199"/>
                      <a:pt x="731" y="1198"/>
                    </a:cubicBezTo>
                    <a:lnTo>
                      <a:pt x="742" y="1197"/>
                    </a:lnTo>
                    <a:close/>
                    <a:moveTo>
                      <a:pt x="681" y="1108"/>
                    </a:moveTo>
                    <a:cubicBezTo>
                      <a:pt x="447" y="1108"/>
                      <a:pt x="256" y="917"/>
                      <a:pt x="256" y="683"/>
                    </a:cubicBezTo>
                    <a:cubicBezTo>
                      <a:pt x="256" y="448"/>
                      <a:pt x="447" y="257"/>
                      <a:pt x="681" y="257"/>
                    </a:cubicBezTo>
                    <a:cubicBezTo>
                      <a:pt x="916" y="257"/>
                      <a:pt x="1107" y="448"/>
                      <a:pt x="1107" y="683"/>
                    </a:cubicBezTo>
                    <a:cubicBezTo>
                      <a:pt x="1107" y="917"/>
                      <a:pt x="916" y="1108"/>
                      <a:pt x="681" y="1108"/>
                    </a:cubicBezTo>
                    <a:close/>
                    <a:moveTo>
                      <a:pt x="681" y="301"/>
                    </a:moveTo>
                    <a:cubicBezTo>
                      <a:pt x="471" y="301"/>
                      <a:pt x="300" y="473"/>
                      <a:pt x="300" y="683"/>
                    </a:cubicBezTo>
                    <a:cubicBezTo>
                      <a:pt x="300" y="893"/>
                      <a:pt x="471" y="1064"/>
                      <a:pt x="681" y="1064"/>
                    </a:cubicBezTo>
                    <a:cubicBezTo>
                      <a:pt x="892" y="1064"/>
                      <a:pt x="1063" y="893"/>
                      <a:pt x="1063" y="683"/>
                    </a:cubicBezTo>
                    <a:cubicBezTo>
                      <a:pt x="1063" y="473"/>
                      <a:pt x="892" y="301"/>
                      <a:pt x="681" y="3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grpSp>
        <p:nvGrpSpPr>
          <p:cNvPr id="190" name="bcgIcons_LargeTruck">
            <a:extLst>
              <a:ext uri="{FF2B5EF4-FFF2-40B4-BE49-F238E27FC236}">
                <a16:creationId xmlns:a16="http://schemas.microsoft.com/office/drawing/2014/main" id="{BF4B8ACE-C65D-4D32-8A49-32EA8B16FE23}"/>
              </a:ext>
            </a:extLst>
          </p:cNvPr>
          <p:cNvGrpSpPr>
            <a:grpSpLocks noChangeAspect="1"/>
          </p:cNvGrpSpPr>
          <p:nvPr/>
        </p:nvGrpSpPr>
        <p:grpSpPr bwMode="auto">
          <a:xfrm>
            <a:off x="448233" y="2643085"/>
            <a:ext cx="543645" cy="544149"/>
            <a:chOff x="1682" y="0"/>
            <a:chExt cx="4316" cy="4320"/>
          </a:xfrm>
        </p:grpSpPr>
        <p:sp>
          <p:nvSpPr>
            <p:cNvPr id="191" name="AutoShape 19">
              <a:extLst>
                <a:ext uri="{FF2B5EF4-FFF2-40B4-BE49-F238E27FC236}">
                  <a16:creationId xmlns:a16="http://schemas.microsoft.com/office/drawing/2014/main" id="{87A709C4-C460-42AC-8D6F-850C534249CA}"/>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2" name="Freeform 21">
              <a:extLst>
                <a:ext uri="{FF2B5EF4-FFF2-40B4-BE49-F238E27FC236}">
                  <a16:creationId xmlns:a16="http://schemas.microsoft.com/office/drawing/2014/main" id="{5B97506B-F2E5-432C-AC70-CC2D99DA3BCD}"/>
                </a:ext>
              </a:extLst>
            </p:cNvPr>
            <p:cNvSpPr>
              <a:spLocks noEditPoints="1"/>
            </p:cNvSpPr>
            <p:nvPr/>
          </p:nvSpPr>
          <p:spPr bwMode="auto">
            <a:xfrm>
              <a:off x="2162" y="1588"/>
              <a:ext cx="3562" cy="1601"/>
            </a:xfrm>
            <a:custGeom>
              <a:avLst/>
              <a:gdLst>
                <a:gd name="T0" fmla="*/ 1902 w 1902"/>
                <a:gd name="T1" fmla="*/ 325 h 854"/>
                <a:gd name="T2" fmla="*/ 1902 w 1902"/>
                <a:gd name="T3" fmla="*/ 645 h 854"/>
                <a:gd name="T4" fmla="*/ 1879 w 1902"/>
                <a:gd name="T5" fmla="*/ 667 h 854"/>
                <a:gd name="T6" fmla="*/ 1741 w 1902"/>
                <a:gd name="T7" fmla="*/ 667 h 854"/>
                <a:gd name="T8" fmla="*/ 1723 w 1902"/>
                <a:gd name="T9" fmla="*/ 623 h 854"/>
                <a:gd name="T10" fmla="*/ 1858 w 1902"/>
                <a:gd name="T11" fmla="*/ 623 h 854"/>
                <a:gd name="T12" fmla="*/ 1858 w 1902"/>
                <a:gd name="T13" fmla="*/ 338 h 854"/>
                <a:gd name="T14" fmla="*/ 1664 w 1902"/>
                <a:gd name="T15" fmla="*/ 44 h 854"/>
                <a:gd name="T16" fmla="*/ 1325 w 1902"/>
                <a:gd name="T17" fmla="*/ 44 h 854"/>
                <a:gd name="T18" fmla="*/ 1325 w 1902"/>
                <a:gd name="T19" fmla="*/ 623 h 854"/>
                <a:gd name="T20" fmla="*/ 1405 w 1902"/>
                <a:gd name="T21" fmla="*/ 623 h 854"/>
                <a:gd name="T22" fmla="*/ 1387 w 1902"/>
                <a:gd name="T23" fmla="*/ 667 h 854"/>
                <a:gd name="T24" fmla="*/ 1303 w 1902"/>
                <a:gd name="T25" fmla="*/ 667 h 854"/>
                <a:gd name="T26" fmla="*/ 1281 w 1902"/>
                <a:gd name="T27" fmla="*/ 645 h 854"/>
                <a:gd name="T28" fmla="*/ 1281 w 1902"/>
                <a:gd name="T29" fmla="*/ 21 h 854"/>
                <a:gd name="T30" fmla="*/ 1303 w 1902"/>
                <a:gd name="T31" fmla="*/ 0 h 854"/>
                <a:gd name="T32" fmla="*/ 1688 w 1902"/>
                <a:gd name="T33" fmla="*/ 0 h 854"/>
                <a:gd name="T34" fmla="*/ 1902 w 1902"/>
                <a:gd name="T35" fmla="*/ 325 h 854"/>
                <a:gd name="T36" fmla="*/ 1705 w 1902"/>
                <a:gd name="T37" fmla="*/ 713 h 854"/>
                <a:gd name="T38" fmla="*/ 1564 w 1902"/>
                <a:gd name="T39" fmla="*/ 572 h 854"/>
                <a:gd name="T40" fmla="*/ 1423 w 1902"/>
                <a:gd name="T41" fmla="*/ 713 h 854"/>
                <a:gd name="T42" fmla="*/ 1569 w 1902"/>
                <a:gd name="T43" fmla="*/ 854 h 854"/>
                <a:gd name="T44" fmla="*/ 1705 w 1902"/>
                <a:gd name="T45" fmla="*/ 713 h 854"/>
                <a:gd name="T46" fmla="*/ 1657 w 1902"/>
                <a:gd name="T47" fmla="*/ 713 h 854"/>
                <a:gd name="T48" fmla="*/ 1564 w 1902"/>
                <a:gd name="T49" fmla="*/ 806 h 854"/>
                <a:gd name="T50" fmla="*/ 1472 w 1902"/>
                <a:gd name="T51" fmla="*/ 713 h 854"/>
                <a:gd name="T52" fmla="*/ 1564 w 1902"/>
                <a:gd name="T53" fmla="*/ 620 h 854"/>
                <a:gd name="T54" fmla="*/ 1657 w 1902"/>
                <a:gd name="T55" fmla="*/ 713 h 854"/>
                <a:gd name="T56" fmla="*/ 403 w 1902"/>
                <a:gd name="T57" fmla="*/ 713 h 854"/>
                <a:gd name="T58" fmla="*/ 262 w 1902"/>
                <a:gd name="T59" fmla="*/ 572 h 854"/>
                <a:gd name="T60" fmla="*/ 121 w 1902"/>
                <a:gd name="T61" fmla="*/ 713 h 854"/>
                <a:gd name="T62" fmla="*/ 267 w 1902"/>
                <a:gd name="T63" fmla="*/ 854 h 854"/>
                <a:gd name="T64" fmla="*/ 403 w 1902"/>
                <a:gd name="T65" fmla="*/ 713 h 854"/>
                <a:gd name="T66" fmla="*/ 354 w 1902"/>
                <a:gd name="T67" fmla="*/ 713 h 854"/>
                <a:gd name="T68" fmla="*/ 262 w 1902"/>
                <a:gd name="T69" fmla="*/ 806 h 854"/>
                <a:gd name="T70" fmla="*/ 169 w 1902"/>
                <a:gd name="T71" fmla="*/ 713 h 854"/>
                <a:gd name="T72" fmla="*/ 262 w 1902"/>
                <a:gd name="T73" fmla="*/ 620 h 854"/>
                <a:gd name="T74" fmla="*/ 354 w 1902"/>
                <a:gd name="T75" fmla="*/ 713 h 854"/>
                <a:gd name="T76" fmla="*/ 1227 w 1902"/>
                <a:gd name="T77" fmla="*/ 468 h 854"/>
                <a:gd name="T78" fmla="*/ 21 w 1902"/>
                <a:gd name="T79" fmla="*/ 468 h 854"/>
                <a:gd name="T80" fmla="*/ 0 w 1902"/>
                <a:gd name="T81" fmla="*/ 489 h 854"/>
                <a:gd name="T82" fmla="*/ 0 w 1902"/>
                <a:gd name="T83" fmla="*/ 646 h 854"/>
                <a:gd name="T84" fmla="*/ 21 w 1902"/>
                <a:gd name="T85" fmla="*/ 667 h 854"/>
                <a:gd name="T86" fmla="*/ 83 w 1902"/>
                <a:gd name="T87" fmla="*/ 667 h 854"/>
                <a:gd name="T88" fmla="*/ 262 w 1902"/>
                <a:gd name="T89" fmla="*/ 528 h 854"/>
                <a:gd name="T90" fmla="*/ 441 w 1902"/>
                <a:gd name="T91" fmla="*/ 667 h 854"/>
                <a:gd name="T92" fmla="*/ 1227 w 1902"/>
                <a:gd name="T93" fmla="*/ 667 h 854"/>
                <a:gd name="T94" fmla="*/ 1231 w 1902"/>
                <a:gd name="T95" fmla="*/ 667 h 854"/>
                <a:gd name="T96" fmla="*/ 1231 w 1902"/>
                <a:gd name="T97" fmla="*/ 468 h 854"/>
                <a:gd name="T98" fmla="*/ 1227 w 1902"/>
                <a:gd name="T99" fmla="*/ 468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02" h="854">
                  <a:moveTo>
                    <a:pt x="1902" y="325"/>
                  </a:moveTo>
                  <a:cubicBezTo>
                    <a:pt x="1902" y="645"/>
                    <a:pt x="1902" y="645"/>
                    <a:pt x="1902" y="645"/>
                  </a:cubicBezTo>
                  <a:cubicBezTo>
                    <a:pt x="1902" y="657"/>
                    <a:pt x="1892" y="667"/>
                    <a:pt x="1879" y="667"/>
                  </a:cubicBezTo>
                  <a:cubicBezTo>
                    <a:pt x="1741" y="667"/>
                    <a:pt x="1741" y="667"/>
                    <a:pt x="1741" y="667"/>
                  </a:cubicBezTo>
                  <a:cubicBezTo>
                    <a:pt x="1737" y="651"/>
                    <a:pt x="1731" y="637"/>
                    <a:pt x="1723" y="623"/>
                  </a:cubicBezTo>
                  <a:cubicBezTo>
                    <a:pt x="1858" y="623"/>
                    <a:pt x="1858" y="623"/>
                    <a:pt x="1858" y="623"/>
                  </a:cubicBezTo>
                  <a:cubicBezTo>
                    <a:pt x="1858" y="338"/>
                    <a:pt x="1858" y="338"/>
                    <a:pt x="1858" y="338"/>
                  </a:cubicBezTo>
                  <a:cubicBezTo>
                    <a:pt x="1664" y="44"/>
                    <a:pt x="1664" y="44"/>
                    <a:pt x="1664" y="44"/>
                  </a:cubicBezTo>
                  <a:cubicBezTo>
                    <a:pt x="1325" y="44"/>
                    <a:pt x="1325" y="44"/>
                    <a:pt x="1325" y="44"/>
                  </a:cubicBezTo>
                  <a:cubicBezTo>
                    <a:pt x="1325" y="623"/>
                    <a:pt x="1325" y="623"/>
                    <a:pt x="1325" y="623"/>
                  </a:cubicBezTo>
                  <a:cubicBezTo>
                    <a:pt x="1405" y="623"/>
                    <a:pt x="1405" y="623"/>
                    <a:pt x="1405" y="623"/>
                  </a:cubicBezTo>
                  <a:cubicBezTo>
                    <a:pt x="1398" y="637"/>
                    <a:pt x="1391" y="651"/>
                    <a:pt x="1387" y="667"/>
                  </a:cubicBezTo>
                  <a:cubicBezTo>
                    <a:pt x="1303" y="667"/>
                    <a:pt x="1303" y="667"/>
                    <a:pt x="1303" y="667"/>
                  </a:cubicBezTo>
                  <a:cubicBezTo>
                    <a:pt x="1291" y="667"/>
                    <a:pt x="1281" y="657"/>
                    <a:pt x="1281" y="645"/>
                  </a:cubicBezTo>
                  <a:cubicBezTo>
                    <a:pt x="1281" y="21"/>
                    <a:pt x="1281" y="21"/>
                    <a:pt x="1281" y="21"/>
                  </a:cubicBezTo>
                  <a:cubicBezTo>
                    <a:pt x="1281" y="9"/>
                    <a:pt x="1291" y="0"/>
                    <a:pt x="1303" y="0"/>
                  </a:cubicBezTo>
                  <a:cubicBezTo>
                    <a:pt x="1688" y="0"/>
                    <a:pt x="1688" y="0"/>
                    <a:pt x="1688" y="0"/>
                  </a:cubicBezTo>
                  <a:lnTo>
                    <a:pt x="1902" y="325"/>
                  </a:lnTo>
                  <a:close/>
                  <a:moveTo>
                    <a:pt x="1705" y="713"/>
                  </a:moveTo>
                  <a:cubicBezTo>
                    <a:pt x="1705" y="635"/>
                    <a:pt x="1642" y="572"/>
                    <a:pt x="1564" y="572"/>
                  </a:cubicBezTo>
                  <a:cubicBezTo>
                    <a:pt x="1486" y="572"/>
                    <a:pt x="1423" y="635"/>
                    <a:pt x="1423" y="713"/>
                  </a:cubicBezTo>
                  <a:cubicBezTo>
                    <a:pt x="1423" y="791"/>
                    <a:pt x="1491" y="854"/>
                    <a:pt x="1569" y="854"/>
                  </a:cubicBezTo>
                  <a:cubicBezTo>
                    <a:pt x="1647" y="854"/>
                    <a:pt x="1705" y="791"/>
                    <a:pt x="1705" y="713"/>
                  </a:cubicBezTo>
                  <a:close/>
                  <a:moveTo>
                    <a:pt x="1657" y="713"/>
                  </a:moveTo>
                  <a:cubicBezTo>
                    <a:pt x="1657" y="764"/>
                    <a:pt x="1615" y="806"/>
                    <a:pt x="1564" y="806"/>
                  </a:cubicBezTo>
                  <a:cubicBezTo>
                    <a:pt x="1513" y="806"/>
                    <a:pt x="1472" y="764"/>
                    <a:pt x="1472" y="713"/>
                  </a:cubicBezTo>
                  <a:cubicBezTo>
                    <a:pt x="1472" y="662"/>
                    <a:pt x="1513" y="620"/>
                    <a:pt x="1564" y="620"/>
                  </a:cubicBezTo>
                  <a:cubicBezTo>
                    <a:pt x="1615" y="620"/>
                    <a:pt x="1657" y="662"/>
                    <a:pt x="1657" y="713"/>
                  </a:cubicBezTo>
                  <a:close/>
                  <a:moveTo>
                    <a:pt x="403" y="713"/>
                  </a:moveTo>
                  <a:cubicBezTo>
                    <a:pt x="403" y="635"/>
                    <a:pt x="340" y="572"/>
                    <a:pt x="262" y="572"/>
                  </a:cubicBezTo>
                  <a:cubicBezTo>
                    <a:pt x="184" y="572"/>
                    <a:pt x="121" y="635"/>
                    <a:pt x="121" y="713"/>
                  </a:cubicBezTo>
                  <a:cubicBezTo>
                    <a:pt x="121" y="791"/>
                    <a:pt x="189" y="854"/>
                    <a:pt x="267" y="854"/>
                  </a:cubicBezTo>
                  <a:cubicBezTo>
                    <a:pt x="344" y="854"/>
                    <a:pt x="403" y="791"/>
                    <a:pt x="403" y="713"/>
                  </a:cubicBezTo>
                  <a:close/>
                  <a:moveTo>
                    <a:pt x="354" y="713"/>
                  </a:moveTo>
                  <a:cubicBezTo>
                    <a:pt x="354" y="764"/>
                    <a:pt x="313" y="806"/>
                    <a:pt x="262" y="806"/>
                  </a:cubicBezTo>
                  <a:cubicBezTo>
                    <a:pt x="211" y="806"/>
                    <a:pt x="169" y="764"/>
                    <a:pt x="169" y="713"/>
                  </a:cubicBezTo>
                  <a:cubicBezTo>
                    <a:pt x="169" y="662"/>
                    <a:pt x="211" y="620"/>
                    <a:pt x="262" y="620"/>
                  </a:cubicBezTo>
                  <a:cubicBezTo>
                    <a:pt x="313" y="620"/>
                    <a:pt x="354" y="662"/>
                    <a:pt x="354" y="713"/>
                  </a:cubicBezTo>
                  <a:close/>
                  <a:moveTo>
                    <a:pt x="1227" y="468"/>
                  </a:moveTo>
                  <a:cubicBezTo>
                    <a:pt x="21" y="468"/>
                    <a:pt x="21" y="468"/>
                    <a:pt x="21" y="468"/>
                  </a:cubicBezTo>
                  <a:cubicBezTo>
                    <a:pt x="9" y="468"/>
                    <a:pt x="0" y="477"/>
                    <a:pt x="0" y="489"/>
                  </a:cubicBezTo>
                  <a:cubicBezTo>
                    <a:pt x="0" y="646"/>
                    <a:pt x="0" y="646"/>
                    <a:pt x="0" y="646"/>
                  </a:cubicBezTo>
                  <a:cubicBezTo>
                    <a:pt x="0" y="658"/>
                    <a:pt x="9" y="667"/>
                    <a:pt x="21" y="667"/>
                  </a:cubicBezTo>
                  <a:cubicBezTo>
                    <a:pt x="83" y="667"/>
                    <a:pt x="83" y="667"/>
                    <a:pt x="83" y="667"/>
                  </a:cubicBezTo>
                  <a:cubicBezTo>
                    <a:pt x="103" y="587"/>
                    <a:pt x="176" y="528"/>
                    <a:pt x="262" y="528"/>
                  </a:cubicBezTo>
                  <a:cubicBezTo>
                    <a:pt x="348" y="528"/>
                    <a:pt x="421" y="587"/>
                    <a:pt x="441" y="667"/>
                  </a:cubicBezTo>
                  <a:cubicBezTo>
                    <a:pt x="1227" y="667"/>
                    <a:pt x="1227" y="667"/>
                    <a:pt x="1227" y="667"/>
                  </a:cubicBezTo>
                  <a:cubicBezTo>
                    <a:pt x="1228" y="667"/>
                    <a:pt x="1230" y="667"/>
                    <a:pt x="1231" y="667"/>
                  </a:cubicBezTo>
                  <a:cubicBezTo>
                    <a:pt x="1231" y="468"/>
                    <a:pt x="1231" y="468"/>
                    <a:pt x="1231" y="468"/>
                  </a:cubicBezTo>
                  <a:cubicBezTo>
                    <a:pt x="1230" y="468"/>
                    <a:pt x="1228" y="468"/>
                    <a:pt x="1227" y="46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3" name="Freeform 22">
              <a:extLst>
                <a:ext uri="{FF2B5EF4-FFF2-40B4-BE49-F238E27FC236}">
                  <a16:creationId xmlns:a16="http://schemas.microsoft.com/office/drawing/2014/main" id="{B0559BF6-D87B-4C20-B897-47FA7C3247CA}"/>
                </a:ext>
              </a:extLst>
            </p:cNvPr>
            <p:cNvSpPr>
              <a:spLocks noEditPoints="1"/>
            </p:cNvSpPr>
            <p:nvPr/>
          </p:nvSpPr>
          <p:spPr bwMode="auto">
            <a:xfrm>
              <a:off x="1963" y="1144"/>
              <a:ext cx="3501" cy="1878"/>
            </a:xfrm>
            <a:custGeom>
              <a:avLst/>
              <a:gdLst>
                <a:gd name="T0" fmla="*/ 1851 w 1869"/>
                <a:gd name="T1" fmla="*/ 535 h 1002"/>
                <a:gd name="T2" fmla="*/ 1534 w 1869"/>
                <a:gd name="T3" fmla="*/ 535 h 1002"/>
                <a:gd name="T4" fmla="*/ 1524 w 1869"/>
                <a:gd name="T5" fmla="*/ 526 h 1002"/>
                <a:gd name="T6" fmla="*/ 1524 w 1869"/>
                <a:gd name="T7" fmla="*/ 319 h 1002"/>
                <a:gd name="T8" fmla="*/ 1534 w 1869"/>
                <a:gd name="T9" fmla="*/ 310 h 1002"/>
                <a:gd name="T10" fmla="*/ 1737 w 1869"/>
                <a:gd name="T11" fmla="*/ 310 h 1002"/>
                <a:gd name="T12" fmla="*/ 1757 w 1869"/>
                <a:gd name="T13" fmla="*/ 328 h 1002"/>
                <a:gd name="T14" fmla="*/ 1868 w 1869"/>
                <a:gd name="T15" fmla="*/ 516 h 1002"/>
                <a:gd name="T16" fmla="*/ 1869 w 1869"/>
                <a:gd name="T17" fmla="*/ 521 h 1002"/>
                <a:gd name="T18" fmla="*/ 1851 w 1869"/>
                <a:gd name="T19" fmla="*/ 535 h 1002"/>
                <a:gd name="T20" fmla="*/ 368 w 1869"/>
                <a:gd name="T21" fmla="*/ 898 h 1002"/>
                <a:gd name="T22" fmla="*/ 316 w 1869"/>
                <a:gd name="T23" fmla="*/ 950 h 1002"/>
                <a:gd name="T24" fmla="*/ 368 w 1869"/>
                <a:gd name="T25" fmla="*/ 1002 h 1002"/>
                <a:gd name="T26" fmla="*/ 420 w 1869"/>
                <a:gd name="T27" fmla="*/ 950 h 1002"/>
                <a:gd name="T28" fmla="*/ 368 w 1869"/>
                <a:gd name="T29" fmla="*/ 898 h 1002"/>
                <a:gd name="T30" fmla="*/ 1670 w 1869"/>
                <a:gd name="T31" fmla="*/ 898 h 1002"/>
                <a:gd name="T32" fmla="*/ 1618 w 1869"/>
                <a:gd name="T33" fmla="*/ 950 h 1002"/>
                <a:gd name="T34" fmla="*/ 1670 w 1869"/>
                <a:gd name="T35" fmla="*/ 1002 h 1002"/>
                <a:gd name="T36" fmla="*/ 1722 w 1869"/>
                <a:gd name="T37" fmla="*/ 950 h 1002"/>
                <a:gd name="T38" fmla="*/ 1670 w 1869"/>
                <a:gd name="T39" fmla="*/ 898 h 1002"/>
                <a:gd name="T40" fmla="*/ 1340 w 1869"/>
                <a:gd name="T41" fmla="*/ 22 h 1002"/>
                <a:gd name="T42" fmla="*/ 1318 w 1869"/>
                <a:gd name="T43" fmla="*/ 0 h 1002"/>
                <a:gd name="T44" fmla="*/ 22 w 1869"/>
                <a:gd name="T45" fmla="*/ 0 h 1002"/>
                <a:gd name="T46" fmla="*/ 0 w 1869"/>
                <a:gd name="T47" fmla="*/ 22 h 1002"/>
                <a:gd name="T48" fmla="*/ 0 w 1869"/>
                <a:gd name="T49" fmla="*/ 639 h 1002"/>
                <a:gd name="T50" fmla="*/ 22 w 1869"/>
                <a:gd name="T51" fmla="*/ 661 h 1002"/>
                <a:gd name="T52" fmla="*/ 1340 w 1869"/>
                <a:gd name="T53" fmla="*/ 661 h 1002"/>
                <a:gd name="T54" fmla="*/ 1340 w 1869"/>
                <a:gd name="T55" fmla="*/ 22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69" h="1002">
                  <a:moveTo>
                    <a:pt x="1851" y="535"/>
                  </a:moveTo>
                  <a:cubicBezTo>
                    <a:pt x="1534" y="535"/>
                    <a:pt x="1534" y="535"/>
                    <a:pt x="1534" y="535"/>
                  </a:cubicBezTo>
                  <a:cubicBezTo>
                    <a:pt x="1529" y="535"/>
                    <a:pt x="1524" y="531"/>
                    <a:pt x="1524" y="526"/>
                  </a:cubicBezTo>
                  <a:cubicBezTo>
                    <a:pt x="1524" y="319"/>
                    <a:pt x="1524" y="319"/>
                    <a:pt x="1524" y="319"/>
                  </a:cubicBezTo>
                  <a:cubicBezTo>
                    <a:pt x="1524" y="314"/>
                    <a:pt x="1529" y="310"/>
                    <a:pt x="1534" y="310"/>
                  </a:cubicBezTo>
                  <a:cubicBezTo>
                    <a:pt x="1737" y="310"/>
                    <a:pt x="1737" y="310"/>
                    <a:pt x="1737" y="310"/>
                  </a:cubicBezTo>
                  <a:cubicBezTo>
                    <a:pt x="1747" y="310"/>
                    <a:pt x="1751" y="318"/>
                    <a:pt x="1757" y="328"/>
                  </a:cubicBezTo>
                  <a:cubicBezTo>
                    <a:pt x="1868" y="516"/>
                    <a:pt x="1868" y="516"/>
                    <a:pt x="1868" y="516"/>
                  </a:cubicBezTo>
                  <a:cubicBezTo>
                    <a:pt x="1869" y="517"/>
                    <a:pt x="1869" y="519"/>
                    <a:pt x="1869" y="521"/>
                  </a:cubicBezTo>
                  <a:cubicBezTo>
                    <a:pt x="1867" y="529"/>
                    <a:pt x="1860" y="535"/>
                    <a:pt x="1851" y="535"/>
                  </a:cubicBezTo>
                  <a:close/>
                  <a:moveTo>
                    <a:pt x="368" y="898"/>
                  </a:moveTo>
                  <a:cubicBezTo>
                    <a:pt x="339" y="898"/>
                    <a:pt x="316" y="921"/>
                    <a:pt x="316" y="950"/>
                  </a:cubicBezTo>
                  <a:cubicBezTo>
                    <a:pt x="316" y="979"/>
                    <a:pt x="339" y="1002"/>
                    <a:pt x="368" y="1002"/>
                  </a:cubicBezTo>
                  <a:cubicBezTo>
                    <a:pt x="397" y="1002"/>
                    <a:pt x="420" y="979"/>
                    <a:pt x="420" y="950"/>
                  </a:cubicBezTo>
                  <a:cubicBezTo>
                    <a:pt x="420" y="921"/>
                    <a:pt x="397" y="898"/>
                    <a:pt x="368" y="898"/>
                  </a:cubicBezTo>
                  <a:close/>
                  <a:moveTo>
                    <a:pt x="1670" y="898"/>
                  </a:moveTo>
                  <a:cubicBezTo>
                    <a:pt x="1641" y="898"/>
                    <a:pt x="1618" y="921"/>
                    <a:pt x="1618" y="950"/>
                  </a:cubicBezTo>
                  <a:cubicBezTo>
                    <a:pt x="1618" y="979"/>
                    <a:pt x="1641" y="1002"/>
                    <a:pt x="1670" y="1002"/>
                  </a:cubicBezTo>
                  <a:cubicBezTo>
                    <a:pt x="1699" y="1002"/>
                    <a:pt x="1722" y="979"/>
                    <a:pt x="1722" y="950"/>
                  </a:cubicBezTo>
                  <a:cubicBezTo>
                    <a:pt x="1722" y="921"/>
                    <a:pt x="1699" y="898"/>
                    <a:pt x="1670" y="898"/>
                  </a:cubicBezTo>
                  <a:close/>
                  <a:moveTo>
                    <a:pt x="1340" y="22"/>
                  </a:moveTo>
                  <a:cubicBezTo>
                    <a:pt x="1340" y="10"/>
                    <a:pt x="1330" y="0"/>
                    <a:pt x="1318" y="0"/>
                  </a:cubicBezTo>
                  <a:cubicBezTo>
                    <a:pt x="22" y="0"/>
                    <a:pt x="22" y="0"/>
                    <a:pt x="22" y="0"/>
                  </a:cubicBezTo>
                  <a:cubicBezTo>
                    <a:pt x="10" y="0"/>
                    <a:pt x="0" y="10"/>
                    <a:pt x="0" y="22"/>
                  </a:cubicBezTo>
                  <a:cubicBezTo>
                    <a:pt x="0" y="639"/>
                    <a:pt x="0" y="639"/>
                    <a:pt x="0" y="639"/>
                  </a:cubicBezTo>
                  <a:cubicBezTo>
                    <a:pt x="0" y="651"/>
                    <a:pt x="10" y="661"/>
                    <a:pt x="22" y="661"/>
                  </a:cubicBezTo>
                  <a:cubicBezTo>
                    <a:pt x="1340" y="661"/>
                    <a:pt x="1340" y="661"/>
                    <a:pt x="1340" y="661"/>
                  </a:cubicBezTo>
                  <a:lnTo>
                    <a:pt x="1340" y="2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94" name="bcgIcons_Simplicity">
            <a:extLst>
              <a:ext uri="{FF2B5EF4-FFF2-40B4-BE49-F238E27FC236}">
                <a16:creationId xmlns:a16="http://schemas.microsoft.com/office/drawing/2014/main" id="{3FE70084-3A31-4EB4-8F49-3599B78A66D2}"/>
              </a:ext>
            </a:extLst>
          </p:cNvPr>
          <p:cNvGrpSpPr>
            <a:grpSpLocks noChangeAspect="1"/>
          </p:cNvGrpSpPr>
          <p:nvPr/>
        </p:nvGrpSpPr>
        <p:grpSpPr bwMode="auto">
          <a:xfrm>
            <a:off x="448233" y="3170710"/>
            <a:ext cx="543645" cy="544149"/>
            <a:chOff x="1682" y="0"/>
            <a:chExt cx="4316" cy="4320"/>
          </a:xfrm>
        </p:grpSpPr>
        <p:sp>
          <p:nvSpPr>
            <p:cNvPr id="195" name="AutoShape 23">
              <a:extLst>
                <a:ext uri="{FF2B5EF4-FFF2-40B4-BE49-F238E27FC236}">
                  <a16:creationId xmlns:a16="http://schemas.microsoft.com/office/drawing/2014/main" id="{3659893E-A63E-43B3-9581-A797B0C717D4}"/>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6" name="Freeform 25">
              <a:extLst>
                <a:ext uri="{FF2B5EF4-FFF2-40B4-BE49-F238E27FC236}">
                  <a16:creationId xmlns:a16="http://schemas.microsoft.com/office/drawing/2014/main" id="{428B800B-7BCF-495B-A3E0-A8B64B387C09}"/>
                </a:ext>
              </a:extLst>
            </p:cNvPr>
            <p:cNvSpPr>
              <a:spLocks noEditPoints="1"/>
            </p:cNvSpPr>
            <p:nvPr/>
          </p:nvSpPr>
          <p:spPr bwMode="auto">
            <a:xfrm>
              <a:off x="2251" y="351"/>
              <a:ext cx="3178" cy="3615"/>
            </a:xfrm>
            <a:custGeom>
              <a:avLst/>
              <a:gdLst>
                <a:gd name="T0" fmla="*/ 1693 w 1696"/>
                <a:gd name="T1" fmla="*/ 1152 h 1928"/>
                <a:gd name="T2" fmla="*/ 1394 w 1696"/>
                <a:gd name="T3" fmla="*/ 1637 h 1928"/>
                <a:gd name="T4" fmla="*/ 865 w 1696"/>
                <a:gd name="T5" fmla="*/ 1831 h 1928"/>
                <a:gd name="T6" fmla="*/ 924 w 1696"/>
                <a:gd name="T7" fmla="*/ 1891 h 1928"/>
                <a:gd name="T8" fmla="*/ 923 w 1696"/>
                <a:gd name="T9" fmla="*/ 1922 h 1928"/>
                <a:gd name="T10" fmla="*/ 908 w 1696"/>
                <a:gd name="T11" fmla="*/ 1928 h 1928"/>
                <a:gd name="T12" fmla="*/ 892 w 1696"/>
                <a:gd name="T13" fmla="*/ 1922 h 1928"/>
                <a:gd name="T14" fmla="*/ 796 w 1696"/>
                <a:gd name="T15" fmla="*/ 1823 h 1928"/>
                <a:gd name="T16" fmla="*/ 796 w 1696"/>
                <a:gd name="T17" fmla="*/ 1791 h 1928"/>
                <a:gd name="T18" fmla="*/ 895 w 1696"/>
                <a:gd name="T19" fmla="*/ 1695 h 1928"/>
                <a:gd name="T20" fmla="*/ 926 w 1696"/>
                <a:gd name="T21" fmla="*/ 1695 h 1928"/>
                <a:gd name="T22" fmla="*/ 926 w 1696"/>
                <a:gd name="T23" fmla="*/ 1726 h 1928"/>
                <a:gd name="T24" fmla="*/ 864 w 1696"/>
                <a:gd name="T25" fmla="*/ 1787 h 1928"/>
                <a:gd name="T26" fmla="*/ 1650 w 1696"/>
                <a:gd name="T27" fmla="*/ 1143 h 1928"/>
                <a:gd name="T28" fmla="*/ 1677 w 1696"/>
                <a:gd name="T29" fmla="*/ 1126 h 1928"/>
                <a:gd name="T30" fmla="*/ 1693 w 1696"/>
                <a:gd name="T31" fmla="*/ 1152 h 1928"/>
                <a:gd name="T32" fmla="*/ 900 w 1696"/>
                <a:gd name="T33" fmla="*/ 107 h 1928"/>
                <a:gd name="T34" fmla="*/ 804 w 1696"/>
                <a:gd name="T35" fmla="*/ 8 h 1928"/>
                <a:gd name="T36" fmla="*/ 773 w 1696"/>
                <a:gd name="T37" fmla="*/ 8 h 1928"/>
                <a:gd name="T38" fmla="*/ 772 w 1696"/>
                <a:gd name="T39" fmla="*/ 39 h 1928"/>
                <a:gd name="T40" fmla="*/ 831 w 1696"/>
                <a:gd name="T41" fmla="*/ 99 h 1928"/>
                <a:gd name="T42" fmla="*/ 302 w 1696"/>
                <a:gd name="T43" fmla="*/ 293 h 1928"/>
                <a:gd name="T44" fmla="*/ 3 w 1696"/>
                <a:gd name="T45" fmla="*/ 778 h 1928"/>
                <a:gd name="T46" fmla="*/ 19 w 1696"/>
                <a:gd name="T47" fmla="*/ 804 h 1928"/>
                <a:gd name="T48" fmla="*/ 24 w 1696"/>
                <a:gd name="T49" fmla="*/ 804 h 1928"/>
                <a:gd name="T50" fmla="*/ 46 w 1696"/>
                <a:gd name="T51" fmla="*/ 787 h 1928"/>
                <a:gd name="T52" fmla="*/ 832 w 1696"/>
                <a:gd name="T53" fmla="*/ 143 h 1928"/>
                <a:gd name="T54" fmla="*/ 770 w 1696"/>
                <a:gd name="T55" fmla="*/ 204 h 1928"/>
                <a:gd name="T56" fmla="*/ 770 w 1696"/>
                <a:gd name="T57" fmla="*/ 235 h 1928"/>
                <a:gd name="T58" fmla="*/ 786 w 1696"/>
                <a:gd name="T59" fmla="*/ 241 h 1928"/>
                <a:gd name="T60" fmla="*/ 801 w 1696"/>
                <a:gd name="T61" fmla="*/ 235 h 1928"/>
                <a:gd name="T62" fmla="*/ 900 w 1696"/>
                <a:gd name="T63" fmla="*/ 139 h 1928"/>
                <a:gd name="T64" fmla="*/ 900 w 1696"/>
                <a:gd name="T65" fmla="*/ 107 h 1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96" h="1928">
                  <a:moveTo>
                    <a:pt x="1693" y="1152"/>
                  </a:moveTo>
                  <a:cubicBezTo>
                    <a:pt x="1652" y="1342"/>
                    <a:pt x="1545" y="1514"/>
                    <a:pt x="1394" y="1637"/>
                  </a:cubicBezTo>
                  <a:cubicBezTo>
                    <a:pt x="1245" y="1759"/>
                    <a:pt x="1057" y="1827"/>
                    <a:pt x="865" y="1831"/>
                  </a:cubicBezTo>
                  <a:cubicBezTo>
                    <a:pt x="924" y="1891"/>
                    <a:pt x="924" y="1891"/>
                    <a:pt x="924" y="1891"/>
                  </a:cubicBezTo>
                  <a:cubicBezTo>
                    <a:pt x="932" y="1900"/>
                    <a:pt x="932" y="1914"/>
                    <a:pt x="923" y="1922"/>
                  </a:cubicBezTo>
                  <a:cubicBezTo>
                    <a:pt x="919" y="1926"/>
                    <a:pt x="913" y="1928"/>
                    <a:pt x="908" y="1928"/>
                  </a:cubicBezTo>
                  <a:cubicBezTo>
                    <a:pt x="902" y="1928"/>
                    <a:pt x="896" y="1926"/>
                    <a:pt x="892" y="1922"/>
                  </a:cubicBezTo>
                  <a:cubicBezTo>
                    <a:pt x="796" y="1823"/>
                    <a:pt x="796" y="1823"/>
                    <a:pt x="796" y="1823"/>
                  </a:cubicBezTo>
                  <a:cubicBezTo>
                    <a:pt x="787" y="1814"/>
                    <a:pt x="787" y="1800"/>
                    <a:pt x="796" y="1791"/>
                  </a:cubicBezTo>
                  <a:cubicBezTo>
                    <a:pt x="895" y="1695"/>
                    <a:pt x="895" y="1695"/>
                    <a:pt x="895" y="1695"/>
                  </a:cubicBezTo>
                  <a:cubicBezTo>
                    <a:pt x="904" y="1686"/>
                    <a:pt x="918" y="1687"/>
                    <a:pt x="926" y="1695"/>
                  </a:cubicBezTo>
                  <a:cubicBezTo>
                    <a:pt x="935" y="1704"/>
                    <a:pt x="934" y="1718"/>
                    <a:pt x="926" y="1726"/>
                  </a:cubicBezTo>
                  <a:cubicBezTo>
                    <a:pt x="864" y="1787"/>
                    <a:pt x="864" y="1787"/>
                    <a:pt x="864" y="1787"/>
                  </a:cubicBezTo>
                  <a:cubicBezTo>
                    <a:pt x="1240" y="1779"/>
                    <a:pt x="1569" y="1511"/>
                    <a:pt x="1650" y="1143"/>
                  </a:cubicBezTo>
                  <a:cubicBezTo>
                    <a:pt x="1653" y="1131"/>
                    <a:pt x="1665" y="1124"/>
                    <a:pt x="1677" y="1126"/>
                  </a:cubicBezTo>
                  <a:cubicBezTo>
                    <a:pt x="1689" y="1129"/>
                    <a:pt x="1696" y="1141"/>
                    <a:pt x="1693" y="1152"/>
                  </a:cubicBezTo>
                  <a:close/>
                  <a:moveTo>
                    <a:pt x="900" y="107"/>
                  </a:moveTo>
                  <a:cubicBezTo>
                    <a:pt x="804" y="8"/>
                    <a:pt x="804" y="8"/>
                    <a:pt x="804" y="8"/>
                  </a:cubicBezTo>
                  <a:cubicBezTo>
                    <a:pt x="795" y="0"/>
                    <a:pt x="782" y="0"/>
                    <a:pt x="773" y="8"/>
                  </a:cubicBezTo>
                  <a:cubicBezTo>
                    <a:pt x="764" y="17"/>
                    <a:pt x="764" y="30"/>
                    <a:pt x="772" y="39"/>
                  </a:cubicBezTo>
                  <a:cubicBezTo>
                    <a:pt x="831" y="99"/>
                    <a:pt x="831" y="99"/>
                    <a:pt x="831" y="99"/>
                  </a:cubicBezTo>
                  <a:cubicBezTo>
                    <a:pt x="639" y="103"/>
                    <a:pt x="451" y="172"/>
                    <a:pt x="302" y="293"/>
                  </a:cubicBezTo>
                  <a:cubicBezTo>
                    <a:pt x="151" y="416"/>
                    <a:pt x="44" y="588"/>
                    <a:pt x="3" y="778"/>
                  </a:cubicBezTo>
                  <a:cubicBezTo>
                    <a:pt x="0" y="789"/>
                    <a:pt x="7" y="801"/>
                    <a:pt x="19" y="804"/>
                  </a:cubicBezTo>
                  <a:cubicBezTo>
                    <a:pt x="21" y="804"/>
                    <a:pt x="23" y="804"/>
                    <a:pt x="24" y="804"/>
                  </a:cubicBezTo>
                  <a:cubicBezTo>
                    <a:pt x="34" y="804"/>
                    <a:pt x="43" y="797"/>
                    <a:pt x="46" y="787"/>
                  </a:cubicBezTo>
                  <a:cubicBezTo>
                    <a:pt x="127" y="419"/>
                    <a:pt x="456" y="151"/>
                    <a:pt x="832" y="143"/>
                  </a:cubicBezTo>
                  <a:cubicBezTo>
                    <a:pt x="770" y="204"/>
                    <a:pt x="770" y="204"/>
                    <a:pt x="770" y="204"/>
                  </a:cubicBezTo>
                  <a:cubicBezTo>
                    <a:pt x="762" y="212"/>
                    <a:pt x="761" y="226"/>
                    <a:pt x="770" y="235"/>
                  </a:cubicBezTo>
                  <a:cubicBezTo>
                    <a:pt x="774" y="239"/>
                    <a:pt x="780" y="241"/>
                    <a:pt x="786" y="241"/>
                  </a:cubicBezTo>
                  <a:cubicBezTo>
                    <a:pt x="791" y="241"/>
                    <a:pt x="797" y="239"/>
                    <a:pt x="801" y="235"/>
                  </a:cubicBezTo>
                  <a:cubicBezTo>
                    <a:pt x="900" y="139"/>
                    <a:pt x="900" y="139"/>
                    <a:pt x="900" y="139"/>
                  </a:cubicBezTo>
                  <a:cubicBezTo>
                    <a:pt x="909" y="130"/>
                    <a:pt x="909" y="116"/>
                    <a:pt x="900"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7" name="Freeform 26">
              <a:extLst>
                <a:ext uri="{FF2B5EF4-FFF2-40B4-BE49-F238E27FC236}">
                  <a16:creationId xmlns:a16="http://schemas.microsoft.com/office/drawing/2014/main" id="{6C176381-1432-4B8C-A2F8-2DE04B2F16FA}"/>
                </a:ext>
              </a:extLst>
            </p:cNvPr>
            <p:cNvSpPr>
              <a:spLocks noEditPoints="1"/>
            </p:cNvSpPr>
            <p:nvPr/>
          </p:nvSpPr>
          <p:spPr bwMode="auto">
            <a:xfrm>
              <a:off x="2032" y="570"/>
              <a:ext cx="3616" cy="3176"/>
            </a:xfrm>
            <a:custGeom>
              <a:avLst/>
              <a:gdLst>
                <a:gd name="T0" fmla="*/ 1922 w 1930"/>
                <a:gd name="T1" fmla="*/ 804 h 1694"/>
                <a:gd name="T2" fmla="*/ 1823 w 1930"/>
                <a:gd name="T3" fmla="*/ 900 h 1694"/>
                <a:gd name="T4" fmla="*/ 1807 w 1930"/>
                <a:gd name="T5" fmla="*/ 907 h 1694"/>
                <a:gd name="T6" fmla="*/ 1791 w 1930"/>
                <a:gd name="T7" fmla="*/ 900 h 1694"/>
                <a:gd name="T8" fmla="*/ 1695 w 1930"/>
                <a:gd name="T9" fmla="*/ 801 h 1694"/>
                <a:gd name="T10" fmla="*/ 1695 w 1930"/>
                <a:gd name="T11" fmla="*/ 770 h 1694"/>
                <a:gd name="T12" fmla="*/ 1726 w 1930"/>
                <a:gd name="T13" fmla="*/ 770 h 1694"/>
                <a:gd name="T14" fmla="*/ 1787 w 1930"/>
                <a:gd name="T15" fmla="*/ 832 h 1694"/>
                <a:gd name="T16" fmla="*/ 1143 w 1930"/>
                <a:gd name="T17" fmla="*/ 46 h 1694"/>
                <a:gd name="T18" fmla="*/ 1126 w 1930"/>
                <a:gd name="T19" fmla="*/ 19 h 1694"/>
                <a:gd name="T20" fmla="*/ 1152 w 1930"/>
                <a:gd name="T21" fmla="*/ 3 h 1694"/>
                <a:gd name="T22" fmla="*/ 1637 w 1930"/>
                <a:gd name="T23" fmla="*/ 302 h 1694"/>
                <a:gd name="T24" fmla="*/ 1831 w 1930"/>
                <a:gd name="T25" fmla="*/ 831 h 1694"/>
                <a:gd name="T26" fmla="*/ 1891 w 1930"/>
                <a:gd name="T27" fmla="*/ 772 h 1694"/>
                <a:gd name="T28" fmla="*/ 1922 w 1930"/>
                <a:gd name="T29" fmla="*/ 773 h 1694"/>
                <a:gd name="T30" fmla="*/ 1922 w 1930"/>
                <a:gd name="T31" fmla="*/ 804 h 1694"/>
                <a:gd name="T32" fmla="*/ 787 w 1930"/>
                <a:gd name="T33" fmla="*/ 1651 h 1694"/>
                <a:gd name="T34" fmla="*/ 143 w 1930"/>
                <a:gd name="T35" fmla="*/ 864 h 1694"/>
                <a:gd name="T36" fmla="*/ 204 w 1930"/>
                <a:gd name="T37" fmla="*/ 926 h 1694"/>
                <a:gd name="T38" fmla="*/ 219 w 1930"/>
                <a:gd name="T39" fmla="*/ 932 h 1694"/>
                <a:gd name="T40" fmla="*/ 235 w 1930"/>
                <a:gd name="T41" fmla="*/ 926 h 1694"/>
                <a:gd name="T42" fmla="*/ 235 w 1930"/>
                <a:gd name="T43" fmla="*/ 895 h 1694"/>
                <a:gd name="T44" fmla="*/ 139 w 1930"/>
                <a:gd name="T45" fmla="*/ 796 h 1694"/>
                <a:gd name="T46" fmla="*/ 107 w 1930"/>
                <a:gd name="T47" fmla="*/ 796 h 1694"/>
                <a:gd name="T48" fmla="*/ 8 w 1930"/>
                <a:gd name="T49" fmla="*/ 892 h 1694"/>
                <a:gd name="T50" fmla="*/ 8 w 1930"/>
                <a:gd name="T51" fmla="*/ 923 h 1694"/>
                <a:gd name="T52" fmla="*/ 39 w 1930"/>
                <a:gd name="T53" fmla="*/ 924 h 1694"/>
                <a:gd name="T54" fmla="*/ 99 w 1930"/>
                <a:gd name="T55" fmla="*/ 865 h 1694"/>
                <a:gd name="T56" fmla="*/ 293 w 1930"/>
                <a:gd name="T57" fmla="*/ 1394 h 1694"/>
                <a:gd name="T58" fmla="*/ 778 w 1930"/>
                <a:gd name="T59" fmla="*/ 1693 h 1694"/>
                <a:gd name="T60" fmla="*/ 782 w 1930"/>
                <a:gd name="T61" fmla="*/ 1694 h 1694"/>
                <a:gd name="T62" fmla="*/ 804 w 1930"/>
                <a:gd name="T63" fmla="*/ 1677 h 1694"/>
                <a:gd name="T64" fmla="*/ 787 w 1930"/>
                <a:gd name="T65" fmla="*/ 1651 h 1694"/>
                <a:gd name="T66" fmla="*/ 1473 w 1930"/>
                <a:gd name="T67" fmla="*/ 848 h 1694"/>
                <a:gd name="T68" fmla="*/ 965 w 1930"/>
                <a:gd name="T69" fmla="*/ 1356 h 1694"/>
                <a:gd name="T70" fmla="*/ 457 w 1930"/>
                <a:gd name="T71" fmla="*/ 848 h 1694"/>
                <a:gd name="T72" fmla="*/ 965 w 1930"/>
                <a:gd name="T73" fmla="*/ 340 h 1694"/>
                <a:gd name="T74" fmla="*/ 1473 w 1930"/>
                <a:gd name="T75" fmla="*/ 848 h 1694"/>
                <a:gd name="T76" fmla="*/ 1290 w 1930"/>
                <a:gd name="T77" fmla="*/ 639 h 1694"/>
                <a:gd name="T78" fmla="*/ 1259 w 1930"/>
                <a:gd name="T79" fmla="*/ 640 h 1694"/>
                <a:gd name="T80" fmla="*/ 921 w 1930"/>
                <a:gd name="T81" fmla="*/ 988 h 1694"/>
                <a:gd name="T82" fmla="*/ 735 w 1930"/>
                <a:gd name="T83" fmla="*/ 819 h 1694"/>
                <a:gd name="T84" fmla="*/ 704 w 1930"/>
                <a:gd name="T85" fmla="*/ 820 h 1694"/>
                <a:gd name="T86" fmla="*/ 705 w 1930"/>
                <a:gd name="T87" fmla="*/ 851 h 1694"/>
                <a:gd name="T88" fmla="*/ 907 w 1930"/>
                <a:gd name="T89" fmla="*/ 1035 h 1694"/>
                <a:gd name="T90" fmla="*/ 922 w 1930"/>
                <a:gd name="T91" fmla="*/ 1041 h 1694"/>
                <a:gd name="T92" fmla="*/ 937 w 1930"/>
                <a:gd name="T93" fmla="*/ 1034 h 1694"/>
                <a:gd name="T94" fmla="*/ 1290 w 1930"/>
                <a:gd name="T95" fmla="*/ 671 h 1694"/>
                <a:gd name="T96" fmla="*/ 1290 w 1930"/>
                <a:gd name="T97" fmla="*/ 639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30" h="1694">
                  <a:moveTo>
                    <a:pt x="1922" y="804"/>
                  </a:moveTo>
                  <a:cubicBezTo>
                    <a:pt x="1823" y="900"/>
                    <a:pt x="1823" y="900"/>
                    <a:pt x="1823" y="900"/>
                  </a:cubicBezTo>
                  <a:cubicBezTo>
                    <a:pt x="1818" y="905"/>
                    <a:pt x="1813" y="907"/>
                    <a:pt x="1807" y="907"/>
                  </a:cubicBezTo>
                  <a:cubicBezTo>
                    <a:pt x="1801" y="907"/>
                    <a:pt x="1796" y="904"/>
                    <a:pt x="1791" y="900"/>
                  </a:cubicBezTo>
                  <a:cubicBezTo>
                    <a:pt x="1695" y="801"/>
                    <a:pt x="1695" y="801"/>
                    <a:pt x="1695" y="801"/>
                  </a:cubicBezTo>
                  <a:cubicBezTo>
                    <a:pt x="1686" y="792"/>
                    <a:pt x="1687" y="778"/>
                    <a:pt x="1695" y="770"/>
                  </a:cubicBezTo>
                  <a:cubicBezTo>
                    <a:pt x="1704" y="761"/>
                    <a:pt x="1718" y="762"/>
                    <a:pt x="1726" y="770"/>
                  </a:cubicBezTo>
                  <a:cubicBezTo>
                    <a:pt x="1787" y="832"/>
                    <a:pt x="1787" y="832"/>
                    <a:pt x="1787" y="832"/>
                  </a:cubicBezTo>
                  <a:cubicBezTo>
                    <a:pt x="1779" y="456"/>
                    <a:pt x="1511" y="127"/>
                    <a:pt x="1143" y="46"/>
                  </a:cubicBezTo>
                  <a:cubicBezTo>
                    <a:pt x="1131" y="43"/>
                    <a:pt x="1124" y="31"/>
                    <a:pt x="1126" y="19"/>
                  </a:cubicBezTo>
                  <a:cubicBezTo>
                    <a:pt x="1129" y="8"/>
                    <a:pt x="1141" y="0"/>
                    <a:pt x="1152" y="3"/>
                  </a:cubicBezTo>
                  <a:cubicBezTo>
                    <a:pt x="1342" y="44"/>
                    <a:pt x="1514" y="151"/>
                    <a:pt x="1637" y="302"/>
                  </a:cubicBezTo>
                  <a:cubicBezTo>
                    <a:pt x="1759" y="451"/>
                    <a:pt x="1827" y="639"/>
                    <a:pt x="1831" y="831"/>
                  </a:cubicBezTo>
                  <a:cubicBezTo>
                    <a:pt x="1891" y="772"/>
                    <a:pt x="1891" y="772"/>
                    <a:pt x="1891" y="772"/>
                  </a:cubicBezTo>
                  <a:cubicBezTo>
                    <a:pt x="1900" y="764"/>
                    <a:pt x="1914" y="764"/>
                    <a:pt x="1922" y="773"/>
                  </a:cubicBezTo>
                  <a:cubicBezTo>
                    <a:pt x="1930" y="781"/>
                    <a:pt x="1930" y="795"/>
                    <a:pt x="1922" y="804"/>
                  </a:cubicBezTo>
                  <a:close/>
                  <a:moveTo>
                    <a:pt x="787" y="1651"/>
                  </a:moveTo>
                  <a:cubicBezTo>
                    <a:pt x="419" y="1569"/>
                    <a:pt x="151" y="1240"/>
                    <a:pt x="143" y="864"/>
                  </a:cubicBezTo>
                  <a:cubicBezTo>
                    <a:pt x="204" y="926"/>
                    <a:pt x="204" y="926"/>
                    <a:pt x="204" y="926"/>
                  </a:cubicBezTo>
                  <a:cubicBezTo>
                    <a:pt x="208" y="930"/>
                    <a:pt x="214" y="932"/>
                    <a:pt x="219" y="932"/>
                  </a:cubicBezTo>
                  <a:cubicBezTo>
                    <a:pt x="225" y="932"/>
                    <a:pt x="230" y="930"/>
                    <a:pt x="235" y="926"/>
                  </a:cubicBezTo>
                  <a:cubicBezTo>
                    <a:pt x="243" y="918"/>
                    <a:pt x="244" y="904"/>
                    <a:pt x="235" y="895"/>
                  </a:cubicBezTo>
                  <a:cubicBezTo>
                    <a:pt x="139" y="796"/>
                    <a:pt x="139" y="796"/>
                    <a:pt x="139" y="796"/>
                  </a:cubicBezTo>
                  <a:cubicBezTo>
                    <a:pt x="130" y="787"/>
                    <a:pt x="116" y="787"/>
                    <a:pt x="107" y="796"/>
                  </a:cubicBezTo>
                  <a:cubicBezTo>
                    <a:pt x="8" y="892"/>
                    <a:pt x="8" y="892"/>
                    <a:pt x="8" y="892"/>
                  </a:cubicBezTo>
                  <a:cubicBezTo>
                    <a:pt x="0" y="901"/>
                    <a:pt x="0" y="915"/>
                    <a:pt x="8" y="923"/>
                  </a:cubicBezTo>
                  <a:cubicBezTo>
                    <a:pt x="16" y="932"/>
                    <a:pt x="30" y="932"/>
                    <a:pt x="39" y="924"/>
                  </a:cubicBezTo>
                  <a:cubicBezTo>
                    <a:pt x="99" y="865"/>
                    <a:pt x="99" y="865"/>
                    <a:pt x="99" y="865"/>
                  </a:cubicBezTo>
                  <a:cubicBezTo>
                    <a:pt x="103" y="1057"/>
                    <a:pt x="172" y="1245"/>
                    <a:pt x="293" y="1394"/>
                  </a:cubicBezTo>
                  <a:cubicBezTo>
                    <a:pt x="416" y="1545"/>
                    <a:pt x="588" y="1652"/>
                    <a:pt x="778" y="1693"/>
                  </a:cubicBezTo>
                  <a:cubicBezTo>
                    <a:pt x="779" y="1694"/>
                    <a:pt x="781" y="1694"/>
                    <a:pt x="782" y="1694"/>
                  </a:cubicBezTo>
                  <a:cubicBezTo>
                    <a:pt x="792" y="1694"/>
                    <a:pt x="802" y="1687"/>
                    <a:pt x="804" y="1677"/>
                  </a:cubicBezTo>
                  <a:cubicBezTo>
                    <a:pt x="806" y="1665"/>
                    <a:pt x="799" y="1653"/>
                    <a:pt x="787" y="1651"/>
                  </a:cubicBezTo>
                  <a:close/>
                  <a:moveTo>
                    <a:pt x="1473" y="848"/>
                  </a:moveTo>
                  <a:cubicBezTo>
                    <a:pt x="1473" y="1129"/>
                    <a:pt x="1246" y="1356"/>
                    <a:pt x="965" y="1356"/>
                  </a:cubicBezTo>
                  <a:cubicBezTo>
                    <a:pt x="684" y="1356"/>
                    <a:pt x="457" y="1129"/>
                    <a:pt x="457" y="848"/>
                  </a:cubicBezTo>
                  <a:cubicBezTo>
                    <a:pt x="457" y="567"/>
                    <a:pt x="684" y="340"/>
                    <a:pt x="965" y="340"/>
                  </a:cubicBezTo>
                  <a:cubicBezTo>
                    <a:pt x="1246" y="340"/>
                    <a:pt x="1473" y="567"/>
                    <a:pt x="1473" y="848"/>
                  </a:cubicBezTo>
                  <a:close/>
                  <a:moveTo>
                    <a:pt x="1290" y="639"/>
                  </a:moveTo>
                  <a:cubicBezTo>
                    <a:pt x="1281" y="631"/>
                    <a:pt x="1267" y="631"/>
                    <a:pt x="1259" y="640"/>
                  </a:cubicBezTo>
                  <a:cubicBezTo>
                    <a:pt x="921" y="988"/>
                    <a:pt x="921" y="988"/>
                    <a:pt x="921" y="988"/>
                  </a:cubicBezTo>
                  <a:cubicBezTo>
                    <a:pt x="735" y="819"/>
                    <a:pt x="735" y="819"/>
                    <a:pt x="735" y="819"/>
                  </a:cubicBezTo>
                  <a:cubicBezTo>
                    <a:pt x="726" y="810"/>
                    <a:pt x="712" y="811"/>
                    <a:pt x="704" y="820"/>
                  </a:cubicBezTo>
                  <a:cubicBezTo>
                    <a:pt x="696" y="829"/>
                    <a:pt x="696" y="843"/>
                    <a:pt x="705" y="851"/>
                  </a:cubicBezTo>
                  <a:cubicBezTo>
                    <a:pt x="907" y="1035"/>
                    <a:pt x="907" y="1035"/>
                    <a:pt x="907" y="1035"/>
                  </a:cubicBezTo>
                  <a:cubicBezTo>
                    <a:pt x="911" y="1039"/>
                    <a:pt x="916" y="1041"/>
                    <a:pt x="922" y="1041"/>
                  </a:cubicBezTo>
                  <a:cubicBezTo>
                    <a:pt x="927" y="1041"/>
                    <a:pt x="933" y="1039"/>
                    <a:pt x="937" y="1034"/>
                  </a:cubicBezTo>
                  <a:cubicBezTo>
                    <a:pt x="1290" y="671"/>
                    <a:pt x="1290" y="671"/>
                    <a:pt x="1290" y="671"/>
                  </a:cubicBezTo>
                  <a:cubicBezTo>
                    <a:pt x="1299" y="662"/>
                    <a:pt x="1299" y="648"/>
                    <a:pt x="1290" y="63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98" name="Group 197"/>
          <p:cNvGrpSpPr>
            <a:grpSpLocks noChangeAspect="1"/>
          </p:cNvGrpSpPr>
          <p:nvPr/>
        </p:nvGrpSpPr>
        <p:grpSpPr>
          <a:xfrm>
            <a:off x="447981" y="3698335"/>
            <a:ext cx="544149" cy="544149"/>
            <a:chOff x="5273675" y="2606675"/>
            <a:chExt cx="1644650" cy="1644650"/>
          </a:xfrm>
        </p:grpSpPr>
        <p:sp>
          <p:nvSpPr>
            <p:cNvPr id="199" name="AutoShape 3"/>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200" name="Group 199"/>
            <p:cNvGrpSpPr/>
            <p:nvPr/>
          </p:nvGrpSpPr>
          <p:grpSpPr>
            <a:xfrm>
              <a:off x="5646738" y="2776538"/>
              <a:ext cx="898525" cy="1304925"/>
              <a:chOff x="5646738" y="2776538"/>
              <a:chExt cx="898525" cy="1304925"/>
            </a:xfrm>
          </p:grpSpPr>
          <p:sp>
            <p:nvSpPr>
              <p:cNvPr id="201" name="Freeform 200"/>
              <p:cNvSpPr>
                <a:spLocks/>
              </p:cNvSpPr>
              <p:nvPr/>
            </p:nvSpPr>
            <p:spPr bwMode="auto">
              <a:xfrm>
                <a:off x="5646738" y="2890838"/>
                <a:ext cx="898525" cy="1190625"/>
              </a:xfrm>
              <a:custGeom>
                <a:avLst/>
                <a:gdLst>
                  <a:gd name="connsiteX0" fmla="*/ 311196 w 898525"/>
                  <a:gd name="connsiteY0" fmla="*/ 816042 h 1190625"/>
                  <a:gd name="connsiteX1" fmla="*/ 333306 w 898525"/>
                  <a:gd name="connsiteY1" fmla="*/ 816042 h 1190625"/>
                  <a:gd name="connsiteX2" fmla="*/ 333306 w 898525"/>
                  <a:gd name="connsiteY2" fmla="*/ 838143 h 1190625"/>
                  <a:gd name="connsiteX3" fmla="*/ 302637 w 898525"/>
                  <a:gd name="connsiteY3" fmla="*/ 868800 h 1190625"/>
                  <a:gd name="connsiteX4" fmla="*/ 271255 w 898525"/>
                  <a:gd name="connsiteY4" fmla="*/ 900170 h 1190625"/>
                  <a:gd name="connsiteX5" fmla="*/ 247006 w 898525"/>
                  <a:gd name="connsiteY5" fmla="*/ 924410 h 1190625"/>
                  <a:gd name="connsiteX6" fmla="*/ 236307 w 898525"/>
                  <a:gd name="connsiteY6" fmla="*/ 928688 h 1190625"/>
                  <a:gd name="connsiteX7" fmla="*/ 224896 w 898525"/>
                  <a:gd name="connsiteY7" fmla="*/ 924410 h 1190625"/>
                  <a:gd name="connsiteX8" fmla="*/ 197793 w 898525"/>
                  <a:gd name="connsiteY8" fmla="*/ 896605 h 1190625"/>
                  <a:gd name="connsiteX9" fmla="*/ 197793 w 898525"/>
                  <a:gd name="connsiteY9" fmla="*/ 874504 h 1190625"/>
                  <a:gd name="connsiteX10" fmla="*/ 219903 w 898525"/>
                  <a:gd name="connsiteY10" fmla="*/ 874504 h 1190625"/>
                  <a:gd name="connsiteX11" fmla="*/ 236307 w 898525"/>
                  <a:gd name="connsiteY11" fmla="*/ 890902 h 1190625"/>
                  <a:gd name="connsiteX12" fmla="*/ 269829 w 898525"/>
                  <a:gd name="connsiteY12" fmla="*/ 857393 h 1190625"/>
                  <a:gd name="connsiteX13" fmla="*/ 297645 w 898525"/>
                  <a:gd name="connsiteY13" fmla="*/ 829588 h 1190625"/>
                  <a:gd name="connsiteX14" fmla="*/ 311196 w 898525"/>
                  <a:gd name="connsiteY14" fmla="*/ 816042 h 1190625"/>
                  <a:gd name="connsiteX15" fmla="*/ 311196 w 898525"/>
                  <a:gd name="connsiteY15" fmla="*/ 539104 h 1190625"/>
                  <a:gd name="connsiteX16" fmla="*/ 333306 w 898525"/>
                  <a:gd name="connsiteY16" fmla="*/ 539104 h 1190625"/>
                  <a:gd name="connsiteX17" fmla="*/ 333306 w 898525"/>
                  <a:gd name="connsiteY17" fmla="*/ 561918 h 1190625"/>
                  <a:gd name="connsiteX18" fmla="*/ 302637 w 898525"/>
                  <a:gd name="connsiteY18" fmla="*/ 592575 h 1190625"/>
                  <a:gd name="connsiteX19" fmla="*/ 271255 w 898525"/>
                  <a:gd name="connsiteY19" fmla="*/ 623945 h 1190625"/>
                  <a:gd name="connsiteX20" fmla="*/ 247006 w 898525"/>
                  <a:gd name="connsiteY20" fmla="*/ 647472 h 1190625"/>
                  <a:gd name="connsiteX21" fmla="*/ 236307 w 898525"/>
                  <a:gd name="connsiteY21" fmla="*/ 652463 h 1190625"/>
                  <a:gd name="connsiteX22" fmla="*/ 224896 w 898525"/>
                  <a:gd name="connsiteY22" fmla="*/ 647472 h 1190625"/>
                  <a:gd name="connsiteX23" fmla="*/ 197793 w 898525"/>
                  <a:gd name="connsiteY23" fmla="*/ 620380 h 1190625"/>
                  <a:gd name="connsiteX24" fmla="*/ 197793 w 898525"/>
                  <a:gd name="connsiteY24" fmla="*/ 598279 h 1190625"/>
                  <a:gd name="connsiteX25" fmla="*/ 219903 w 898525"/>
                  <a:gd name="connsiteY25" fmla="*/ 598279 h 1190625"/>
                  <a:gd name="connsiteX26" fmla="*/ 236307 w 898525"/>
                  <a:gd name="connsiteY26" fmla="*/ 614677 h 1190625"/>
                  <a:gd name="connsiteX27" fmla="*/ 269829 w 898525"/>
                  <a:gd name="connsiteY27" fmla="*/ 581168 h 1190625"/>
                  <a:gd name="connsiteX28" fmla="*/ 297645 w 898525"/>
                  <a:gd name="connsiteY28" fmla="*/ 553363 h 1190625"/>
                  <a:gd name="connsiteX29" fmla="*/ 311196 w 898525"/>
                  <a:gd name="connsiteY29" fmla="*/ 539104 h 1190625"/>
                  <a:gd name="connsiteX30" fmla="*/ 311196 w 898525"/>
                  <a:gd name="connsiteY30" fmla="*/ 257242 h 1190625"/>
                  <a:gd name="connsiteX31" fmla="*/ 333306 w 898525"/>
                  <a:gd name="connsiteY31" fmla="*/ 257242 h 1190625"/>
                  <a:gd name="connsiteX32" fmla="*/ 333306 w 898525"/>
                  <a:gd name="connsiteY32" fmla="*/ 279343 h 1190625"/>
                  <a:gd name="connsiteX33" fmla="*/ 302637 w 898525"/>
                  <a:gd name="connsiteY33" fmla="*/ 310000 h 1190625"/>
                  <a:gd name="connsiteX34" fmla="*/ 271255 w 898525"/>
                  <a:gd name="connsiteY34" fmla="*/ 341370 h 1190625"/>
                  <a:gd name="connsiteX35" fmla="*/ 247006 w 898525"/>
                  <a:gd name="connsiteY35" fmla="*/ 365610 h 1190625"/>
                  <a:gd name="connsiteX36" fmla="*/ 236307 w 898525"/>
                  <a:gd name="connsiteY36" fmla="*/ 369888 h 1190625"/>
                  <a:gd name="connsiteX37" fmla="*/ 224896 w 898525"/>
                  <a:gd name="connsiteY37" fmla="*/ 365610 h 1190625"/>
                  <a:gd name="connsiteX38" fmla="*/ 197793 w 898525"/>
                  <a:gd name="connsiteY38" fmla="*/ 338518 h 1190625"/>
                  <a:gd name="connsiteX39" fmla="*/ 197793 w 898525"/>
                  <a:gd name="connsiteY39" fmla="*/ 316417 h 1190625"/>
                  <a:gd name="connsiteX40" fmla="*/ 219903 w 898525"/>
                  <a:gd name="connsiteY40" fmla="*/ 316417 h 1190625"/>
                  <a:gd name="connsiteX41" fmla="*/ 236307 w 898525"/>
                  <a:gd name="connsiteY41" fmla="*/ 332102 h 1190625"/>
                  <a:gd name="connsiteX42" fmla="*/ 269829 w 898525"/>
                  <a:gd name="connsiteY42" fmla="*/ 298593 h 1190625"/>
                  <a:gd name="connsiteX43" fmla="*/ 297645 w 898525"/>
                  <a:gd name="connsiteY43" fmla="*/ 271501 h 1190625"/>
                  <a:gd name="connsiteX44" fmla="*/ 311196 w 898525"/>
                  <a:gd name="connsiteY44" fmla="*/ 257242 h 1190625"/>
                  <a:gd name="connsiteX45" fmla="*/ 15714 w 898525"/>
                  <a:gd name="connsiteY45" fmla="*/ 0 h 1190625"/>
                  <a:gd name="connsiteX46" fmla="*/ 272843 w 898525"/>
                  <a:gd name="connsiteY46" fmla="*/ 0 h 1190625"/>
                  <a:gd name="connsiteX47" fmla="*/ 272843 w 898525"/>
                  <a:gd name="connsiteY47" fmla="*/ 31370 h 1190625"/>
                  <a:gd name="connsiteX48" fmla="*/ 31427 w 898525"/>
                  <a:gd name="connsiteY48" fmla="*/ 31370 h 1190625"/>
                  <a:gd name="connsiteX49" fmla="*/ 31427 w 898525"/>
                  <a:gd name="connsiteY49" fmla="*/ 1159255 h 1190625"/>
                  <a:gd name="connsiteX50" fmla="*/ 867098 w 898525"/>
                  <a:gd name="connsiteY50" fmla="*/ 1159255 h 1190625"/>
                  <a:gd name="connsiteX51" fmla="*/ 867098 w 898525"/>
                  <a:gd name="connsiteY51" fmla="*/ 31370 h 1190625"/>
                  <a:gd name="connsiteX52" fmla="*/ 625682 w 898525"/>
                  <a:gd name="connsiteY52" fmla="*/ 31370 h 1190625"/>
                  <a:gd name="connsiteX53" fmla="*/ 625682 w 898525"/>
                  <a:gd name="connsiteY53" fmla="*/ 0 h 1190625"/>
                  <a:gd name="connsiteX54" fmla="*/ 882812 w 898525"/>
                  <a:gd name="connsiteY54" fmla="*/ 0 h 1190625"/>
                  <a:gd name="connsiteX55" fmla="*/ 898525 w 898525"/>
                  <a:gd name="connsiteY55" fmla="*/ 15685 h 1190625"/>
                  <a:gd name="connsiteX56" fmla="*/ 898525 w 898525"/>
                  <a:gd name="connsiteY56" fmla="*/ 1174940 h 1190625"/>
                  <a:gd name="connsiteX57" fmla="*/ 882812 w 898525"/>
                  <a:gd name="connsiteY57" fmla="*/ 1190625 h 1190625"/>
                  <a:gd name="connsiteX58" fmla="*/ 15714 w 898525"/>
                  <a:gd name="connsiteY58" fmla="*/ 1190625 h 1190625"/>
                  <a:gd name="connsiteX59" fmla="*/ 0 w 898525"/>
                  <a:gd name="connsiteY59" fmla="*/ 1174940 h 1190625"/>
                  <a:gd name="connsiteX60" fmla="*/ 0 w 898525"/>
                  <a:gd name="connsiteY60" fmla="*/ 15685 h 1190625"/>
                  <a:gd name="connsiteX61" fmla="*/ 15714 w 898525"/>
                  <a:gd name="connsiteY61" fmla="*/ 0 h 119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98525" h="1190625">
                    <a:moveTo>
                      <a:pt x="311196" y="816042"/>
                    </a:moveTo>
                    <a:cubicBezTo>
                      <a:pt x="317615" y="809625"/>
                      <a:pt x="327600" y="809625"/>
                      <a:pt x="333306" y="816042"/>
                    </a:cubicBezTo>
                    <a:cubicBezTo>
                      <a:pt x="339725" y="821745"/>
                      <a:pt x="339725" y="831727"/>
                      <a:pt x="333306" y="838143"/>
                    </a:cubicBezTo>
                    <a:cubicBezTo>
                      <a:pt x="333306" y="838143"/>
                      <a:pt x="333306" y="838143"/>
                      <a:pt x="302637" y="868800"/>
                    </a:cubicBezTo>
                    <a:cubicBezTo>
                      <a:pt x="302637" y="868800"/>
                      <a:pt x="302637" y="868800"/>
                      <a:pt x="271255" y="900170"/>
                    </a:cubicBezTo>
                    <a:cubicBezTo>
                      <a:pt x="271255" y="900170"/>
                      <a:pt x="271255" y="900170"/>
                      <a:pt x="247006" y="924410"/>
                    </a:cubicBezTo>
                    <a:cubicBezTo>
                      <a:pt x="244153" y="927262"/>
                      <a:pt x="240587" y="928688"/>
                      <a:pt x="236307" y="928688"/>
                    </a:cubicBezTo>
                    <a:cubicBezTo>
                      <a:pt x="232028" y="928688"/>
                      <a:pt x="228462" y="927262"/>
                      <a:pt x="224896" y="924410"/>
                    </a:cubicBezTo>
                    <a:cubicBezTo>
                      <a:pt x="224896" y="924410"/>
                      <a:pt x="224896" y="924410"/>
                      <a:pt x="197793" y="896605"/>
                    </a:cubicBezTo>
                    <a:cubicBezTo>
                      <a:pt x="192087" y="890902"/>
                      <a:pt x="192087" y="880920"/>
                      <a:pt x="197793" y="874504"/>
                    </a:cubicBezTo>
                    <a:cubicBezTo>
                      <a:pt x="204212" y="868800"/>
                      <a:pt x="214197" y="868800"/>
                      <a:pt x="219903" y="874504"/>
                    </a:cubicBezTo>
                    <a:cubicBezTo>
                      <a:pt x="219903" y="874504"/>
                      <a:pt x="219903" y="874504"/>
                      <a:pt x="236307" y="890902"/>
                    </a:cubicBezTo>
                    <a:cubicBezTo>
                      <a:pt x="236307" y="890902"/>
                      <a:pt x="236307" y="890902"/>
                      <a:pt x="269829" y="857393"/>
                    </a:cubicBezTo>
                    <a:cubicBezTo>
                      <a:pt x="269829" y="857393"/>
                      <a:pt x="269829" y="857393"/>
                      <a:pt x="297645" y="829588"/>
                    </a:cubicBezTo>
                    <a:cubicBezTo>
                      <a:pt x="297645" y="829588"/>
                      <a:pt x="297645" y="829588"/>
                      <a:pt x="311196" y="816042"/>
                    </a:cubicBezTo>
                    <a:close/>
                    <a:moveTo>
                      <a:pt x="311196" y="539104"/>
                    </a:moveTo>
                    <a:cubicBezTo>
                      <a:pt x="317615" y="533400"/>
                      <a:pt x="327600" y="533400"/>
                      <a:pt x="333306" y="539104"/>
                    </a:cubicBezTo>
                    <a:cubicBezTo>
                      <a:pt x="339725" y="545520"/>
                      <a:pt x="339725" y="555502"/>
                      <a:pt x="333306" y="561918"/>
                    </a:cubicBezTo>
                    <a:cubicBezTo>
                      <a:pt x="333306" y="561918"/>
                      <a:pt x="333306" y="561918"/>
                      <a:pt x="302637" y="592575"/>
                    </a:cubicBezTo>
                    <a:cubicBezTo>
                      <a:pt x="302637" y="592575"/>
                      <a:pt x="302637" y="592575"/>
                      <a:pt x="271255" y="623945"/>
                    </a:cubicBezTo>
                    <a:cubicBezTo>
                      <a:pt x="271255" y="623945"/>
                      <a:pt x="271255" y="623945"/>
                      <a:pt x="247006" y="647472"/>
                    </a:cubicBezTo>
                    <a:cubicBezTo>
                      <a:pt x="244153" y="651037"/>
                      <a:pt x="240587" y="652463"/>
                      <a:pt x="236307" y="652463"/>
                    </a:cubicBezTo>
                    <a:cubicBezTo>
                      <a:pt x="232028" y="652463"/>
                      <a:pt x="228462" y="651037"/>
                      <a:pt x="224896" y="647472"/>
                    </a:cubicBezTo>
                    <a:cubicBezTo>
                      <a:pt x="224896" y="647472"/>
                      <a:pt x="224896" y="647472"/>
                      <a:pt x="197793" y="620380"/>
                    </a:cubicBezTo>
                    <a:cubicBezTo>
                      <a:pt x="192087" y="614677"/>
                      <a:pt x="192087" y="604695"/>
                      <a:pt x="197793" y="598279"/>
                    </a:cubicBezTo>
                    <a:cubicBezTo>
                      <a:pt x="204212" y="592575"/>
                      <a:pt x="214197" y="592575"/>
                      <a:pt x="219903" y="598279"/>
                    </a:cubicBezTo>
                    <a:cubicBezTo>
                      <a:pt x="219903" y="598279"/>
                      <a:pt x="219903" y="598279"/>
                      <a:pt x="236307" y="614677"/>
                    </a:cubicBezTo>
                    <a:cubicBezTo>
                      <a:pt x="236307" y="614677"/>
                      <a:pt x="236307" y="614677"/>
                      <a:pt x="269829" y="581168"/>
                    </a:cubicBezTo>
                    <a:cubicBezTo>
                      <a:pt x="269829" y="581168"/>
                      <a:pt x="269829" y="581168"/>
                      <a:pt x="297645" y="553363"/>
                    </a:cubicBezTo>
                    <a:cubicBezTo>
                      <a:pt x="297645" y="553363"/>
                      <a:pt x="297645" y="553363"/>
                      <a:pt x="311196" y="539104"/>
                    </a:cubicBezTo>
                    <a:close/>
                    <a:moveTo>
                      <a:pt x="311196" y="257242"/>
                    </a:moveTo>
                    <a:cubicBezTo>
                      <a:pt x="317615" y="250825"/>
                      <a:pt x="327600" y="250825"/>
                      <a:pt x="333306" y="257242"/>
                    </a:cubicBezTo>
                    <a:cubicBezTo>
                      <a:pt x="339725" y="263658"/>
                      <a:pt x="339725" y="272927"/>
                      <a:pt x="333306" y="279343"/>
                    </a:cubicBezTo>
                    <a:cubicBezTo>
                      <a:pt x="333306" y="279343"/>
                      <a:pt x="333306" y="279343"/>
                      <a:pt x="302637" y="310000"/>
                    </a:cubicBezTo>
                    <a:cubicBezTo>
                      <a:pt x="302637" y="310000"/>
                      <a:pt x="302637" y="310000"/>
                      <a:pt x="271255" y="341370"/>
                    </a:cubicBezTo>
                    <a:cubicBezTo>
                      <a:pt x="271255" y="341370"/>
                      <a:pt x="271255" y="341370"/>
                      <a:pt x="247006" y="365610"/>
                    </a:cubicBezTo>
                    <a:cubicBezTo>
                      <a:pt x="244153" y="368462"/>
                      <a:pt x="240587" y="369888"/>
                      <a:pt x="236307" y="369888"/>
                    </a:cubicBezTo>
                    <a:cubicBezTo>
                      <a:pt x="232028" y="369888"/>
                      <a:pt x="228462" y="368462"/>
                      <a:pt x="224896" y="365610"/>
                    </a:cubicBezTo>
                    <a:cubicBezTo>
                      <a:pt x="224896" y="365610"/>
                      <a:pt x="224896" y="365610"/>
                      <a:pt x="197793" y="338518"/>
                    </a:cubicBezTo>
                    <a:cubicBezTo>
                      <a:pt x="192087" y="332102"/>
                      <a:pt x="192087" y="322120"/>
                      <a:pt x="197793" y="316417"/>
                    </a:cubicBezTo>
                    <a:cubicBezTo>
                      <a:pt x="204212" y="310000"/>
                      <a:pt x="214197" y="310000"/>
                      <a:pt x="219903" y="316417"/>
                    </a:cubicBezTo>
                    <a:cubicBezTo>
                      <a:pt x="219903" y="316417"/>
                      <a:pt x="219903" y="316417"/>
                      <a:pt x="236307" y="332102"/>
                    </a:cubicBezTo>
                    <a:cubicBezTo>
                      <a:pt x="236307" y="332102"/>
                      <a:pt x="236307" y="332102"/>
                      <a:pt x="269829" y="298593"/>
                    </a:cubicBezTo>
                    <a:cubicBezTo>
                      <a:pt x="269829" y="298593"/>
                      <a:pt x="269829" y="298593"/>
                      <a:pt x="297645" y="271501"/>
                    </a:cubicBezTo>
                    <a:cubicBezTo>
                      <a:pt x="297645" y="271501"/>
                      <a:pt x="297645" y="271501"/>
                      <a:pt x="311196" y="257242"/>
                    </a:cubicBezTo>
                    <a:close/>
                    <a:moveTo>
                      <a:pt x="15714" y="0"/>
                    </a:moveTo>
                    <a:cubicBezTo>
                      <a:pt x="15714" y="0"/>
                      <a:pt x="15714" y="0"/>
                      <a:pt x="272843" y="0"/>
                    </a:cubicBezTo>
                    <a:cubicBezTo>
                      <a:pt x="272843" y="0"/>
                      <a:pt x="272843" y="0"/>
                      <a:pt x="272843" y="31370"/>
                    </a:cubicBezTo>
                    <a:cubicBezTo>
                      <a:pt x="272843" y="31370"/>
                      <a:pt x="272843" y="31370"/>
                      <a:pt x="31427" y="31370"/>
                    </a:cubicBezTo>
                    <a:cubicBezTo>
                      <a:pt x="31427" y="31370"/>
                      <a:pt x="31427" y="31370"/>
                      <a:pt x="31427" y="1159255"/>
                    </a:cubicBezTo>
                    <a:cubicBezTo>
                      <a:pt x="31427" y="1159255"/>
                      <a:pt x="31427" y="1159255"/>
                      <a:pt x="867098" y="1159255"/>
                    </a:cubicBezTo>
                    <a:cubicBezTo>
                      <a:pt x="867098" y="1159255"/>
                      <a:pt x="867098" y="1159255"/>
                      <a:pt x="867098" y="31370"/>
                    </a:cubicBezTo>
                    <a:cubicBezTo>
                      <a:pt x="867098" y="31370"/>
                      <a:pt x="867098" y="31370"/>
                      <a:pt x="625682" y="31370"/>
                    </a:cubicBezTo>
                    <a:cubicBezTo>
                      <a:pt x="625682" y="31370"/>
                      <a:pt x="625682" y="31370"/>
                      <a:pt x="625682" y="0"/>
                    </a:cubicBezTo>
                    <a:cubicBezTo>
                      <a:pt x="625682" y="0"/>
                      <a:pt x="625682" y="0"/>
                      <a:pt x="882812" y="0"/>
                    </a:cubicBezTo>
                    <a:cubicBezTo>
                      <a:pt x="892097" y="0"/>
                      <a:pt x="898525" y="7130"/>
                      <a:pt x="898525" y="15685"/>
                    </a:cubicBezTo>
                    <a:cubicBezTo>
                      <a:pt x="898525" y="15685"/>
                      <a:pt x="898525" y="15685"/>
                      <a:pt x="898525" y="1174940"/>
                    </a:cubicBezTo>
                    <a:cubicBezTo>
                      <a:pt x="898525" y="1184209"/>
                      <a:pt x="892097" y="1190625"/>
                      <a:pt x="882812" y="1190625"/>
                    </a:cubicBezTo>
                    <a:cubicBezTo>
                      <a:pt x="882812" y="1190625"/>
                      <a:pt x="882812" y="1190625"/>
                      <a:pt x="15714" y="1190625"/>
                    </a:cubicBezTo>
                    <a:cubicBezTo>
                      <a:pt x="6428" y="1190625"/>
                      <a:pt x="0" y="1184209"/>
                      <a:pt x="0" y="1174940"/>
                    </a:cubicBezTo>
                    <a:cubicBezTo>
                      <a:pt x="0" y="1174940"/>
                      <a:pt x="0" y="1174940"/>
                      <a:pt x="0" y="15685"/>
                    </a:cubicBezTo>
                    <a:cubicBezTo>
                      <a:pt x="0" y="7130"/>
                      <a:pt x="6428" y="0"/>
                      <a:pt x="1571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sp>
            <p:nvSpPr>
              <p:cNvPr id="202" name="Freeform 201"/>
              <p:cNvSpPr>
                <a:spLocks/>
              </p:cNvSpPr>
              <p:nvPr/>
            </p:nvSpPr>
            <p:spPr bwMode="auto">
              <a:xfrm>
                <a:off x="5795963" y="2776538"/>
                <a:ext cx="600075" cy="1093787"/>
              </a:xfrm>
              <a:custGeom>
                <a:avLst/>
                <a:gdLst>
                  <a:gd name="connsiteX0" fmla="*/ 296727 w 600075"/>
                  <a:gd name="connsiteY0" fmla="*/ 1044575 h 1093787"/>
                  <a:gd name="connsiteX1" fmla="*/ 584335 w 600075"/>
                  <a:gd name="connsiteY1" fmla="*/ 1044575 h 1093787"/>
                  <a:gd name="connsiteX2" fmla="*/ 600075 w 600075"/>
                  <a:gd name="connsiteY2" fmla="*/ 1060450 h 1093787"/>
                  <a:gd name="connsiteX3" fmla="*/ 584335 w 600075"/>
                  <a:gd name="connsiteY3" fmla="*/ 1076325 h 1093787"/>
                  <a:gd name="connsiteX4" fmla="*/ 296727 w 600075"/>
                  <a:gd name="connsiteY4" fmla="*/ 1076325 h 1093787"/>
                  <a:gd name="connsiteX5" fmla="*/ 280987 w 600075"/>
                  <a:gd name="connsiteY5" fmla="*/ 1060450 h 1093787"/>
                  <a:gd name="connsiteX6" fmla="*/ 296727 w 600075"/>
                  <a:gd name="connsiteY6" fmla="*/ 1044575 h 1093787"/>
                  <a:gd name="connsiteX7" fmla="*/ 296727 w 600075"/>
                  <a:gd name="connsiteY7" fmla="*/ 958850 h 1093787"/>
                  <a:gd name="connsiteX8" fmla="*/ 584335 w 600075"/>
                  <a:gd name="connsiteY8" fmla="*/ 958850 h 1093787"/>
                  <a:gd name="connsiteX9" fmla="*/ 600075 w 600075"/>
                  <a:gd name="connsiteY9" fmla="*/ 974725 h 1093787"/>
                  <a:gd name="connsiteX10" fmla="*/ 584335 w 600075"/>
                  <a:gd name="connsiteY10" fmla="*/ 990600 h 1093787"/>
                  <a:gd name="connsiteX11" fmla="*/ 296727 w 600075"/>
                  <a:gd name="connsiteY11" fmla="*/ 990600 h 1093787"/>
                  <a:gd name="connsiteX12" fmla="*/ 280987 w 600075"/>
                  <a:gd name="connsiteY12" fmla="*/ 974725 h 1093787"/>
                  <a:gd name="connsiteX13" fmla="*/ 296727 w 600075"/>
                  <a:gd name="connsiteY13" fmla="*/ 958850 h 1093787"/>
                  <a:gd name="connsiteX14" fmla="*/ 15667 w 600075"/>
                  <a:gd name="connsiteY14" fmla="*/ 941387 h 1093787"/>
                  <a:gd name="connsiteX15" fmla="*/ 107534 w 600075"/>
                  <a:gd name="connsiteY15" fmla="*/ 941387 h 1093787"/>
                  <a:gd name="connsiteX16" fmla="*/ 76200 w 600075"/>
                  <a:gd name="connsiteY16" fmla="*/ 972722 h 1093787"/>
                  <a:gd name="connsiteX17" fmla="*/ 31334 w 600075"/>
                  <a:gd name="connsiteY17" fmla="*/ 972722 h 1093787"/>
                  <a:gd name="connsiteX18" fmla="*/ 31334 w 600075"/>
                  <a:gd name="connsiteY18" fmla="*/ 1062453 h 1093787"/>
                  <a:gd name="connsiteX19" fmla="*/ 121065 w 600075"/>
                  <a:gd name="connsiteY19" fmla="*/ 1062453 h 1093787"/>
                  <a:gd name="connsiteX20" fmla="*/ 121065 w 600075"/>
                  <a:gd name="connsiteY20" fmla="*/ 1058892 h 1093787"/>
                  <a:gd name="connsiteX21" fmla="*/ 152400 w 600075"/>
                  <a:gd name="connsiteY21" fmla="*/ 1027557 h 1093787"/>
                  <a:gd name="connsiteX22" fmla="*/ 152400 w 600075"/>
                  <a:gd name="connsiteY22" fmla="*/ 1078120 h 1093787"/>
                  <a:gd name="connsiteX23" fmla="*/ 136732 w 600075"/>
                  <a:gd name="connsiteY23" fmla="*/ 1093787 h 1093787"/>
                  <a:gd name="connsiteX24" fmla="*/ 15667 w 600075"/>
                  <a:gd name="connsiteY24" fmla="*/ 1093787 h 1093787"/>
                  <a:gd name="connsiteX25" fmla="*/ 0 w 600075"/>
                  <a:gd name="connsiteY25" fmla="*/ 1078120 h 1093787"/>
                  <a:gd name="connsiteX26" fmla="*/ 0 w 600075"/>
                  <a:gd name="connsiteY26" fmla="*/ 957054 h 1093787"/>
                  <a:gd name="connsiteX27" fmla="*/ 15667 w 600075"/>
                  <a:gd name="connsiteY27" fmla="*/ 941387 h 1093787"/>
                  <a:gd name="connsiteX28" fmla="*/ 296727 w 600075"/>
                  <a:gd name="connsiteY28" fmla="*/ 766762 h 1093787"/>
                  <a:gd name="connsiteX29" fmla="*/ 584335 w 600075"/>
                  <a:gd name="connsiteY29" fmla="*/ 766762 h 1093787"/>
                  <a:gd name="connsiteX30" fmla="*/ 600075 w 600075"/>
                  <a:gd name="connsiteY30" fmla="*/ 782637 h 1093787"/>
                  <a:gd name="connsiteX31" fmla="*/ 584335 w 600075"/>
                  <a:gd name="connsiteY31" fmla="*/ 798512 h 1093787"/>
                  <a:gd name="connsiteX32" fmla="*/ 296727 w 600075"/>
                  <a:gd name="connsiteY32" fmla="*/ 798512 h 1093787"/>
                  <a:gd name="connsiteX33" fmla="*/ 280987 w 600075"/>
                  <a:gd name="connsiteY33" fmla="*/ 782637 h 1093787"/>
                  <a:gd name="connsiteX34" fmla="*/ 296727 w 600075"/>
                  <a:gd name="connsiteY34" fmla="*/ 766762 h 1093787"/>
                  <a:gd name="connsiteX35" fmla="*/ 296727 w 600075"/>
                  <a:gd name="connsiteY35" fmla="*/ 681037 h 1093787"/>
                  <a:gd name="connsiteX36" fmla="*/ 584335 w 600075"/>
                  <a:gd name="connsiteY36" fmla="*/ 681037 h 1093787"/>
                  <a:gd name="connsiteX37" fmla="*/ 600075 w 600075"/>
                  <a:gd name="connsiteY37" fmla="*/ 696912 h 1093787"/>
                  <a:gd name="connsiteX38" fmla="*/ 584335 w 600075"/>
                  <a:gd name="connsiteY38" fmla="*/ 712787 h 1093787"/>
                  <a:gd name="connsiteX39" fmla="*/ 296727 w 600075"/>
                  <a:gd name="connsiteY39" fmla="*/ 712787 h 1093787"/>
                  <a:gd name="connsiteX40" fmla="*/ 280987 w 600075"/>
                  <a:gd name="connsiteY40" fmla="*/ 696912 h 1093787"/>
                  <a:gd name="connsiteX41" fmla="*/ 296727 w 600075"/>
                  <a:gd name="connsiteY41" fmla="*/ 681037 h 1093787"/>
                  <a:gd name="connsiteX42" fmla="*/ 15667 w 600075"/>
                  <a:gd name="connsiteY42" fmla="*/ 663575 h 1093787"/>
                  <a:gd name="connsiteX43" fmla="*/ 107534 w 600075"/>
                  <a:gd name="connsiteY43" fmla="*/ 663575 h 1093787"/>
                  <a:gd name="connsiteX44" fmla="*/ 76200 w 600075"/>
                  <a:gd name="connsiteY44" fmla="*/ 694910 h 1093787"/>
                  <a:gd name="connsiteX45" fmla="*/ 31334 w 600075"/>
                  <a:gd name="connsiteY45" fmla="*/ 694910 h 1093787"/>
                  <a:gd name="connsiteX46" fmla="*/ 31334 w 600075"/>
                  <a:gd name="connsiteY46" fmla="*/ 784641 h 1093787"/>
                  <a:gd name="connsiteX47" fmla="*/ 121065 w 600075"/>
                  <a:gd name="connsiteY47" fmla="*/ 784641 h 1093787"/>
                  <a:gd name="connsiteX48" fmla="*/ 121065 w 600075"/>
                  <a:gd name="connsiteY48" fmla="*/ 781080 h 1093787"/>
                  <a:gd name="connsiteX49" fmla="*/ 152400 w 600075"/>
                  <a:gd name="connsiteY49" fmla="*/ 749745 h 1093787"/>
                  <a:gd name="connsiteX50" fmla="*/ 152400 w 600075"/>
                  <a:gd name="connsiteY50" fmla="*/ 800308 h 1093787"/>
                  <a:gd name="connsiteX51" fmla="*/ 136732 w 600075"/>
                  <a:gd name="connsiteY51" fmla="*/ 815975 h 1093787"/>
                  <a:gd name="connsiteX52" fmla="*/ 15667 w 600075"/>
                  <a:gd name="connsiteY52" fmla="*/ 815975 h 1093787"/>
                  <a:gd name="connsiteX53" fmla="*/ 0 w 600075"/>
                  <a:gd name="connsiteY53" fmla="*/ 800308 h 1093787"/>
                  <a:gd name="connsiteX54" fmla="*/ 0 w 600075"/>
                  <a:gd name="connsiteY54" fmla="*/ 679242 h 1093787"/>
                  <a:gd name="connsiteX55" fmla="*/ 15667 w 600075"/>
                  <a:gd name="connsiteY55" fmla="*/ 663575 h 1093787"/>
                  <a:gd name="connsiteX56" fmla="*/ 296727 w 600075"/>
                  <a:gd name="connsiteY56" fmla="*/ 485775 h 1093787"/>
                  <a:gd name="connsiteX57" fmla="*/ 584335 w 600075"/>
                  <a:gd name="connsiteY57" fmla="*/ 485775 h 1093787"/>
                  <a:gd name="connsiteX58" fmla="*/ 600075 w 600075"/>
                  <a:gd name="connsiteY58" fmla="*/ 501650 h 1093787"/>
                  <a:gd name="connsiteX59" fmla="*/ 584335 w 600075"/>
                  <a:gd name="connsiteY59" fmla="*/ 517525 h 1093787"/>
                  <a:gd name="connsiteX60" fmla="*/ 296727 w 600075"/>
                  <a:gd name="connsiteY60" fmla="*/ 517525 h 1093787"/>
                  <a:gd name="connsiteX61" fmla="*/ 280987 w 600075"/>
                  <a:gd name="connsiteY61" fmla="*/ 501650 h 1093787"/>
                  <a:gd name="connsiteX62" fmla="*/ 296727 w 600075"/>
                  <a:gd name="connsiteY62" fmla="*/ 485775 h 1093787"/>
                  <a:gd name="connsiteX63" fmla="*/ 296727 w 600075"/>
                  <a:gd name="connsiteY63" fmla="*/ 400050 h 1093787"/>
                  <a:gd name="connsiteX64" fmla="*/ 584335 w 600075"/>
                  <a:gd name="connsiteY64" fmla="*/ 400050 h 1093787"/>
                  <a:gd name="connsiteX65" fmla="*/ 600075 w 600075"/>
                  <a:gd name="connsiteY65" fmla="*/ 415925 h 1093787"/>
                  <a:gd name="connsiteX66" fmla="*/ 584335 w 600075"/>
                  <a:gd name="connsiteY66" fmla="*/ 431800 h 1093787"/>
                  <a:gd name="connsiteX67" fmla="*/ 296727 w 600075"/>
                  <a:gd name="connsiteY67" fmla="*/ 431800 h 1093787"/>
                  <a:gd name="connsiteX68" fmla="*/ 280987 w 600075"/>
                  <a:gd name="connsiteY68" fmla="*/ 415925 h 1093787"/>
                  <a:gd name="connsiteX69" fmla="*/ 296727 w 600075"/>
                  <a:gd name="connsiteY69" fmla="*/ 400050 h 1093787"/>
                  <a:gd name="connsiteX70" fmla="*/ 15667 w 600075"/>
                  <a:gd name="connsiteY70" fmla="*/ 382587 h 1093787"/>
                  <a:gd name="connsiteX71" fmla="*/ 107534 w 600075"/>
                  <a:gd name="connsiteY71" fmla="*/ 382587 h 1093787"/>
                  <a:gd name="connsiteX72" fmla="*/ 76200 w 600075"/>
                  <a:gd name="connsiteY72" fmla="*/ 413776 h 1093787"/>
                  <a:gd name="connsiteX73" fmla="*/ 31334 w 600075"/>
                  <a:gd name="connsiteY73" fmla="*/ 413776 h 1093787"/>
                  <a:gd name="connsiteX74" fmla="*/ 31334 w 600075"/>
                  <a:gd name="connsiteY74" fmla="*/ 503798 h 1093787"/>
                  <a:gd name="connsiteX75" fmla="*/ 121065 w 600075"/>
                  <a:gd name="connsiteY75" fmla="*/ 503798 h 1093787"/>
                  <a:gd name="connsiteX76" fmla="*/ 121065 w 600075"/>
                  <a:gd name="connsiteY76" fmla="*/ 499545 h 1093787"/>
                  <a:gd name="connsiteX77" fmla="*/ 152400 w 600075"/>
                  <a:gd name="connsiteY77" fmla="*/ 468356 h 1093787"/>
                  <a:gd name="connsiteX78" fmla="*/ 152400 w 600075"/>
                  <a:gd name="connsiteY78" fmla="*/ 519393 h 1093787"/>
                  <a:gd name="connsiteX79" fmla="*/ 136732 w 600075"/>
                  <a:gd name="connsiteY79" fmla="*/ 534987 h 1093787"/>
                  <a:gd name="connsiteX80" fmla="*/ 15667 w 600075"/>
                  <a:gd name="connsiteY80" fmla="*/ 534987 h 1093787"/>
                  <a:gd name="connsiteX81" fmla="*/ 0 w 600075"/>
                  <a:gd name="connsiteY81" fmla="*/ 519393 h 1093787"/>
                  <a:gd name="connsiteX82" fmla="*/ 0 w 600075"/>
                  <a:gd name="connsiteY82" fmla="*/ 398182 h 1093787"/>
                  <a:gd name="connsiteX83" fmla="*/ 15667 w 600075"/>
                  <a:gd name="connsiteY83" fmla="*/ 382587 h 1093787"/>
                  <a:gd name="connsiteX84" fmla="*/ 301266 w 600075"/>
                  <a:gd name="connsiteY84" fmla="*/ 31750 h 1093787"/>
                  <a:gd name="connsiteX85" fmla="*/ 279758 w 600075"/>
                  <a:gd name="connsiteY85" fmla="*/ 36027 h 1093787"/>
                  <a:gd name="connsiteX86" fmla="*/ 246062 w 600075"/>
                  <a:gd name="connsiteY86" fmla="*/ 66675 h 1093787"/>
                  <a:gd name="connsiteX87" fmla="*/ 357187 w 600075"/>
                  <a:gd name="connsiteY87" fmla="*/ 66675 h 1093787"/>
                  <a:gd name="connsiteX88" fmla="*/ 323491 w 600075"/>
                  <a:gd name="connsiteY88" fmla="*/ 36027 h 1093787"/>
                  <a:gd name="connsiteX89" fmla="*/ 301266 w 600075"/>
                  <a:gd name="connsiteY89" fmla="*/ 31750 h 1093787"/>
                  <a:gd name="connsiteX90" fmla="*/ 300832 w 600075"/>
                  <a:gd name="connsiteY90" fmla="*/ 0 h 1093787"/>
                  <a:gd name="connsiteX91" fmla="*/ 373818 w 600075"/>
                  <a:gd name="connsiteY91" fmla="*/ 35602 h 1093787"/>
                  <a:gd name="connsiteX92" fmla="*/ 390275 w 600075"/>
                  <a:gd name="connsiteY92" fmla="*/ 66220 h 1093787"/>
                  <a:gd name="connsiteX93" fmla="*/ 439648 w 600075"/>
                  <a:gd name="connsiteY93" fmla="*/ 66220 h 1093787"/>
                  <a:gd name="connsiteX94" fmla="*/ 446088 w 600075"/>
                  <a:gd name="connsiteY94" fmla="*/ 73340 h 1093787"/>
                  <a:gd name="connsiteX95" fmla="*/ 446088 w 600075"/>
                  <a:gd name="connsiteY95" fmla="*/ 113927 h 1093787"/>
                  <a:gd name="connsiteX96" fmla="*/ 446088 w 600075"/>
                  <a:gd name="connsiteY96" fmla="*/ 145256 h 1093787"/>
                  <a:gd name="connsiteX97" fmla="*/ 446088 w 600075"/>
                  <a:gd name="connsiteY97" fmla="*/ 178010 h 1093787"/>
                  <a:gd name="connsiteX98" fmla="*/ 431062 w 600075"/>
                  <a:gd name="connsiteY98" fmla="*/ 193675 h 1093787"/>
                  <a:gd name="connsiteX99" fmla="*/ 171317 w 600075"/>
                  <a:gd name="connsiteY99" fmla="*/ 193675 h 1093787"/>
                  <a:gd name="connsiteX100" fmla="*/ 155575 w 600075"/>
                  <a:gd name="connsiteY100" fmla="*/ 178010 h 1093787"/>
                  <a:gd name="connsiteX101" fmla="*/ 155575 w 600075"/>
                  <a:gd name="connsiteY101" fmla="*/ 145256 h 1093787"/>
                  <a:gd name="connsiteX102" fmla="*/ 155575 w 600075"/>
                  <a:gd name="connsiteY102" fmla="*/ 113927 h 1093787"/>
                  <a:gd name="connsiteX103" fmla="*/ 155575 w 600075"/>
                  <a:gd name="connsiteY103" fmla="*/ 73340 h 1093787"/>
                  <a:gd name="connsiteX104" fmla="*/ 162731 w 600075"/>
                  <a:gd name="connsiteY104" fmla="*/ 66220 h 1093787"/>
                  <a:gd name="connsiteX105" fmla="*/ 212104 w 600075"/>
                  <a:gd name="connsiteY105" fmla="*/ 66220 h 1093787"/>
                  <a:gd name="connsiteX106" fmla="*/ 227846 w 600075"/>
                  <a:gd name="connsiteY106" fmla="*/ 35602 h 1093787"/>
                  <a:gd name="connsiteX107" fmla="*/ 300832 w 600075"/>
                  <a:gd name="connsiteY107" fmla="*/ 0 h 109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600075" h="1093787">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7" y="941387"/>
                    </a:moveTo>
                    <a:cubicBezTo>
                      <a:pt x="15667" y="941387"/>
                      <a:pt x="15667" y="941387"/>
                      <a:pt x="107534" y="941387"/>
                    </a:cubicBezTo>
                    <a:cubicBezTo>
                      <a:pt x="107534" y="941387"/>
                      <a:pt x="107534" y="941387"/>
                      <a:pt x="76200" y="972722"/>
                    </a:cubicBezTo>
                    <a:cubicBezTo>
                      <a:pt x="76200" y="972722"/>
                      <a:pt x="76200" y="972722"/>
                      <a:pt x="31334" y="972722"/>
                    </a:cubicBezTo>
                    <a:cubicBezTo>
                      <a:pt x="31334" y="972722"/>
                      <a:pt x="31334" y="972722"/>
                      <a:pt x="31334" y="1062453"/>
                    </a:cubicBezTo>
                    <a:cubicBezTo>
                      <a:pt x="31334" y="1062453"/>
                      <a:pt x="31334" y="1062453"/>
                      <a:pt x="121065" y="1062453"/>
                    </a:cubicBezTo>
                    <a:cubicBezTo>
                      <a:pt x="121065" y="1062453"/>
                      <a:pt x="121065" y="1062453"/>
                      <a:pt x="121065" y="1058892"/>
                    </a:cubicBezTo>
                    <a:cubicBezTo>
                      <a:pt x="121065" y="1058892"/>
                      <a:pt x="121065" y="1058892"/>
                      <a:pt x="152400" y="1027557"/>
                    </a:cubicBezTo>
                    <a:cubicBezTo>
                      <a:pt x="152400" y="1027557"/>
                      <a:pt x="152400" y="1027557"/>
                      <a:pt x="152400" y="1078120"/>
                    </a:cubicBezTo>
                    <a:cubicBezTo>
                      <a:pt x="152400" y="1086666"/>
                      <a:pt x="145990" y="1093787"/>
                      <a:pt x="136732" y="1093787"/>
                    </a:cubicBezTo>
                    <a:lnTo>
                      <a:pt x="15667" y="1093787"/>
                    </a:lnTo>
                    <a:cubicBezTo>
                      <a:pt x="7121" y="1093787"/>
                      <a:pt x="0" y="1086666"/>
                      <a:pt x="0" y="1078120"/>
                    </a:cubicBezTo>
                    <a:cubicBezTo>
                      <a:pt x="0" y="1078120"/>
                      <a:pt x="0" y="1078120"/>
                      <a:pt x="0" y="957054"/>
                    </a:cubicBezTo>
                    <a:cubicBezTo>
                      <a:pt x="0" y="948509"/>
                      <a:pt x="7121" y="941387"/>
                      <a:pt x="15667"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7" y="663575"/>
                    </a:moveTo>
                    <a:cubicBezTo>
                      <a:pt x="15667" y="663575"/>
                      <a:pt x="15667" y="663575"/>
                      <a:pt x="107534" y="663575"/>
                    </a:cubicBezTo>
                    <a:cubicBezTo>
                      <a:pt x="107534" y="663575"/>
                      <a:pt x="107534" y="663575"/>
                      <a:pt x="76200" y="694910"/>
                    </a:cubicBezTo>
                    <a:cubicBezTo>
                      <a:pt x="76200" y="694910"/>
                      <a:pt x="76200" y="694910"/>
                      <a:pt x="31334" y="694910"/>
                    </a:cubicBezTo>
                    <a:cubicBezTo>
                      <a:pt x="31334" y="694910"/>
                      <a:pt x="31334" y="694910"/>
                      <a:pt x="31334" y="784641"/>
                    </a:cubicBezTo>
                    <a:cubicBezTo>
                      <a:pt x="31334" y="784641"/>
                      <a:pt x="31334" y="784641"/>
                      <a:pt x="121065" y="784641"/>
                    </a:cubicBezTo>
                    <a:cubicBezTo>
                      <a:pt x="121065" y="784641"/>
                      <a:pt x="121065" y="784641"/>
                      <a:pt x="121065" y="781080"/>
                    </a:cubicBezTo>
                    <a:cubicBezTo>
                      <a:pt x="121065" y="781080"/>
                      <a:pt x="121065" y="781080"/>
                      <a:pt x="152400" y="749745"/>
                    </a:cubicBezTo>
                    <a:cubicBezTo>
                      <a:pt x="152400" y="749745"/>
                      <a:pt x="152400" y="749745"/>
                      <a:pt x="152400" y="800308"/>
                    </a:cubicBezTo>
                    <a:cubicBezTo>
                      <a:pt x="152400" y="808854"/>
                      <a:pt x="145990" y="815975"/>
                      <a:pt x="136732" y="815975"/>
                    </a:cubicBezTo>
                    <a:cubicBezTo>
                      <a:pt x="136732" y="815975"/>
                      <a:pt x="136732" y="815975"/>
                      <a:pt x="15667" y="815975"/>
                    </a:cubicBezTo>
                    <a:cubicBezTo>
                      <a:pt x="7121" y="815975"/>
                      <a:pt x="0" y="808854"/>
                      <a:pt x="0" y="800308"/>
                    </a:cubicBezTo>
                    <a:lnTo>
                      <a:pt x="0" y="679242"/>
                    </a:lnTo>
                    <a:cubicBezTo>
                      <a:pt x="0" y="670697"/>
                      <a:pt x="7121" y="663575"/>
                      <a:pt x="15667"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7" y="382587"/>
                    </a:moveTo>
                    <a:cubicBezTo>
                      <a:pt x="15667" y="382587"/>
                      <a:pt x="15667" y="382587"/>
                      <a:pt x="107534" y="382587"/>
                    </a:cubicBezTo>
                    <a:cubicBezTo>
                      <a:pt x="107534" y="382587"/>
                      <a:pt x="107534" y="382587"/>
                      <a:pt x="76200" y="413776"/>
                    </a:cubicBezTo>
                    <a:lnTo>
                      <a:pt x="31334" y="413776"/>
                    </a:lnTo>
                    <a:cubicBezTo>
                      <a:pt x="31334" y="413776"/>
                      <a:pt x="31334" y="413776"/>
                      <a:pt x="31334" y="503798"/>
                    </a:cubicBezTo>
                    <a:cubicBezTo>
                      <a:pt x="31334" y="503798"/>
                      <a:pt x="31334" y="503798"/>
                      <a:pt x="121065" y="503798"/>
                    </a:cubicBezTo>
                    <a:cubicBezTo>
                      <a:pt x="121065" y="503798"/>
                      <a:pt x="121065" y="503798"/>
                      <a:pt x="121065" y="499545"/>
                    </a:cubicBezTo>
                    <a:cubicBezTo>
                      <a:pt x="121065" y="499545"/>
                      <a:pt x="121065" y="499545"/>
                      <a:pt x="152400" y="468356"/>
                    </a:cubicBezTo>
                    <a:cubicBezTo>
                      <a:pt x="152400" y="468356"/>
                      <a:pt x="152400" y="468356"/>
                      <a:pt x="152400" y="519393"/>
                    </a:cubicBezTo>
                    <a:cubicBezTo>
                      <a:pt x="152400" y="527899"/>
                      <a:pt x="145990" y="534987"/>
                      <a:pt x="136732" y="534987"/>
                    </a:cubicBezTo>
                    <a:cubicBezTo>
                      <a:pt x="136732" y="534987"/>
                      <a:pt x="136732" y="534987"/>
                      <a:pt x="15667" y="534987"/>
                    </a:cubicBezTo>
                    <a:cubicBezTo>
                      <a:pt x="7121" y="534987"/>
                      <a:pt x="0" y="527899"/>
                      <a:pt x="0" y="519393"/>
                    </a:cubicBezTo>
                    <a:cubicBezTo>
                      <a:pt x="0" y="519393"/>
                      <a:pt x="0" y="519393"/>
                      <a:pt x="0" y="398182"/>
                    </a:cubicBezTo>
                    <a:cubicBezTo>
                      <a:pt x="0" y="389675"/>
                      <a:pt x="7121" y="382587"/>
                      <a:pt x="15667"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grpSp>
      </p:grpSp>
      <p:grpSp>
        <p:nvGrpSpPr>
          <p:cNvPr id="203" name="bcgIcons_PadlockLocked">
            <a:extLst>
              <a:ext uri="{FF2B5EF4-FFF2-40B4-BE49-F238E27FC236}">
                <a16:creationId xmlns:a16="http://schemas.microsoft.com/office/drawing/2014/main" id="{C53B90B9-F401-46B1-9144-22E59C0726EB}"/>
              </a:ext>
            </a:extLst>
          </p:cNvPr>
          <p:cNvGrpSpPr>
            <a:grpSpLocks noChangeAspect="1"/>
          </p:cNvGrpSpPr>
          <p:nvPr/>
        </p:nvGrpSpPr>
        <p:grpSpPr bwMode="auto">
          <a:xfrm>
            <a:off x="458636" y="4280301"/>
            <a:ext cx="543645" cy="544149"/>
            <a:chOff x="1682" y="0"/>
            <a:chExt cx="4316" cy="4320"/>
          </a:xfrm>
        </p:grpSpPr>
        <p:sp>
          <p:nvSpPr>
            <p:cNvPr id="204" name="AutoShape 8">
              <a:extLst>
                <a:ext uri="{FF2B5EF4-FFF2-40B4-BE49-F238E27FC236}">
                  <a16:creationId xmlns:a16="http://schemas.microsoft.com/office/drawing/2014/main" id="{43B384B7-D05C-4EFC-9989-408C0ED24610}"/>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05" name="Freeform 204">
              <a:extLst>
                <a:ext uri="{FF2B5EF4-FFF2-40B4-BE49-F238E27FC236}">
                  <a16:creationId xmlns:a16="http://schemas.microsoft.com/office/drawing/2014/main" id="{6AEA6AD5-B942-4D03-BCE5-8DF72DD16704}"/>
                </a:ext>
              </a:extLst>
            </p:cNvPr>
            <p:cNvSpPr>
              <a:spLocks noEditPoints="1"/>
            </p:cNvSpPr>
            <p:nvPr/>
          </p:nvSpPr>
          <p:spPr bwMode="auto">
            <a:xfrm>
              <a:off x="2808" y="1911"/>
              <a:ext cx="2068" cy="1700"/>
            </a:xfrm>
            <a:custGeom>
              <a:avLst/>
              <a:gdLst>
                <a:gd name="T0" fmla="*/ 1060 w 1104"/>
                <a:gd name="T1" fmla="*/ 907 h 907"/>
                <a:gd name="T2" fmla="*/ 44 w 1104"/>
                <a:gd name="T3" fmla="*/ 907 h 907"/>
                <a:gd name="T4" fmla="*/ 0 w 1104"/>
                <a:gd name="T5" fmla="*/ 863 h 907"/>
                <a:gd name="T6" fmla="*/ 0 w 1104"/>
                <a:gd name="T7" fmla="*/ 44 h 907"/>
                <a:gd name="T8" fmla="*/ 44 w 1104"/>
                <a:gd name="T9" fmla="*/ 0 h 907"/>
                <a:gd name="T10" fmla="*/ 1060 w 1104"/>
                <a:gd name="T11" fmla="*/ 0 h 907"/>
                <a:gd name="T12" fmla="*/ 1104 w 1104"/>
                <a:gd name="T13" fmla="*/ 44 h 907"/>
                <a:gd name="T14" fmla="*/ 1104 w 1104"/>
                <a:gd name="T15" fmla="*/ 863 h 907"/>
                <a:gd name="T16" fmla="*/ 1060 w 1104"/>
                <a:gd name="T17" fmla="*/ 907 h 907"/>
                <a:gd name="T18" fmla="*/ 44 w 1104"/>
                <a:gd name="T19" fmla="*/ 44 h 907"/>
                <a:gd name="T20" fmla="*/ 44 w 1104"/>
                <a:gd name="T21" fmla="*/ 863 h 907"/>
                <a:gd name="T22" fmla="*/ 1060 w 1104"/>
                <a:gd name="T23" fmla="*/ 863 h 907"/>
                <a:gd name="T24" fmla="*/ 1060 w 1104"/>
                <a:gd name="T25" fmla="*/ 44 h 907"/>
                <a:gd name="T26" fmla="*/ 44 w 1104"/>
                <a:gd name="T27" fmla="*/ 4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4" h="907">
                  <a:moveTo>
                    <a:pt x="1060" y="907"/>
                  </a:moveTo>
                  <a:cubicBezTo>
                    <a:pt x="44" y="907"/>
                    <a:pt x="44" y="907"/>
                    <a:pt x="44" y="907"/>
                  </a:cubicBezTo>
                  <a:cubicBezTo>
                    <a:pt x="20" y="907"/>
                    <a:pt x="0" y="887"/>
                    <a:pt x="0" y="863"/>
                  </a:cubicBezTo>
                  <a:cubicBezTo>
                    <a:pt x="0" y="44"/>
                    <a:pt x="0" y="44"/>
                    <a:pt x="0" y="44"/>
                  </a:cubicBezTo>
                  <a:cubicBezTo>
                    <a:pt x="0" y="20"/>
                    <a:pt x="20" y="0"/>
                    <a:pt x="44" y="0"/>
                  </a:cubicBezTo>
                  <a:cubicBezTo>
                    <a:pt x="1060" y="0"/>
                    <a:pt x="1060" y="0"/>
                    <a:pt x="1060" y="0"/>
                  </a:cubicBezTo>
                  <a:cubicBezTo>
                    <a:pt x="1084" y="0"/>
                    <a:pt x="1104" y="20"/>
                    <a:pt x="1104" y="44"/>
                  </a:cubicBezTo>
                  <a:cubicBezTo>
                    <a:pt x="1104" y="863"/>
                    <a:pt x="1104" y="863"/>
                    <a:pt x="1104" y="863"/>
                  </a:cubicBezTo>
                  <a:cubicBezTo>
                    <a:pt x="1104" y="887"/>
                    <a:pt x="1084" y="907"/>
                    <a:pt x="1060" y="907"/>
                  </a:cubicBezTo>
                  <a:close/>
                  <a:moveTo>
                    <a:pt x="44" y="44"/>
                  </a:moveTo>
                  <a:cubicBezTo>
                    <a:pt x="44" y="863"/>
                    <a:pt x="44" y="863"/>
                    <a:pt x="44" y="863"/>
                  </a:cubicBezTo>
                  <a:cubicBezTo>
                    <a:pt x="1060" y="863"/>
                    <a:pt x="1060" y="863"/>
                    <a:pt x="1060" y="863"/>
                  </a:cubicBezTo>
                  <a:cubicBezTo>
                    <a:pt x="1060" y="44"/>
                    <a:pt x="1060" y="44"/>
                    <a:pt x="1060" y="44"/>
                  </a:cubicBezTo>
                  <a:lnTo>
                    <a:pt x="44"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06" name="Freeform 205">
              <a:extLst>
                <a:ext uri="{FF2B5EF4-FFF2-40B4-BE49-F238E27FC236}">
                  <a16:creationId xmlns:a16="http://schemas.microsoft.com/office/drawing/2014/main" id="{08D8CB30-5B31-450F-966B-EEC1A0955634}"/>
                </a:ext>
              </a:extLst>
            </p:cNvPr>
            <p:cNvSpPr>
              <a:spLocks noEditPoints="1"/>
            </p:cNvSpPr>
            <p:nvPr/>
          </p:nvSpPr>
          <p:spPr bwMode="auto">
            <a:xfrm>
              <a:off x="2961" y="728"/>
              <a:ext cx="1761" cy="2728"/>
            </a:xfrm>
            <a:custGeom>
              <a:avLst/>
              <a:gdLst>
                <a:gd name="T0" fmla="*/ 16 w 940"/>
                <a:gd name="T1" fmla="*/ 587 h 1455"/>
                <a:gd name="T2" fmla="*/ 16 w 940"/>
                <a:gd name="T3" fmla="*/ 447 h 1455"/>
                <a:gd name="T4" fmla="*/ 246 w 940"/>
                <a:gd name="T5" fmla="*/ 56 h 1455"/>
                <a:gd name="T6" fmla="*/ 470 w 940"/>
                <a:gd name="T7" fmla="*/ 0 h 1455"/>
                <a:gd name="T8" fmla="*/ 470 w 940"/>
                <a:gd name="T9" fmla="*/ 0 h 1455"/>
                <a:gd name="T10" fmla="*/ 470 w 940"/>
                <a:gd name="T11" fmla="*/ 0 h 1455"/>
                <a:gd name="T12" fmla="*/ 694 w 940"/>
                <a:gd name="T13" fmla="*/ 56 h 1455"/>
                <a:gd name="T14" fmla="*/ 924 w 940"/>
                <a:gd name="T15" fmla="*/ 447 h 1455"/>
                <a:gd name="T16" fmla="*/ 924 w 940"/>
                <a:gd name="T17" fmla="*/ 587 h 1455"/>
                <a:gd name="T18" fmla="*/ 824 w 940"/>
                <a:gd name="T19" fmla="*/ 587 h 1455"/>
                <a:gd name="T20" fmla="*/ 824 w 940"/>
                <a:gd name="T21" fmla="*/ 447 h 1455"/>
                <a:gd name="T22" fmla="*/ 470 w 940"/>
                <a:gd name="T23" fmla="*/ 100 h 1455"/>
                <a:gd name="T24" fmla="*/ 116 w 940"/>
                <a:gd name="T25" fmla="*/ 447 h 1455"/>
                <a:gd name="T26" fmla="*/ 116 w 940"/>
                <a:gd name="T27" fmla="*/ 587 h 1455"/>
                <a:gd name="T28" fmla="*/ 16 w 940"/>
                <a:gd name="T29" fmla="*/ 587 h 1455"/>
                <a:gd name="T30" fmla="*/ 940 w 940"/>
                <a:gd name="T31" fmla="*/ 1367 h 1455"/>
                <a:gd name="T32" fmla="*/ 930 w 940"/>
                <a:gd name="T33" fmla="*/ 1357 h 1455"/>
                <a:gd name="T34" fmla="*/ 10 w 940"/>
                <a:gd name="T35" fmla="*/ 1357 h 1455"/>
                <a:gd name="T36" fmla="*/ 0 w 940"/>
                <a:gd name="T37" fmla="*/ 1367 h 1455"/>
                <a:gd name="T38" fmla="*/ 0 w 940"/>
                <a:gd name="T39" fmla="*/ 1445 h 1455"/>
                <a:gd name="T40" fmla="*/ 10 w 940"/>
                <a:gd name="T41" fmla="*/ 1455 h 1455"/>
                <a:gd name="T42" fmla="*/ 930 w 940"/>
                <a:gd name="T43" fmla="*/ 1455 h 1455"/>
                <a:gd name="T44" fmla="*/ 940 w 940"/>
                <a:gd name="T45" fmla="*/ 1445 h 1455"/>
                <a:gd name="T46" fmla="*/ 940 w 940"/>
                <a:gd name="T47" fmla="*/ 1367 h 1455"/>
                <a:gd name="T48" fmla="*/ 940 w 940"/>
                <a:gd name="T49" fmla="*/ 720 h 1455"/>
                <a:gd name="T50" fmla="*/ 940 w 940"/>
                <a:gd name="T51" fmla="*/ 1296 h 1455"/>
                <a:gd name="T52" fmla="*/ 930 w 940"/>
                <a:gd name="T53" fmla="*/ 1306 h 1455"/>
                <a:gd name="T54" fmla="*/ 10 w 940"/>
                <a:gd name="T55" fmla="*/ 1306 h 1455"/>
                <a:gd name="T56" fmla="*/ 0 w 940"/>
                <a:gd name="T57" fmla="*/ 1296 h 1455"/>
                <a:gd name="T58" fmla="*/ 0 w 940"/>
                <a:gd name="T59" fmla="*/ 720 h 1455"/>
                <a:gd name="T60" fmla="*/ 10 w 940"/>
                <a:gd name="T61" fmla="*/ 710 h 1455"/>
                <a:gd name="T62" fmla="*/ 930 w 940"/>
                <a:gd name="T63" fmla="*/ 710 h 1455"/>
                <a:gd name="T64" fmla="*/ 940 w 940"/>
                <a:gd name="T65" fmla="*/ 720 h 1455"/>
                <a:gd name="T66" fmla="*/ 568 w 940"/>
                <a:gd name="T67" fmla="*/ 885 h 1455"/>
                <a:gd name="T68" fmla="*/ 470 w 940"/>
                <a:gd name="T69" fmla="*/ 787 h 1455"/>
                <a:gd name="T70" fmla="*/ 372 w 940"/>
                <a:gd name="T71" fmla="*/ 885 h 1455"/>
                <a:gd name="T72" fmla="*/ 429 w 940"/>
                <a:gd name="T73" fmla="*/ 974 h 1455"/>
                <a:gd name="T74" fmla="*/ 429 w 940"/>
                <a:gd name="T75" fmla="*/ 1211 h 1455"/>
                <a:gd name="T76" fmla="*/ 439 w 940"/>
                <a:gd name="T77" fmla="*/ 1221 h 1455"/>
                <a:gd name="T78" fmla="*/ 501 w 940"/>
                <a:gd name="T79" fmla="*/ 1221 h 1455"/>
                <a:gd name="T80" fmla="*/ 511 w 940"/>
                <a:gd name="T81" fmla="*/ 1211 h 1455"/>
                <a:gd name="T82" fmla="*/ 511 w 940"/>
                <a:gd name="T83" fmla="*/ 974 h 1455"/>
                <a:gd name="T84" fmla="*/ 568 w 940"/>
                <a:gd name="T85" fmla="*/ 88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0" h="1455">
                  <a:moveTo>
                    <a:pt x="16" y="587"/>
                  </a:moveTo>
                  <a:cubicBezTo>
                    <a:pt x="16" y="447"/>
                    <a:pt x="16" y="447"/>
                    <a:pt x="16" y="447"/>
                  </a:cubicBezTo>
                  <a:cubicBezTo>
                    <a:pt x="16" y="218"/>
                    <a:pt x="141" y="108"/>
                    <a:pt x="246" y="56"/>
                  </a:cubicBezTo>
                  <a:cubicBezTo>
                    <a:pt x="356" y="2"/>
                    <a:pt x="465" y="0"/>
                    <a:pt x="470" y="0"/>
                  </a:cubicBezTo>
                  <a:cubicBezTo>
                    <a:pt x="470" y="0"/>
                    <a:pt x="470" y="0"/>
                    <a:pt x="470" y="0"/>
                  </a:cubicBezTo>
                  <a:cubicBezTo>
                    <a:pt x="470" y="0"/>
                    <a:pt x="470" y="0"/>
                    <a:pt x="470" y="0"/>
                  </a:cubicBezTo>
                  <a:cubicBezTo>
                    <a:pt x="475" y="0"/>
                    <a:pt x="584" y="2"/>
                    <a:pt x="694" y="56"/>
                  </a:cubicBezTo>
                  <a:cubicBezTo>
                    <a:pt x="799" y="108"/>
                    <a:pt x="924" y="218"/>
                    <a:pt x="924" y="447"/>
                  </a:cubicBezTo>
                  <a:cubicBezTo>
                    <a:pt x="924" y="587"/>
                    <a:pt x="924" y="587"/>
                    <a:pt x="924" y="587"/>
                  </a:cubicBezTo>
                  <a:cubicBezTo>
                    <a:pt x="824" y="587"/>
                    <a:pt x="824" y="587"/>
                    <a:pt x="824" y="587"/>
                  </a:cubicBezTo>
                  <a:cubicBezTo>
                    <a:pt x="824" y="447"/>
                    <a:pt x="824" y="447"/>
                    <a:pt x="824" y="447"/>
                  </a:cubicBezTo>
                  <a:cubicBezTo>
                    <a:pt x="824" y="113"/>
                    <a:pt x="491" y="100"/>
                    <a:pt x="470" y="100"/>
                  </a:cubicBezTo>
                  <a:cubicBezTo>
                    <a:pt x="450" y="100"/>
                    <a:pt x="116" y="112"/>
                    <a:pt x="116" y="447"/>
                  </a:cubicBezTo>
                  <a:cubicBezTo>
                    <a:pt x="116" y="587"/>
                    <a:pt x="116" y="587"/>
                    <a:pt x="116" y="587"/>
                  </a:cubicBezTo>
                  <a:lnTo>
                    <a:pt x="16" y="587"/>
                  </a:lnTo>
                  <a:close/>
                  <a:moveTo>
                    <a:pt x="940" y="1367"/>
                  </a:moveTo>
                  <a:cubicBezTo>
                    <a:pt x="940" y="1361"/>
                    <a:pt x="935" y="1357"/>
                    <a:pt x="930" y="1357"/>
                  </a:cubicBezTo>
                  <a:cubicBezTo>
                    <a:pt x="10" y="1357"/>
                    <a:pt x="10" y="1357"/>
                    <a:pt x="10" y="1357"/>
                  </a:cubicBezTo>
                  <a:cubicBezTo>
                    <a:pt x="5" y="1357"/>
                    <a:pt x="0" y="1361"/>
                    <a:pt x="0" y="1367"/>
                  </a:cubicBezTo>
                  <a:cubicBezTo>
                    <a:pt x="0" y="1445"/>
                    <a:pt x="0" y="1445"/>
                    <a:pt x="0" y="1445"/>
                  </a:cubicBezTo>
                  <a:cubicBezTo>
                    <a:pt x="0" y="1451"/>
                    <a:pt x="5" y="1455"/>
                    <a:pt x="10" y="1455"/>
                  </a:cubicBezTo>
                  <a:cubicBezTo>
                    <a:pt x="930" y="1455"/>
                    <a:pt x="930" y="1455"/>
                    <a:pt x="930" y="1455"/>
                  </a:cubicBezTo>
                  <a:cubicBezTo>
                    <a:pt x="935" y="1455"/>
                    <a:pt x="940" y="1451"/>
                    <a:pt x="940" y="1445"/>
                  </a:cubicBezTo>
                  <a:lnTo>
                    <a:pt x="940" y="1367"/>
                  </a:lnTo>
                  <a:close/>
                  <a:moveTo>
                    <a:pt x="940" y="720"/>
                  </a:moveTo>
                  <a:cubicBezTo>
                    <a:pt x="940" y="1296"/>
                    <a:pt x="940" y="1296"/>
                    <a:pt x="940" y="1296"/>
                  </a:cubicBezTo>
                  <a:cubicBezTo>
                    <a:pt x="940" y="1302"/>
                    <a:pt x="935" y="1306"/>
                    <a:pt x="930" y="1306"/>
                  </a:cubicBezTo>
                  <a:cubicBezTo>
                    <a:pt x="10" y="1306"/>
                    <a:pt x="10" y="1306"/>
                    <a:pt x="10" y="1306"/>
                  </a:cubicBezTo>
                  <a:cubicBezTo>
                    <a:pt x="5" y="1306"/>
                    <a:pt x="0" y="1302"/>
                    <a:pt x="0" y="1296"/>
                  </a:cubicBezTo>
                  <a:cubicBezTo>
                    <a:pt x="0" y="720"/>
                    <a:pt x="0" y="720"/>
                    <a:pt x="0" y="720"/>
                  </a:cubicBezTo>
                  <a:cubicBezTo>
                    <a:pt x="0" y="715"/>
                    <a:pt x="5" y="710"/>
                    <a:pt x="10" y="710"/>
                  </a:cubicBezTo>
                  <a:cubicBezTo>
                    <a:pt x="930" y="710"/>
                    <a:pt x="930" y="710"/>
                    <a:pt x="930" y="710"/>
                  </a:cubicBezTo>
                  <a:cubicBezTo>
                    <a:pt x="935" y="710"/>
                    <a:pt x="940" y="715"/>
                    <a:pt x="940" y="720"/>
                  </a:cubicBezTo>
                  <a:close/>
                  <a:moveTo>
                    <a:pt x="568" y="885"/>
                  </a:moveTo>
                  <a:cubicBezTo>
                    <a:pt x="568" y="831"/>
                    <a:pt x="524" y="787"/>
                    <a:pt x="470" y="787"/>
                  </a:cubicBezTo>
                  <a:cubicBezTo>
                    <a:pt x="416" y="787"/>
                    <a:pt x="372" y="831"/>
                    <a:pt x="372" y="885"/>
                  </a:cubicBezTo>
                  <a:cubicBezTo>
                    <a:pt x="372" y="925"/>
                    <a:pt x="395" y="959"/>
                    <a:pt x="429" y="974"/>
                  </a:cubicBezTo>
                  <a:cubicBezTo>
                    <a:pt x="429" y="1211"/>
                    <a:pt x="429" y="1211"/>
                    <a:pt x="429" y="1211"/>
                  </a:cubicBezTo>
                  <a:cubicBezTo>
                    <a:pt x="429" y="1216"/>
                    <a:pt x="434" y="1221"/>
                    <a:pt x="439" y="1221"/>
                  </a:cubicBezTo>
                  <a:cubicBezTo>
                    <a:pt x="501" y="1221"/>
                    <a:pt x="501" y="1221"/>
                    <a:pt x="501" y="1221"/>
                  </a:cubicBezTo>
                  <a:cubicBezTo>
                    <a:pt x="506" y="1221"/>
                    <a:pt x="511" y="1216"/>
                    <a:pt x="511" y="1211"/>
                  </a:cubicBezTo>
                  <a:cubicBezTo>
                    <a:pt x="511" y="974"/>
                    <a:pt x="511" y="974"/>
                    <a:pt x="511" y="974"/>
                  </a:cubicBezTo>
                  <a:cubicBezTo>
                    <a:pt x="545" y="959"/>
                    <a:pt x="568" y="925"/>
                    <a:pt x="568" y="88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61" name="Group 60"/>
          <p:cNvGrpSpPr>
            <a:grpSpLocks noChangeAspect="1"/>
          </p:cNvGrpSpPr>
          <p:nvPr/>
        </p:nvGrpSpPr>
        <p:grpSpPr>
          <a:xfrm flipH="1" flipV="1">
            <a:off x="8528559" y="1344888"/>
            <a:ext cx="287683" cy="287683"/>
            <a:chOff x="628650" y="3463925"/>
            <a:chExt cx="269875" cy="269875"/>
          </a:xfrm>
        </p:grpSpPr>
        <p:sp>
          <p:nvSpPr>
            <p:cNvPr id="62" name="Oval 61"/>
            <p:cNvSpPr>
              <a:spLocks noChangeArrowheads="1"/>
            </p:cNvSpPr>
            <p:nvPr/>
          </p:nvSpPr>
          <p:spPr bwMode="auto">
            <a:xfrm>
              <a:off x="628650" y="3463925"/>
              <a:ext cx="269875" cy="269875"/>
            </a:xfrm>
            <a:prstGeom prst="ellipse">
              <a:avLst/>
            </a:pr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68" name="Freeform 67"/>
            <p:cNvSpPr>
              <a:spLocks noEditPoints="1"/>
            </p:cNvSpPr>
            <p:nvPr/>
          </p:nvSpPr>
          <p:spPr bwMode="auto">
            <a:xfrm>
              <a:off x="700087" y="3549650"/>
              <a:ext cx="127000" cy="98425"/>
            </a:xfrm>
            <a:custGeom>
              <a:avLst/>
              <a:gdLst>
                <a:gd name="T0" fmla="*/ 154 w 596"/>
                <a:gd name="T1" fmla="*/ 204 h 464"/>
                <a:gd name="T2" fmla="*/ 191 w 596"/>
                <a:gd name="T3" fmla="*/ 276 h 464"/>
                <a:gd name="T4" fmla="*/ 229 w 596"/>
                <a:gd name="T5" fmla="*/ 352 h 464"/>
                <a:gd name="T6" fmla="*/ 118 w 596"/>
                <a:gd name="T7" fmla="*/ 464 h 464"/>
                <a:gd name="T8" fmla="*/ 0 w 596"/>
                <a:gd name="T9" fmla="*/ 329 h 464"/>
                <a:gd name="T10" fmla="*/ 202 w 596"/>
                <a:gd name="T11" fmla="*/ 0 h 464"/>
                <a:gd name="T12" fmla="*/ 253 w 596"/>
                <a:gd name="T13" fmla="*/ 68 h 464"/>
                <a:gd name="T14" fmla="*/ 196 w 596"/>
                <a:gd name="T15" fmla="*/ 116 h 464"/>
                <a:gd name="T16" fmla="*/ 154 w 596"/>
                <a:gd name="T17" fmla="*/ 204 h 464"/>
                <a:gd name="T18" fmla="*/ 538 w 596"/>
                <a:gd name="T19" fmla="*/ 116 h 464"/>
                <a:gd name="T20" fmla="*/ 596 w 596"/>
                <a:gd name="T21" fmla="*/ 68 h 464"/>
                <a:gd name="T22" fmla="*/ 545 w 596"/>
                <a:gd name="T23" fmla="*/ 0 h 464"/>
                <a:gd name="T24" fmla="*/ 343 w 596"/>
                <a:gd name="T25" fmla="*/ 329 h 464"/>
                <a:gd name="T26" fmla="*/ 461 w 596"/>
                <a:gd name="T27" fmla="*/ 464 h 464"/>
                <a:gd name="T28" fmla="*/ 571 w 596"/>
                <a:gd name="T29" fmla="*/ 352 h 464"/>
                <a:gd name="T30" fmla="*/ 534 w 596"/>
                <a:gd name="T31" fmla="*/ 276 h 464"/>
                <a:gd name="T32" fmla="*/ 497 w 596"/>
                <a:gd name="T33" fmla="*/ 204 h 464"/>
                <a:gd name="T34" fmla="*/ 538 w 596"/>
                <a:gd name="T35" fmla="*/ 11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6" h="464">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grpSp>
      <p:sp>
        <p:nvSpPr>
          <p:cNvPr id="70" name="Rectangle 69">
            <a:extLst>
              <a:ext uri="{FF2B5EF4-FFF2-40B4-BE49-F238E27FC236}">
                <a16:creationId xmlns:a16="http://schemas.microsoft.com/office/drawing/2014/main" id="{18FDDAD1-5070-D147-A1A7-67972D05BBB3}"/>
              </a:ext>
            </a:extLst>
          </p:cNvPr>
          <p:cNvSpPr/>
          <p:nvPr/>
        </p:nvSpPr>
        <p:spPr>
          <a:xfrm>
            <a:off x="5530453" y="4283249"/>
            <a:ext cx="3081707" cy="346249"/>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Trebuchet MS" panose="020B0603020202020204" pitchFamily="34" charset="0"/>
              </a:rPr>
              <a:t>Security</a:t>
            </a:r>
          </a:p>
          <a:p>
            <a:pPr>
              <a:defRPr/>
            </a:pPr>
            <a:r>
              <a:rPr lang="en-US" sz="1050">
                <a:solidFill>
                  <a:srgbClr val="7F7F7F"/>
                </a:solidFill>
                <a:latin typeface="Trebuchet MS" panose="020B0603020202020204" pitchFamily="34" charset="0"/>
                <a:sym typeface="Trebuchet MS" panose="020B0603020202020204" pitchFamily="34" charset="0"/>
              </a:rPr>
              <a:t>Baked-in and fully integrated into SDLC</a:t>
            </a:r>
          </a:p>
        </p:txBody>
      </p:sp>
      <p:grpSp>
        <p:nvGrpSpPr>
          <p:cNvPr id="71" name="Group 25">
            <a:extLst>
              <a:ext uri="{FF2B5EF4-FFF2-40B4-BE49-F238E27FC236}">
                <a16:creationId xmlns:a16="http://schemas.microsoft.com/office/drawing/2014/main" id="{D3EEC0F8-F802-074C-9A63-DAF002E64100}"/>
              </a:ext>
            </a:extLst>
          </p:cNvPr>
          <p:cNvGrpSpPr>
            <a:grpSpLocks noChangeAspect="1"/>
          </p:cNvGrpSpPr>
          <p:nvPr/>
        </p:nvGrpSpPr>
        <p:grpSpPr bwMode="auto">
          <a:xfrm>
            <a:off x="4925671" y="4186283"/>
            <a:ext cx="543645" cy="543645"/>
            <a:chOff x="2078" y="1116"/>
            <a:chExt cx="288" cy="288"/>
          </a:xfrm>
        </p:grpSpPr>
        <p:sp>
          <p:nvSpPr>
            <p:cNvPr id="72" name="AutoShape 24">
              <a:extLst>
                <a:ext uri="{FF2B5EF4-FFF2-40B4-BE49-F238E27FC236}">
                  <a16:creationId xmlns:a16="http://schemas.microsoft.com/office/drawing/2014/main" id="{9FD95BCC-E884-C74E-99C0-191941EFFB87}"/>
                </a:ext>
              </a:extLst>
            </p:cNvPr>
            <p:cNvSpPr>
              <a:spLocks noChangeAspect="1" noChangeArrowheads="1" noTextEdit="1"/>
            </p:cNvSpPr>
            <p:nvPr/>
          </p:nvSpPr>
          <p:spPr bwMode="auto">
            <a:xfrm>
              <a:off x="2078" y="11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73" name="Freeform 26">
              <a:extLst>
                <a:ext uri="{FF2B5EF4-FFF2-40B4-BE49-F238E27FC236}">
                  <a16:creationId xmlns:a16="http://schemas.microsoft.com/office/drawing/2014/main" id="{41B69126-08C8-CD43-AF2F-03BA5F1A751F}"/>
                </a:ext>
              </a:extLst>
            </p:cNvPr>
            <p:cNvSpPr>
              <a:spLocks noEditPoints="1"/>
            </p:cNvSpPr>
            <p:nvPr/>
          </p:nvSpPr>
          <p:spPr bwMode="auto">
            <a:xfrm>
              <a:off x="2132" y="1133"/>
              <a:ext cx="180" cy="254"/>
            </a:xfrm>
            <a:custGeom>
              <a:avLst/>
              <a:gdLst>
                <a:gd name="T0" fmla="*/ 391 w 624"/>
                <a:gd name="T1" fmla="*/ 600 h 880"/>
                <a:gd name="T2" fmla="*/ 418 w 624"/>
                <a:gd name="T3" fmla="*/ 708 h 880"/>
                <a:gd name="T4" fmla="*/ 474 w 624"/>
                <a:gd name="T5" fmla="*/ 703 h 880"/>
                <a:gd name="T6" fmla="*/ 252 w 624"/>
                <a:gd name="T7" fmla="*/ 391 h 880"/>
                <a:gd name="T8" fmla="*/ 296 w 624"/>
                <a:gd name="T9" fmla="*/ 256 h 880"/>
                <a:gd name="T10" fmla="*/ 177 w 624"/>
                <a:gd name="T11" fmla="*/ 359 h 880"/>
                <a:gd name="T12" fmla="*/ 237 w 624"/>
                <a:gd name="T13" fmla="*/ 401 h 880"/>
                <a:gd name="T14" fmla="*/ 178 w 624"/>
                <a:gd name="T15" fmla="*/ 714 h 880"/>
                <a:gd name="T16" fmla="*/ 232 w 624"/>
                <a:gd name="T17" fmla="*/ 601 h 880"/>
                <a:gd name="T18" fmla="*/ 155 w 624"/>
                <a:gd name="T19" fmla="*/ 583 h 880"/>
                <a:gd name="T20" fmla="*/ 210 w 624"/>
                <a:gd name="T21" fmla="*/ 428 h 880"/>
                <a:gd name="T22" fmla="*/ 134 w 624"/>
                <a:gd name="T23" fmla="*/ 530 h 880"/>
                <a:gd name="T24" fmla="*/ 185 w 624"/>
                <a:gd name="T25" fmla="*/ 494 h 880"/>
                <a:gd name="T26" fmla="*/ 436 w 624"/>
                <a:gd name="T27" fmla="*/ 339 h 880"/>
                <a:gd name="T28" fmla="*/ 328 w 624"/>
                <a:gd name="T29" fmla="*/ 377 h 880"/>
                <a:gd name="T30" fmla="*/ 387 w 624"/>
                <a:gd name="T31" fmla="*/ 401 h 880"/>
                <a:gd name="T32" fmla="*/ 446 w 624"/>
                <a:gd name="T33" fmla="*/ 358 h 880"/>
                <a:gd name="T34" fmla="*/ 547 w 624"/>
                <a:gd name="T35" fmla="*/ 552 h 880"/>
                <a:gd name="T36" fmla="*/ 557 w 624"/>
                <a:gd name="T37" fmla="*/ 377 h 880"/>
                <a:gd name="T38" fmla="*/ 474 w 624"/>
                <a:gd name="T39" fmla="*/ 433 h 880"/>
                <a:gd name="T40" fmla="*/ 413 w 624"/>
                <a:gd name="T41" fmla="*/ 428 h 880"/>
                <a:gd name="T42" fmla="*/ 468 w 624"/>
                <a:gd name="T43" fmla="*/ 552 h 880"/>
                <a:gd name="T44" fmla="*/ 114 w 624"/>
                <a:gd name="T45" fmla="*/ 366 h 880"/>
                <a:gd name="T46" fmla="*/ 193 w 624"/>
                <a:gd name="T47" fmla="*/ 278 h 880"/>
                <a:gd name="T48" fmla="*/ 312 w 624"/>
                <a:gd name="T49" fmla="*/ 51 h 880"/>
                <a:gd name="T50" fmla="*/ 431 w 624"/>
                <a:gd name="T51" fmla="*/ 278 h 880"/>
                <a:gd name="T52" fmla="*/ 509 w 624"/>
                <a:gd name="T53" fmla="*/ 367 h 880"/>
                <a:gd name="T54" fmla="*/ 530 w 624"/>
                <a:gd name="T55" fmla="*/ 342 h 880"/>
                <a:gd name="T56" fmla="*/ 95 w 624"/>
                <a:gd name="T57" fmla="*/ 217 h 880"/>
                <a:gd name="T58" fmla="*/ 86 w 624"/>
                <a:gd name="T59" fmla="*/ 352 h 880"/>
                <a:gd name="T60" fmla="*/ 114 w 624"/>
                <a:gd name="T61" fmla="*/ 769 h 880"/>
                <a:gd name="T62" fmla="*/ 161 w 624"/>
                <a:gd name="T63" fmla="*/ 812 h 880"/>
                <a:gd name="T64" fmla="*/ 431 w 624"/>
                <a:gd name="T65" fmla="*/ 745 h 880"/>
                <a:gd name="T66" fmla="*/ 380 w 624"/>
                <a:gd name="T67" fmla="*/ 760 h 880"/>
                <a:gd name="T68" fmla="*/ 350 w 624"/>
                <a:gd name="T69" fmla="*/ 879 h 880"/>
                <a:gd name="T70" fmla="*/ 103 w 624"/>
                <a:gd name="T71" fmla="*/ 527 h 880"/>
                <a:gd name="T72" fmla="*/ 67 w 624"/>
                <a:gd name="T73" fmla="*/ 377 h 880"/>
                <a:gd name="T74" fmla="*/ 76 w 624"/>
                <a:gd name="T75" fmla="*/ 552 h 880"/>
                <a:gd name="T76" fmla="*/ 503 w 624"/>
                <a:gd name="T77" fmla="*/ 715 h 880"/>
                <a:gd name="T78" fmla="*/ 558 w 624"/>
                <a:gd name="T79" fmla="*/ 760 h 880"/>
                <a:gd name="T80" fmla="*/ 521 w 624"/>
                <a:gd name="T81" fmla="*/ 608 h 880"/>
                <a:gd name="T82" fmla="*/ 431 w 624"/>
                <a:gd name="T83" fmla="*/ 857 h 880"/>
                <a:gd name="T84" fmla="*/ 476 w 624"/>
                <a:gd name="T85" fmla="*/ 787 h 880"/>
                <a:gd name="T86" fmla="*/ 388 w 624"/>
                <a:gd name="T87" fmla="*/ 718 h 880"/>
                <a:gd name="T88" fmla="*/ 387 w 624"/>
                <a:gd name="T89" fmla="*/ 560 h 880"/>
                <a:gd name="T90" fmla="*/ 334 w 624"/>
                <a:gd name="T91" fmla="*/ 410 h 880"/>
                <a:gd name="T92" fmla="*/ 307 w 624"/>
                <a:gd name="T93" fmla="*/ 408 h 880"/>
                <a:gd name="T94" fmla="*/ 267 w 624"/>
                <a:gd name="T95" fmla="*/ 419 h 880"/>
                <a:gd name="T96" fmla="*/ 252 w 624"/>
                <a:gd name="T97" fmla="*/ 576 h 880"/>
                <a:gd name="T98" fmla="*/ 235 w 624"/>
                <a:gd name="T99" fmla="*/ 721 h 880"/>
                <a:gd name="T100" fmla="*/ 303 w 624"/>
                <a:gd name="T101" fmla="*/ 729 h 880"/>
                <a:gd name="T102" fmla="*/ 380 w 624"/>
                <a:gd name="T103" fmla="*/ 729 h 880"/>
                <a:gd name="T104" fmla="*/ 76 w 624"/>
                <a:gd name="T105" fmla="*/ 583 h 880"/>
                <a:gd name="T106" fmla="*/ 67 w 624"/>
                <a:gd name="T107" fmla="*/ 758 h 880"/>
                <a:gd name="T108" fmla="*/ 208 w 624"/>
                <a:gd name="T109" fmla="*/ 739 h 880"/>
                <a:gd name="T110" fmla="*/ 177 w 624"/>
                <a:gd name="T111" fmla="*/ 777 h 880"/>
                <a:gd name="T112" fmla="*/ 296 w 624"/>
                <a:gd name="T113" fmla="*/ 880 h 880"/>
                <a:gd name="T114" fmla="*/ 208 w 624"/>
                <a:gd name="T115" fmla="*/ 739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4" h="880">
                  <a:moveTo>
                    <a:pt x="468" y="583"/>
                  </a:moveTo>
                  <a:cubicBezTo>
                    <a:pt x="408" y="583"/>
                    <a:pt x="408" y="583"/>
                    <a:pt x="408" y="583"/>
                  </a:cubicBezTo>
                  <a:cubicBezTo>
                    <a:pt x="403" y="589"/>
                    <a:pt x="398" y="594"/>
                    <a:pt x="391" y="600"/>
                  </a:cubicBezTo>
                  <a:cubicBezTo>
                    <a:pt x="391" y="600"/>
                    <a:pt x="391" y="600"/>
                    <a:pt x="390" y="601"/>
                  </a:cubicBezTo>
                  <a:cubicBezTo>
                    <a:pt x="390" y="601"/>
                    <a:pt x="389" y="601"/>
                    <a:pt x="389" y="602"/>
                  </a:cubicBezTo>
                  <a:cubicBezTo>
                    <a:pt x="399" y="640"/>
                    <a:pt x="412" y="687"/>
                    <a:pt x="418" y="708"/>
                  </a:cubicBezTo>
                  <a:cubicBezTo>
                    <a:pt x="427" y="710"/>
                    <a:pt x="436" y="712"/>
                    <a:pt x="445" y="714"/>
                  </a:cubicBezTo>
                  <a:cubicBezTo>
                    <a:pt x="452" y="707"/>
                    <a:pt x="462" y="703"/>
                    <a:pt x="473" y="703"/>
                  </a:cubicBezTo>
                  <a:cubicBezTo>
                    <a:pt x="474" y="703"/>
                    <a:pt x="474" y="703"/>
                    <a:pt x="474" y="703"/>
                  </a:cubicBezTo>
                  <a:cubicBezTo>
                    <a:pt x="482" y="672"/>
                    <a:pt x="487" y="640"/>
                    <a:pt x="490" y="606"/>
                  </a:cubicBezTo>
                  <a:cubicBezTo>
                    <a:pt x="480" y="602"/>
                    <a:pt x="472" y="594"/>
                    <a:pt x="468" y="583"/>
                  </a:cubicBezTo>
                  <a:close/>
                  <a:moveTo>
                    <a:pt x="252" y="391"/>
                  </a:moveTo>
                  <a:cubicBezTo>
                    <a:pt x="262" y="386"/>
                    <a:pt x="272" y="382"/>
                    <a:pt x="281" y="380"/>
                  </a:cubicBezTo>
                  <a:cubicBezTo>
                    <a:pt x="287" y="379"/>
                    <a:pt x="291" y="378"/>
                    <a:pt x="296" y="377"/>
                  </a:cubicBezTo>
                  <a:cubicBezTo>
                    <a:pt x="296" y="256"/>
                    <a:pt x="296" y="256"/>
                    <a:pt x="296" y="256"/>
                  </a:cubicBezTo>
                  <a:cubicBezTo>
                    <a:pt x="289" y="256"/>
                    <a:pt x="281" y="256"/>
                    <a:pt x="274" y="257"/>
                  </a:cubicBezTo>
                  <a:cubicBezTo>
                    <a:pt x="242" y="270"/>
                    <a:pt x="212" y="298"/>
                    <a:pt x="188" y="339"/>
                  </a:cubicBezTo>
                  <a:cubicBezTo>
                    <a:pt x="184" y="346"/>
                    <a:pt x="181" y="352"/>
                    <a:pt x="177" y="359"/>
                  </a:cubicBezTo>
                  <a:cubicBezTo>
                    <a:pt x="186" y="366"/>
                    <a:pt x="192" y="378"/>
                    <a:pt x="192" y="390"/>
                  </a:cubicBezTo>
                  <a:cubicBezTo>
                    <a:pt x="192" y="391"/>
                    <a:pt x="192" y="392"/>
                    <a:pt x="192" y="393"/>
                  </a:cubicBezTo>
                  <a:cubicBezTo>
                    <a:pt x="206" y="396"/>
                    <a:pt x="221" y="399"/>
                    <a:pt x="237" y="401"/>
                  </a:cubicBezTo>
                  <a:cubicBezTo>
                    <a:pt x="241" y="397"/>
                    <a:pt x="246" y="394"/>
                    <a:pt x="252" y="391"/>
                  </a:cubicBezTo>
                  <a:close/>
                  <a:moveTo>
                    <a:pt x="150" y="703"/>
                  </a:moveTo>
                  <a:cubicBezTo>
                    <a:pt x="161" y="703"/>
                    <a:pt x="171" y="707"/>
                    <a:pt x="178" y="714"/>
                  </a:cubicBezTo>
                  <a:cubicBezTo>
                    <a:pt x="187" y="712"/>
                    <a:pt x="196" y="710"/>
                    <a:pt x="205" y="708"/>
                  </a:cubicBezTo>
                  <a:cubicBezTo>
                    <a:pt x="211" y="686"/>
                    <a:pt x="224" y="638"/>
                    <a:pt x="234" y="602"/>
                  </a:cubicBezTo>
                  <a:cubicBezTo>
                    <a:pt x="233" y="601"/>
                    <a:pt x="233" y="601"/>
                    <a:pt x="232" y="601"/>
                  </a:cubicBezTo>
                  <a:cubicBezTo>
                    <a:pt x="232" y="600"/>
                    <a:pt x="231" y="600"/>
                    <a:pt x="231" y="600"/>
                  </a:cubicBezTo>
                  <a:cubicBezTo>
                    <a:pt x="225" y="594"/>
                    <a:pt x="219" y="589"/>
                    <a:pt x="215" y="583"/>
                  </a:cubicBezTo>
                  <a:cubicBezTo>
                    <a:pt x="155" y="583"/>
                    <a:pt x="155" y="583"/>
                    <a:pt x="155" y="583"/>
                  </a:cubicBezTo>
                  <a:cubicBezTo>
                    <a:pt x="151" y="593"/>
                    <a:pt x="144" y="601"/>
                    <a:pt x="134" y="606"/>
                  </a:cubicBezTo>
                  <a:cubicBezTo>
                    <a:pt x="136" y="639"/>
                    <a:pt x="142" y="672"/>
                    <a:pt x="150" y="703"/>
                  </a:cubicBezTo>
                  <a:close/>
                  <a:moveTo>
                    <a:pt x="210" y="428"/>
                  </a:moveTo>
                  <a:cubicBezTo>
                    <a:pt x="199" y="426"/>
                    <a:pt x="189" y="424"/>
                    <a:pt x="178" y="421"/>
                  </a:cubicBezTo>
                  <a:cubicBezTo>
                    <a:pt x="171" y="428"/>
                    <a:pt x="161" y="433"/>
                    <a:pt x="150" y="433"/>
                  </a:cubicBezTo>
                  <a:cubicBezTo>
                    <a:pt x="142" y="463"/>
                    <a:pt x="136" y="496"/>
                    <a:pt x="134" y="530"/>
                  </a:cubicBezTo>
                  <a:cubicBezTo>
                    <a:pt x="144" y="534"/>
                    <a:pt x="151" y="542"/>
                    <a:pt x="155" y="552"/>
                  </a:cubicBezTo>
                  <a:cubicBezTo>
                    <a:pt x="195" y="552"/>
                    <a:pt x="195" y="552"/>
                    <a:pt x="195" y="552"/>
                  </a:cubicBezTo>
                  <a:cubicBezTo>
                    <a:pt x="188" y="534"/>
                    <a:pt x="184" y="514"/>
                    <a:pt x="185" y="494"/>
                  </a:cubicBezTo>
                  <a:cubicBezTo>
                    <a:pt x="187" y="470"/>
                    <a:pt x="195" y="447"/>
                    <a:pt x="210" y="428"/>
                  </a:cubicBezTo>
                  <a:close/>
                  <a:moveTo>
                    <a:pt x="446" y="358"/>
                  </a:moveTo>
                  <a:cubicBezTo>
                    <a:pt x="443" y="352"/>
                    <a:pt x="440" y="345"/>
                    <a:pt x="436" y="339"/>
                  </a:cubicBezTo>
                  <a:cubicBezTo>
                    <a:pt x="412" y="298"/>
                    <a:pt x="382" y="270"/>
                    <a:pt x="350" y="257"/>
                  </a:cubicBezTo>
                  <a:cubicBezTo>
                    <a:pt x="343" y="256"/>
                    <a:pt x="335" y="256"/>
                    <a:pt x="328" y="256"/>
                  </a:cubicBezTo>
                  <a:cubicBezTo>
                    <a:pt x="328" y="377"/>
                    <a:pt x="328" y="377"/>
                    <a:pt x="328" y="377"/>
                  </a:cubicBezTo>
                  <a:cubicBezTo>
                    <a:pt x="332" y="378"/>
                    <a:pt x="336" y="379"/>
                    <a:pt x="341" y="380"/>
                  </a:cubicBezTo>
                  <a:cubicBezTo>
                    <a:pt x="352" y="383"/>
                    <a:pt x="362" y="386"/>
                    <a:pt x="371" y="391"/>
                  </a:cubicBezTo>
                  <a:cubicBezTo>
                    <a:pt x="377" y="394"/>
                    <a:pt x="382" y="397"/>
                    <a:pt x="387" y="401"/>
                  </a:cubicBezTo>
                  <a:cubicBezTo>
                    <a:pt x="402" y="399"/>
                    <a:pt x="417" y="396"/>
                    <a:pt x="431" y="393"/>
                  </a:cubicBezTo>
                  <a:cubicBezTo>
                    <a:pt x="431" y="392"/>
                    <a:pt x="431" y="391"/>
                    <a:pt x="431" y="390"/>
                  </a:cubicBezTo>
                  <a:cubicBezTo>
                    <a:pt x="431" y="377"/>
                    <a:pt x="437" y="366"/>
                    <a:pt x="446" y="358"/>
                  </a:cubicBezTo>
                  <a:close/>
                  <a:moveTo>
                    <a:pt x="503" y="421"/>
                  </a:moveTo>
                  <a:cubicBezTo>
                    <a:pt x="513" y="454"/>
                    <a:pt x="518" y="490"/>
                    <a:pt x="521" y="527"/>
                  </a:cubicBezTo>
                  <a:cubicBezTo>
                    <a:pt x="533" y="531"/>
                    <a:pt x="542" y="541"/>
                    <a:pt x="547" y="552"/>
                  </a:cubicBezTo>
                  <a:cubicBezTo>
                    <a:pt x="624" y="552"/>
                    <a:pt x="624" y="552"/>
                    <a:pt x="624" y="552"/>
                  </a:cubicBezTo>
                  <a:cubicBezTo>
                    <a:pt x="621" y="486"/>
                    <a:pt x="597" y="425"/>
                    <a:pt x="559" y="376"/>
                  </a:cubicBezTo>
                  <a:cubicBezTo>
                    <a:pt x="558" y="376"/>
                    <a:pt x="558" y="377"/>
                    <a:pt x="557" y="377"/>
                  </a:cubicBezTo>
                  <a:cubicBezTo>
                    <a:pt x="544" y="385"/>
                    <a:pt x="530" y="392"/>
                    <a:pt x="515" y="398"/>
                  </a:cubicBezTo>
                  <a:cubicBezTo>
                    <a:pt x="514" y="407"/>
                    <a:pt x="509" y="415"/>
                    <a:pt x="503" y="421"/>
                  </a:cubicBezTo>
                  <a:close/>
                  <a:moveTo>
                    <a:pt x="474" y="433"/>
                  </a:moveTo>
                  <a:cubicBezTo>
                    <a:pt x="474" y="433"/>
                    <a:pt x="474" y="433"/>
                    <a:pt x="473" y="433"/>
                  </a:cubicBezTo>
                  <a:cubicBezTo>
                    <a:pt x="462" y="433"/>
                    <a:pt x="452" y="429"/>
                    <a:pt x="445" y="422"/>
                  </a:cubicBezTo>
                  <a:cubicBezTo>
                    <a:pt x="434" y="424"/>
                    <a:pt x="424" y="426"/>
                    <a:pt x="413" y="428"/>
                  </a:cubicBezTo>
                  <a:cubicBezTo>
                    <a:pt x="428" y="449"/>
                    <a:pt x="437" y="475"/>
                    <a:pt x="437" y="502"/>
                  </a:cubicBezTo>
                  <a:cubicBezTo>
                    <a:pt x="437" y="520"/>
                    <a:pt x="434" y="537"/>
                    <a:pt x="427" y="552"/>
                  </a:cubicBezTo>
                  <a:cubicBezTo>
                    <a:pt x="468" y="552"/>
                    <a:pt x="468" y="552"/>
                    <a:pt x="468" y="552"/>
                  </a:cubicBezTo>
                  <a:cubicBezTo>
                    <a:pt x="472" y="542"/>
                    <a:pt x="480" y="534"/>
                    <a:pt x="490" y="529"/>
                  </a:cubicBezTo>
                  <a:cubicBezTo>
                    <a:pt x="487" y="496"/>
                    <a:pt x="482" y="463"/>
                    <a:pt x="474" y="433"/>
                  </a:cubicBezTo>
                  <a:close/>
                  <a:moveTo>
                    <a:pt x="114" y="366"/>
                  </a:moveTo>
                  <a:cubicBezTo>
                    <a:pt x="122" y="356"/>
                    <a:pt x="134" y="348"/>
                    <a:pt x="148" y="348"/>
                  </a:cubicBezTo>
                  <a:cubicBezTo>
                    <a:pt x="152" y="340"/>
                    <a:pt x="156" y="332"/>
                    <a:pt x="161" y="324"/>
                  </a:cubicBezTo>
                  <a:cubicBezTo>
                    <a:pt x="171" y="307"/>
                    <a:pt x="181" y="291"/>
                    <a:pt x="193" y="278"/>
                  </a:cubicBezTo>
                  <a:cubicBezTo>
                    <a:pt x="177" y="285"/>
                    <a:pt x="161" y="293"/>
                    <a:pt x="146" y="303"/>
                  </a:cubicBezTo>
                  <a:cubicBezTo>
                    <a:pt x="146" y="217"/>
                    <a:pt x="146" y="217"/>
                    <a:pt x="146" y="217"/>
                  </a:cubicBezTo>
                  <a:cubicBezTo>
                    <a:pt x="146" y="125"/>
                    <a:pt x="221" y="51"/>
                    <a:pt x="312" y="51"/>
                  </a:cubicBezTo>
                  <a:cubicBezTo>
                    <a:pt x="404" y="51"/>
                    <a:pt x="479" y="125"/>
                    <a:pt x="479" y="217"/>
                  </a:cubicBezTo>
                  <a:cubicBezTo>
                    <a:pt x="479" y="303"/>
                    <a:pt x="479" y="303"/>
                    <a:pt x="479" y="303"/>
                  </a:cubicBezTo>
                  <a:cubicBezTo>
                    <a:pt x="464" y="294"/>
                    <a:pt x="448" y="285"/>
                    <a:pt x="431" y="278"/>
                  </a:cubicBezTo>
                  <a:cubicBezTo>
                    <a:pt x="443" y="291"/>
                    <a:pt x="453" y="307"/>
                    <a:pt x="463" y="324"/>
                  </a:cubicBezTo>
                  <a:cubicBezTo>
                    <a:pt x="468" y="332"/>
                    <a:pt x="472" y="340"/>
                    <a:pt x="476" y="348"/>
                  </a:cubicBezTo>
                  <a:cubicBezTo>
                    <a:pt x="490" y="349"/>
                    <a:pt x="502" y="356"/>
                    <a:pt x="509" y="367"/>
                  </a:cubicBezTo>
                  <a:cubicBezTo>
                    <a:pt x="519" y="362"/>
                    <a:pt x="529" y="357"/>
                    <a:pt x="538" y="352"/>
                  </a:cubicBezTo>
                  <a:cubicBezTo>
                    <a:pt x="535" y="349"/>
                    <a:pt x="533" y="346"/>
                    <a:pt x="530" y="344"/>
                  </a:cubicBezTo>
                  <a:cubicBezTo>
                    <a:pt x="530" y="343"/>
                    <a:pt x="530" y="343"/>
                    <a:pt x="530" y="342"/>
                  </a:cubicBezTo>
                  <a:cubicBezTo>
                    <a:pt x="530" y="217"/>
                    <a:pt x="530" y="217"/>
                    <a:pt x="530" y="217"/>
                  </a:cubicBezTo>
                  <a:cubicBezTo>
                    <a:pt x="530" y="97"/>
                    <a:pt x="433" y="0"/>
                    <a:pt x="313" y="0"/>
                  </a:cubicBezTo>
                  <a:cubicBezTo>
                    <a:pt x="193" y="0"/>
                    <a:pt x="95" y="97"/>
                    <a:pt x="95" y="217"/>
                  </a:cubicBezTo>
                  <a:cubicBezTo>
                    <a:pt x="95" y="341"/>
                    <a:pt x="95" y="341"/>
                    <a:pt x="95" y="341"/>
                  </a:cubicBezTo>
                  <a:cubicBezTo>
                    <a:pt x="95" y="341"/>
                    <a:pt x="95" y="342"/>
                    <a:pt x="95" y="342"/>
                  </a:cubicBezTo>
                  <a:cubicBezTo>
                    <a:pt x="92" y="345"/>
                    <a:pt x="89" y="348"/>
                    <a:pt x="86" y="352"/>
                  </a:cubicBezTo>
                  <a:cubicBezTo>
                    <a:pt x="95" y="357"/>
                    <a:pt x="104" y="362"/>
                    <a:pt x="114" y="366"/>
                  </a:cubicBezTo>
                  <a:close/>
                  <a:moveTo>
                    <a:pt x="148" y="787"/>
                  </a:moveTo>
                  <a:cubicBezTo>
                    <a:pt x="134" y="787"/>
                    <a:pt x="122" y="780"/>
                    <a:pt x="114" y="769"/>
                  </a:cubicBezTo>
                  <a:cubicBezTo>
                    <a:pt x="104" y="774"/>
                    <a:pt x="95" y="779"/>
                    <a:pt x="86" y="784"/>
                  </a:cubicBezTo>
                  <a:cubicBezTo>
                    <a:pt x="116" y="815"/>
                    <a:pt x="152" y="840"/>
                    <a:pt x="193" y="857"/>
                  </a:cubicBezTo>
                  <a:cubicBezTo>
                    <a:pt x="181" y="844"/>
                    <a:pt x="171" y="829"/>
                    <a:pt x="161" y="812"/>
                  </a:cubicBezTo>
                  <a:cubicBezTo>
                    <a:pt x="156" y="804"/>
                    <a:pt x="152" y="796"/>
                    <a:pt x="148" y="787"/>
                  </a:cubicBezTo>
                  <a:close/>
                  <a:moveTo>
                    <a:pt x="446" y="778"/>
                  </a:moveTo>
                  <a:cubicBezTo>
                    <a:pt x="437" y="770"/>
                    <a:pt x="431" y="758"/>
                    <a:pt x="431" y="745"/>
                  </a:cubicBezTo>
                  <a:cubicBezTo>
                    <a:pt x="431" y="744"/>
                    <a:pt x="431" y="743"/>
                    <a:pt x="431" y="743"/>
                  </a:cubicBezTo>
                  <a:cubicBezTo>
                    <a:pt x="426" y="741"/>
                    <a:pt x="420" y="740"/>
                    <a:pt x="414" y="739"/>
                  </a:cubicBezTo>
                  <a:cubicBezTo>
                    <a:pt x="408" y="751"/>
                    <a:pt x="395" y="760"/>
                    <a:pt x="380" y="760"/>
                  </a:cubicBezTo>
                  <a:cubicBezTo>
                    <a:pt x="328" y="760"/>
                    <a:pt x="328" y="760"/>
                    <a:pt x="328" y="760"/>
                  </a:cubicBezTo>
                  <a:cubicBezTo>
                    <a:pt x="328" y="880"/>
                    <a:pt x="328" y="880"/>
                    <a:pt x="328" y="880"/>
                  </a:cubicBezTo>
                  <a:cubicBezTo>
                    <a:pt x="335" y="880"/>
                    <a:pt x="343" y="879"/>
                    <a:pt x="350" y="879"/>
                  </a:cubicBezTo>
                  <a:cubicBezTo>
                    <a:pt x="382" y="866"/>
                    <a:pt x="412" y="837"/>
                    <a:pt x="436" y="796"/>
                  </a:cubicBezTo>
                  <a:cubicBezTo>
                    <a:pt x="440" y="790"/>
                    <a:pt x="443" y="784"/>
                    <a:pt x="446" y="778"/>
                  </a:cubicBezTo>
                  <a:close/>
                  <a:moveTo>
                    <a:pt x="103" y="527"/>
                  </a:moveTo>
                  <a:cubicBezTo>
                    <a:pt x="106" y="490"/>
                    <a:pt x="111" y="455"/>
                    <a:pt x="120" y="421"/>
                  </a:cubicBezTo>
                  <a:cubicBezTo>
                    <a:pt x="114" y="415"/>
                    <a:pt x="109" y="407"/>
                    <a:pt x="108" y="398"/>
                  </a:cubicBezTo>
                  <a:cubicBezTo>
                    <a:pt x="93" y="392"/>
                    <a:pt x="80" y="385"/>
                    <a:pt x="67" y="377"/>
                  </a:cubicBezTo>
                  <a:cubicBezTo>
                    <a:pt x="66" y="377"/>
                    <a:pt x="66" y="376"/>
                    <a:pt x="65" y="376"/>
                  </a:cubicBezTo>
                  <a:cubicBezTo>
                    <a:pt x="27" y="425"/>
                    <a:pt x="3" y="486"/>
                    <a:pt x="0" y="552"/>
                  </a:cubicBezTo>
                  <a:cubicBezTo>
                    <a:pt x="76" y="552"/>
                    <a:pt x="76" y="552"/>
                    <a:pt x="76" y="552"/>
                  </a:cubicBezTo>
                  <a:cubicBezTo>
                    <a:pt x="81" y="540"/>
                    <a:pt x="91" y="531"/>
                    <a:pt x="103" y="527"/>
                  </a:cubicBezTo>
                  <a:close/>
                  <a:moveTo>
                    <a:pt x="521" y="608"/>
                  </a:moveTo>
                  <a:cubicBezTo>
                    <a:pt x="518" y="645"/>
                    <a:pt x="513" y="681"/>
                    <a:pt x="503" y="715"/>
                  </a:cubicBezTo>
                  <a:cubicBezTo>
                    <a:pt x="509" y="721"/>
                    <a:pt x="514" y="729"/>
                    <a:pt x="515" y="737"/>
                  </a:cubicBezTo>
                  <a:cubicBezTo>
                    <a:pt x="529" y="743"/>
                    <a:pt x="543" y="750"/>
                    <a:pt x="555" y="758"/>
                  </a:cubicBezTo>
                  <a:cubicBezTo>
                    <a:pt x="557" y="758"/>
                    <a:pt x="558" y="759"/>
                    <a:pt x="558" y="760"/>
                  </a:cubicBezTo>
                  <a:cubicBezTo>
                    <a:pt x="597" y="711"/>
                    <a:pt x="621" y="650"/>
                    <a:pt x="624" y="583"/>
                  </a:cubicBezTo>
                  <a:cubicBezTo>
                    <a:pt x="547" y="583"/>
                    <a:pt x="547" y="583"/>
                    <a:pt x="547" y="583"/>
                  </a:cubicBezTo>
                  <a:cubicBezTo>
                    <a:pt x="542" y="595"/>
                    <a:pt x="533" y="604"/>
                    <a:pt x="521" y="608"/>
                  </a:cubicBezTo>
                  <a:close/>
                  <a:moveTo>
                    <a:pt x="476" y="787"/>
                  </a:moveTo>
                  <a:cubicBezTo>
                    <a:pt x="472" y="796"/>
                    <a:pt x="468" y="804"/>
                    <a:pt x="463" y="812"/>
                  </a:cubicBezTo>
                  <a:cubicBezTo>
                    <a:pt x="453" y="829"/>
                    <a:pt x="443" y="844"/>
                    <a:pt x="431" y="857"/>
                  </a:cubicBezTo>
                  <a:cubicBezTo>
                    <a:pt x="472" y="840"/>
                    <a:pt x="508" y="815"/>
                    <a:pt x="538" y="784"/>
                  </a:cubicBezTo>
                  <a:cubicBezTo>
                    <a:pt x="529" y="778"/>
                    <a:pt x="519" y="773"/>
                    <a:pt x="509" y="769"/>
                  </a:cubicBezTo>
                  <a:cubicBezTo>
                    <a:pt x="502" y="779"/>
                    <a:pt x="490" y="787"/>
                    <a:pt x="476" y="787"/>
                  </a:cubicBezTo>
                  <a:close/>
                  <a:moveTo>
                    <a:pt x="380" y="729"/>
                  </a:moveTo>
                  <a:cubicBezTo>
                    <a:pt x="384" y="729"/>
                    <a:pt x="387" y="725"/>
                    <a:pt x="388" y="721"/>
                  </a:cubicBezTo>
                  <a:cubicBezTo>
                    <a:pt x="388" y="720"/>
                    <a:pt x="388" y="719"/>
                    <a:pt x="388" y="718"/>
                  </a:cubicBezTo>
                  <a:cubicBezTo>
                    <a:pt x="381" y="692"/>
                    <a:pt x="363" y="627"/>
                    <a:pt x="353" y="588"/>
                  </a:cubicBezTo>
                  <a:cubicBezTo>
                    <a:pt x="359" y="584"/>
                    <a:pt x="365" y="581"/>
                    <a:pt x="371" y="576"/>
                  </a:cubicBezTo>
                  <a:cubicBezTo>
                    <a:pt x="377" y="571"/>
                    <a:pt x="382" y="566"/>
                    <a:pt x="387" y="560"/>
                  </a:cubicBezTo>
                  <a:cubicBezTo>
                    <a:pt x="399" y="544"/>
                    <a:pt x="406" y="524"/>
                    <a:pt x="406" y="502"/>
                  </a:cubicBezTo>
                  <a:cubicBezTo>
                    <a:pt x="406" y="466"/>
                    <a:pt x="386" y="435"/>
                    <a:pt x="356" y="418"/>
                  </a:cubicBezTo>
                  <a:cubicBezTo>
                    <a:pt x="349" y="415"/>
                    <a:pt x="342" y="412"/>
                    <a:pt x="334" y="410"/>
                  </a:cubicBezTo>
                  <a:cubicBezTo>
                    <a:pt x="329" y="409"/>
                    <a:pt x="324" y="408"/>
                    <a:pt x="319" y="408"/>
                  </a:cubicBezTo>
                  <a:cubicBezTo>
                    <a:pt x="317" y="408"/>
                    <a:pt x="314" y="407"/>
                    <a:pt x="311" y="407"/>
                  </a:cubicBezTo>
                  <a:cubicBezTo>
                    <a:pt x="310" y="407"/>
                    <a:pt x="308" y="408"/>
                    <a:pt x="307" y="408"/>
                  </a:cubicBezTo>
                  <a:cubicBezTo>
                    <a:pt x="303" y="408"/>
                    <a:pt x="303" y="408"/>
                    <a:pt x="303" y="408"/>
                  </a:cubicBezTo>
                  <a:cubicBezTo>
                    <a:pt x="298" y="408"/>
                    <a:pt x="294" y="409"/>
                    <a:pt x="289" y="410"/>
                  </a:cubicBezTo>
                  <a:cubicBezTo>
                    <a:pt x="281" y="412"/>
                    <a:pt x="274" y="415"/>
                    <a:pt x="267" y="419"/>
                  </a:cubicBezTo>
                  <a:cubicBezTo>
                    <a:pt x="238" y="434"/>
                    <a:pt x="218" y="463"/>
                    <a:pt x="217" y="496"/>
                  </a:cubicBezTo>
                  <a:cubicBezTo>
                    <a:pt x="215" y="520"/>
                    <a:pt x="223" y="542"/>
                    <a:pt x="236" y="560"/>
                  </a:cubicBezTo>
                  <a:cubicBezTo>
                    <a:pt x="240" y="566"/>
                    <a:pt x="246" y="571"/>
                    <a:pt x="252" y="576"/>
                  </a:cubicBezTo>
                  <a:cubicBezTo>
                    <a:pt x="257" y="581"/>
                    <a:pt x="264" y="585"/>
                    <a:pt x="270" y="588"/>
                  </a:cubicBezTo>
                  <a:cubicBezTo>
                    <a:pt x="260" y="624"/>
                    <a:pt x="242" y="692"/>
                    <a:pt x="235" y="718"/>
                  </a:cubicBezTo>
                  <a:cubicBezTo>
                    <a:pt x="234" y="719"/>
                    <a:pt x="234" y="720"/>
                    <a:pt x="235" y="721"/>
                  </a:cubicBezTo>
                  <a:cubicBezTo>
                    <a:pt x="235" y="725"/>
                    <a:pt x="238" y="729"/>
                    <a:pt x="243" y="729"/>
                  </a:cubicBezTo>
                  <a:cubicBezTo>
                    <a:pt x="289" y="729"/>
                    <a:pt x="289" y="729"/>
                    <a:pt x="289" y="729"/>
                  </a:cubicBezTo>
                  <a:cubicBezTo>
                    <a:pt x="303" y="729"/>
                    <a:pt x="303" y="729"/>
                    <a:pt x="303" y="729"/>
                  </a:cubicBezTo>
                  <a:cubicBezTo>
                    <a:pt x="319" y="729"/>
                    <a:pt x="319" y="729"/>
                    <a:pt x="319" y="729"/>
                  </a:cubicBezTo>
                  <a:cubicBezTo>
                    <a:pt x="333" y="729"/>
                    <a:pt x="333" y="729"/>
                    <a:pt x="333" y="729"/>
                  </a:cubicBezTo>
                  <a:cubicBezTo>
                    <a:pt x="380" y="729"/>
                    <a:pt x="380" y="729"/>
                    <a:pt x="380" y="729"/>
                  </a:cubicBezTo>
                  <a:close/>
                  <a:moveTo>
                    <a:pt x="120" y="714"/>
                  </a:moveTo>
                  <a:cubicBezTo>
                    <a:pt x="111" y="681"/>
                    <a:pt x="106" y="645"/>
                    <a:pt x="103" y="608"/>
                  </a:cubicBezTo>
                  <a:cubicBezTo>
                    <a:pt x="91" y="605"/>
                    <a:pt x="81" y="595"/>
                    <a:pt x="76" y="583"/>
                  </a:cubicBezTo>
                  <a:cubicBezTo>
                    <a:pt x="0" y="583"/>
                    <a:pt x="0" y="583"/>
                    <a:pt x="0" y="583"/>
                  </a:cubicBezTo>
                  <a:cubicBezTo>
                    <a:pt x="3" y="650"/>
                    <a:pt x="27" y="711"/>
                    <a:pt x="65" y="760"/>
                  </a:cubicBezTo>
                  <a:cubicBezTo>
                    <a:pt x="66" y="759"/>
                    <a:pt x="66" y="758"/>
                    <a:pt x="67" y="758"/>
                  </a:cubicBezTo>
                  <a:cubicBezTo>
                    <a:pt x="80" y="751"/>
                    <a:pt x="93" y="744"/>
                    <a:pt x="108" y="738"/>
                  </a:cubicBezTo>
                  <a:cubicBezTo>
                    <a:pt x="109" y="729"/>
                    <a:pt x="114" y="720"/>
                    <a:pt x="120" y="714"/>
                  </a:cubicBezTo>
                  <a:close/>
                  <a:moveTo>
                    <a:pt x="208" y="739"/>
                  </a:moveTo>
                  <a:cubicBezTo>
                    <a:pt x="203" y="740"/>
                    <a:pt x="197" y="742"/>
                    <a:pt x="192" y="743"/>
                  </a:cubicBezTo>
                  <a:cubicBezTo>
                    <a:pt x="192" y="744"/>
                    <a:pt x="192" y="744"/>
                    <a:pt x="192" y="745"/>
                  </a:cubicBezTo>
                  <a:cubicBezTo>
                    <a:pt x="192" y="758"/>
                    <a:pt x="186" y="769"/>
                    <a:pt x="177" y="777"/>
                  </a:cubicBezTo>
                  <a:cubicBezTo>
                    <a:pt x="181" y="783"/>
                    <a:pt x="184" y="790"/>
                    <a:pt x="188" y="796"/>
                  </a:cubicBezTo>
                  <a:cubicBezTo>
                    <a:pt x="212" y="837"/>
                    <a:pt x="242" y="866"/>
                    <a:pt x="274" y="879"/>
                  </a:cubicBezTo>
                  <a:cubicBezTo>
                    <a:pt x="281" y="879"/>
                    <a:pt x="289" y="880"/>
                    <a:pt x="296" y="880"/>
                  </a:cubicBezTo>
                  <a:cubicBezTo>
                    <a:pt x="296" y="760"/>
                    <a:pt x="296" y="760"/>
                    <a:pt x="296" y="760"/>
                  </a:cubicBezTo>
                  <a:cubicBezTo>
                    <a:pt x="243" y="760"/>
                    <a:pt x="243" y="760"/>
                    <a:pt x="243" y="760"/>
                  </a:cubicBezTo>
                  <a:cubicBezTo>
                    <a:pt x="228" y="760"/>
                    <a:pt x="215" y="752"/>
                    <a:pt x="208" y="73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a:p>
          </p:txBody>
        </p:sp>
      </p:grpSp>
    </p:spTree>
    <p:extLst>
      <p:ext uri="{BB962C8B-B14F-4D97-AF65-F5344CB8AC3E}">
        <p14:creationId xmlns:p14="http://schemas.microsoft.com/office/powerpoint/2010/main" val="1270213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The Traditional Way</a:t>
            </a:r>
            <a:endParaRPr sz="1350" dirty="0">
              <a:solidFill>
                <a:schemeClr val="tx2">
                  <a:lumMod val="100000"/>
                </a:schemeClr>
              </a:solidFill>
            </a:endParaRPr>
          </a:p>
        </p:txBody>
      </p:sp>
      <p:pic>
        <p:nvPicPr>
          <p:cNvPr id="27" name="Picture 26">
            <a:extLst>
              <a:ext uri="{FF2B5EF4-FFF2-40B4-BE49-F238E27FC236}">
                <a16:creationId xmlns:a16="http://schemas.microsoft.com/office/drawing/2014/main" id="{4F68322F-DAB2-4329-9EE7-749A14B09257}"/>
              </a:ext>
            </a:extLst>
          </p:cNvPr>
          <p:cNvPicPr>
            <a:picLocks noChangeAspect="1"/>
          </p:cNvPicPr>
          <p:nvPr/>
        </p:nvPicPr>
        <p:blipFill>
          <a:blip r:embed="rId6"/>
          <a:stretch>
            <a:fillRect/>
          </a:stretch>
        </p:blipFill>
        <p:spPr>
          <a:xfrm>
            <a:off x="2316861" y="1230873"/>
            <a:ext cx="4335234" cy="2953419"/>
          </a:xfrm>
          <a:prstGeom prst="rect">
            <a:avLst/>
          </a:prstGeom>
        </p:spPr>
      </p:pic>
      <p:pic>
        <p:nvPicPr>
          <p:cNvPr id="32" name="Graphic 31" descr="Lock outline">
            <a:extLst>
              <a:ext uri="{FF2B5EF4-FFF2-40B4-BE49-F238E27FC236}">
                <a16:creationId xmlns:a16="http://schemas.microsoft.com/office/drawing/2014/main" id="{161FF04B-6BBE-4E7B-A8A8-C67227F5D2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67837" y="4498230"/>
            <a:ext cx="397764" cy="397764"/>
          </a:xfrm>
          <a:prstGeom prst="rect">
            <a:avLst/>
          </a:prstGeom>
        </p:spPr>
      </p:pic>
      <p:sp>
        <p:nvSpPr>
          <p:cNvPr id="33" name="Arrow: Up 32">
            <a:extLst>
              <a:ext uri="{FF2B5EF4-FFF2-40B4-BE49-F238E27FC236}">
                <a16:creationId xmlns:a16="http://schemas.microsoft.com/office/drawing/2014/main" id="{E8345958-8D6F-4D09-84B3-E5F92C31A108}"/>
              </a:ext>
            </a:extLst>
          </p:cNvPr>
          <p:cNvSpPr/>
          <p:nvPr/>
        </p:nvSpPr>
        <p:spPr>
          <a:xfrm>
            <a:off x="3893603" y="4138291"/>
            <a:ext cx="146232" cy="342900"/>
          </a:xfrm>
          <a:prstGeom prst="upArrow">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7" name="TextBox 6">
            <a:extLst>
              <a:ext uri="{FF2B5EF4-FFF2-40B4-BE49-F238E27FC236}">
                <a16:creationId xmlns:a16="http://schemas.microsoft.com/office/drawing/2014/main" id="{4150B373-D54A-4C6A-9A23-763A26E89271}"/>
              </a:ext>
            </a:extLst>
          </p:cNvPr>
          <p:cNvSpPr txBox="1"/>
          <p:nvPr/>
        </p:nvSpPr>
        <p:spPr>
          <a:xfrm>
            <a:off x="4165602" y="4082732"/>
            <a:ext cx="4335233" cy="866904"/>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Trebuchet MS" panose="020B0603020202020204" pitchFamily="34" charset="0"/>
              </a:rPr>
              <a:t>Not enough time in schedule to absorb changes required to remediate</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Trebuchet MS" panose="020B0603020202020204" pitchFamily="34" charset="0"/>
              </a:rPr>
              <a:t>Activities required to remediate may be complex</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Trebuchet MS" panose="020B0603020202020204" pitchFamily="34" charset="0"/>
              </a:rPr>
              <a:t>Security issues require revisit of one or more previous phases</a:t>
            </a:r>
          </a:p>
        </p:txBody>
      </p:sp>
    </p:spTree>
    <p:extLst>
      <p:ext uri="{BB962C8B-B14F-4D97-AF65-F5344CB8AC3E}">
        <p14:creationId xmlns:p14="http://schemas.microsoft.com/office/powerpoint/2010/main" val="30354323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pic>
        <p:nvPicPr>
          <p:cNvPr id="27" name="Picture 26">
            <a:extLst>
              <a:ext uri="{FF2B5EF4-FFF2-40B4-BE49-F238E27FC236}">
                <a16:creationId xmlns:a16="http://schemas.microsoft.com/office/drawing/2014/main" id="{4F68322F-DAB2-4329-9EE7-749A14B09257}"/>
              </a:ext>
            </a:extLst>
          </p:cNvPr>
          <p:cNvPicPr>
            <a:picLocks noChangeAspect="1"/>
          </p:cNvPicPr>
          <p:nvPr/>
        </p:nvPicPr>
        <p:blipFill>
          <a:blip r:embed="rId6"/>
          <a:stretch>
            <a:fillRect/>
          </a:stretch>
        </p:blipFill>
        <p:spPr>
          <a:xfrm>
            <a:off x="2065185" y="863959"/>
            <a:ext cx="5013630" cy="3415583"/>
          </a:xfrm>
          <a:prstGeom prst="rect">
            <a:avLst/>
          </a:prstGeom>
        </p:spPr>
      </p:pic>
      <p:pic>
        <p:nvPicPr>
          <p:cNvPr id="32" name="Graphic 31" descr="Lock outline">
            <a:extLst>
              <a:ext uri="{FF2B5EF4-FFF2-40B4-BE49-F238E27FC236}">
                <a16:creationId xmlns:a16="http://schemas.microsoft.com/office/drawing/2014/main" id="{161FF04B-6BBE-4E7B-A8A8-C67227F5D2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54772" y="4112943"/>
            <a:ext cx="397764" cy="397764"/>
          </a:xfrm>
          <a:prstGeom prst="rect">
            <a:avLst/>
          </a:prstGeom>
        </p:spPr>
      </p:pic>
      <p:sp>
        <p:nvSpPr>
          <p:cNvPr id="33" name="Arrow: Up 32">
            <a:extLst>
              <a:ext uri="{FF2B5EF4-FFF2-40B4-BE49-F238E27FC236}">
                <a16:creationId xmlns:a16="http://schemas.microsoft.com/office/drawing/2014/main" id="{E8345958-8D6F-4D09-84B3-E5F92C31A108}"/>
              </a:ext>
            </a:extLst>
          </p:cNvPr>
          <p:cNvSpPr/>
          <p:nvPr/>
        </p:nvSpPr>
        <p:spPr>
          <a:xfrm rot="2377263">
            <a:off x="2956547" y="3963146"/>
            <a:ext cx="146232" cy="342900"/>
          </a:xfrm>
          <a:prstGeom prst="upArrow">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outline">
            <a:extLst>
              <a:ext uri="{FF2B5EF4-FFF2-40B4-BE49-F238E27FC236}">
                <a16:creationId xmlns:a16="http://schemas.microsoft.com/office/drawing/2014/main" id="{A7EB28EC-770F-446F-B233-30412541F0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2567" y="1468637"/>
            <a:ext cx="397764" cy="397764"/>
          </a:xfrm>
          <a:prstGeom prst="rect">
            <a:avLst/>
          </a:prstGeom>
        </p:spPr>
      </p:pic>
      <p:sp>
        <p:nvSpPr>
          <p:cNvPr id="8" name="Arrow: Up 7">
            <a:extLst>
              <a:ext uri="{FF2B5EF4-FFF2-40B4-BE49-F238E27FC236}">
                <a16:creationId xmlns:a16="http://schemas.microsoft.com/office/drawing/2014/main" id="{B181F1F5-D288-42F3-876E-58CA9A63429B}"/>
              </a:ext>
            </a:extLst>
          </p:cNvPr>
          <p:cNvSpPr/>
          <p:nvPr/>
        </p:nvSpPr>
        <p:spPr>
          <a:xfrm rot="16200000">
            <a:off x="6558001" y="1496069"/>
            <a:ext cx="146232" cy="342900"/>
          </a:xfrm>
          <a:prstGeom prst="upArrow">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9" name="Graphic 8" descr="Lock outline">
            <a:extLst>
              <a:ext uri="{FF2B5EF4-FFF2-40B4-BE49-F238E27FC236}">
                <a16:creationId xmlns:a16="http://schemas.microsoft.com/office/drawing/2014/main" id="{8856F280-FA7F-4DFC-BC08-1457904312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20646" y="4006849"/>
            <a:ext cx="397764" cy="397764"/>
          </a:xfrm>
          <a:prstGeom prst="rect">
            <a:avLst/>
          </a:prstGeom>
        </p:spPr>
      </p:pic>
      <p:sp>
        <p:nvSpPr>
          <p:cNvPr id="10" name="Arrow: Up 9">
            <a:extLst>
              <a:ext uri="{FF2B5EF4-FFF2-40B4-BE49-F238E27FC236}">
                <a16:creationId xmlns:a16="http://schemas.microsoft.com/office/drawing/2014/main" id="{07E27F73-C60D-4A9D-807B-8BB733E723C0}"/>
              </a:ext>
            </a:extLst>
          </p:cNvPr>
          <p:cNvSpPr/>
          <p:nvPr/>
        </p:nvSpPr>
        <p:spPr>
          <a:xfrm rot="18763321">
            <a:off x="4674445" y="3819988"/>
            <a:ext cx="146232" cy="342900"/>
          </a:xfrm>
          <a:prstGeom prst="upArrow">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1" name="Graphic 10" descr="Lock outline">
            <a:extLst>
              <a:ext uri="{FF2B5EF4-FFF2-40B4-BE49-F238E27FC236}">
                <a16:creationId xmlns:a16="http://schemas.microsoft.com/office/drawing/2014/main" id="{DA2FF8D4-FC17-437B-AB7E-180816A3541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42927" y="2800483"/>
            <a:ext cx="397764" cy="397764"/>
          </a:xfrm>
          <a:prstGeom prst="rect">
            <a:avLst/>
          </a:prstGeom>
        </p:spPr>
      </p:pic>
      <p:sp>
        <p:nvSpPr>
          <p:cNvPr id="12" name="Arrow: Up 11">
            <a:extLst>
              <a:ext uri="{FF2B5EF4-FFF2-40B4-BE49-F238E27FC236}">
                <a16:creationId xmlns:a16="http://schemas.microsoft.com/office/drawing/2014/main" id="{7B7E09D9-528F-4297-83A4-4BB2D21935A0}"/>
              </a:ext>
            </a:extLst>
          </p:cNvPr>
          <p:cNvSpPr/>
          <p:nvPr/>
        </p:nvSpPr>
        <p:spPr>
          <a:xfrm rot="18404646">
            <a:off x="6331687" y="2696519"/>
            <a:ext cx="146232" cy="342900"/>
          </a:xfrm>
          <a:prstGeom prst="upArrow">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A8F39E0-C445-472E-A731-E7FD15FF64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9372" y="2558246"/>
            <a:ext cx="397764" cy="397764"/>
          </a:xfrm>
          <a:prstGeom prst="rect">
            <a:avLst/>
          </a:prstGeom>
        </p:spPr>
      </p:pic>
      <p:sp>
        <p:nvSpPr>
          <p:cNvPr id="14" name="Arrow: Up 13">
            <a:extLst>
              <a:ext uri="{FF2B5EF4-FFF2-40B4-BE49-F238E27FC236}">
                <a16:creationId xmlns:a16="http://schemas.microsoft.com/office/drawing/2014/main" id="{0FFD426A-809B-424D-9B6A-2428D52EC8B2}"/>
              </a:ext>
            </a:extLst>
          </p:cNvPr>
          <p:cNvSpPr/>
          <p:nvPr/>
        </p:nvSpPr>
        <p:spPr>
          <a:xfrm rot="5400000">
            <a:off x="2185470" y="2585678"/>
            <a:ext cx="146232" cy="342900"/>
          </a:xfrm>
          <a:prstGeom prst="upArrow">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7" name="Google Shape;114;gc2c2b1796e_0_0">
            <a:extLst>
              <a:ext uri="{FF2B5EF4-FFF2-40B4-BE49-F238E27FC236}">
                <a16:creationId xmlns:a16="http://schemas.microsoft.com/office/drawing/2014/main" id="{CE28CFA2-461C-46FF-841E-466A41847537}"/>
              </a:ext>
            </a:extLst>
          </p:cNvPr>
          <p:cNvSpPr txBox="1">
            <a:spLocks noGrp="1"/>
          </p:cNvSpPr>
          <p:nvPr>
            <p:ph type="title"/>
          </p:nvPr>
        </p:nvSpPr>
        <p:spPr>
          <a:xfrm>
            <a:off x="230040" y="-97471"/>
            <a:ext cx="6653925" cy="681734"/>
          </a:xfrm>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A Better Way</a:t>
            </a:r>
            <a:endParaRPr sz="1350" dirty="0">
              <a:solidFill>
                <a:schemeClr val="tx2">
                  <a:lumMod val="100000"/>
                </a:schemeClr>
              </a:solidFill>
            </a:endParaRPr>
          </a:p>
        </p:txBody>
      </p:sp>
    </p:spTree>
    <p:extLst>
      <p:ext uri="{BB962C8B-B14F-4D97-AF65-F5344CB8AC3E}">
        <p14:creationId xmlns:p14="http://schemas.microsoft.com/office/powerpoint/2010/main" val="35976666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pic>
        <p:nvPicPr>
          <p:cNvPr id="27" name="Picture 26">
            <a:extLst>
              <a:ext uri="{FF2B5EF4-FFF2-40B4-BE49-F238E27FC236}">
                <a16:creationId xmlns:a16="http://schemas.microsoft.com/office/drawing/2014/main" id="{4F68322F-DAB2-4329-9EE7-749A14B09257}"/>
              </a:ext>
            </a:extLst>
          </p:cNvPr>
          <p:cNvPicPr>
            <a:picLocks noChangeAspect="1"/>
          </p:cNvPicPr>
          <p:nvPr/>
        </p:nvPicPr>
        <p:blipFill>
          <a:blip r:embed="rId6"/>
          <a:stretch>
            <a:fillRect/>
          </a:stretch>
        </p:blipFill>
        <p:spPr>
          <a:xfrm>
            <a:off x="2065185" y="863959"/>
            <a:ext cx="5013630" cy="3415583"/>
          </a:xfrm>
          <a:prstGeom prst="rect">
            <a:avLst/>
          </a:prstGeom>
        </p:spPr>
      </p:pic>
      <p:pic>
        <p:nvPicPr>
          <p:cNvPr id="32" name="Graphic 31" descr="Lock outline">
            <a:extLst>
              <a:ext uri="{FF2B5EF4-FFF2-40B4-BE49-F238E27FC236}">
                <a16:creationId xmlns:a16="http://schemas.microsoft.com/office/drawing/2014/main" id="{161FF04B-6BBE-4E7B-A8A8-C67227F5D2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54772" y="4112943"/>
            <a:ext cx="397764" cy="397764"/>
          </a:xfrm>
          <a:prstGeom prst="rect">
            <a:avLst/>
          </a:prstGeom>
        </p:spPr>
      </p:pic>
      <p:sp>
        <p:nvSpPr>
          <p:cNvPr id="33" name="Arrow: Up 32">
            <a:extLst>
              <a:ext uri="{FF2B5EF4-FFF2-40B4-BE49-F238E27FC236}">
                <a16:creationId xmlns:a16="http://schemas.microsoft.com/office/drawing/2014/main" id="{E8345958-8D6F-4D09-84B3-E5F92C31A108}"/>
              </a:ext>
            </a:extLst>
          </p:cNvPr>
          <p:cNvSpPr/>
          <p:nvPr/>
        </p:nvSpPr>
        <p:spPr>
          <a:xfrm rot="2377263">
            <a:off x="2956547" y="3963146"/>
            <a:ext cx="146232" cy="342900"/>
          </a:xfrm>
          <a:prstGeom prst="upArrow">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outline">
            <a:extLst>
              <a:ext uri="{FF2B5EF4-FFF2-40B4-BE49-F238E27FC236}">
                <a16:creationId xmlns:a16="http://schemas.microsoft.com/office/drawing/2014/main" id="{A7EB28EC-770F-446F-B233-30412541F0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2567" y="1468637"/>
            <a:ext cx="397764" cy="397764"/>
          </a:xfrm>
          <a:prstGeom prst="rect">
            <a:avLst/>
          </a:prstGeom>
        </p:spPr>
      </p:pic>
      <p:sp>
        <p:nvSpPr>
          <p:cNvPr id="8" name="Arrow: Up 7">
            <a:extLst>
              <a:ext uri="{FF2B5EF4-FFF2-40B4-BE49-F238E27FC236}">
                <a16:creationId xmlns:a16="http://schemas.microsoft.com/office/drawing/2014/main" id="{B181F1F5-D288-42F3-876E-58CA9A63429B}"/>
              </a:ext>
            </a:extLst>
          </p:cNvPr>
          <p:cNvSpPr/>
          <p:nvPr/>
        </p:nvSpPr>
        <p:spPr>
          <a:xfrm rot="16200000">
            <a:off x="6558001" y="1496069"/>
            <a:ext cx="146232" cy="342900"/>
          </a:xfrm>
          <a:prstGeom prst="upArrow">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9" name="Graphic 8" descr="Lock outline">
            <a:extLst>
              <a:ext uri="{FF2B5EF4-FFF2-40B4-BE49-F238E27FC236}">
                <a16:creationId xmlns:a16="http://schemas.microsoft.com/office/drawing/2014/main" id="{8856F280-FA7F-4DFC-BC08-1457904312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20646" y="4006849"/>
            <a:ext cx="397764" cy="397764"/>
          </a:xfrm>
          <a:prstGeom prst="rect">
            <a:avLst/>
          </a:prstGeom>
        </p:spPr>
      </p:pic>
      <p:sp>
        <p:nvSpPr>
          <p:cNvPr id="10" name="Arrow: Up 9">
            <a:extLst>
              <a:ext uri="{FF2B5EF4-FFF2-40B4-BE49-F238E27FC236}">
                <a16:creationId xmlns:a16="http://schemas.microsoft.com/office/drawing/2014/main" id="{07E27F73-C60D-4A9D-807B-8BB733E723C0}"/>
              </a:ext>
            </a:extLst>
          </p:cNvPr>
          <p:cNvSpPr/>
          <p:nvPr/>
        </p:nvSpPr>
        <p:spPr>
          <a:xfrm rot="18763321">
            <a:off x="4674445" y="3819988"/>
            <a:ext cx="146232" cy="342900"/>
          </a:xfrm>
          <a:prstGeom prst="upArrow">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1" name="Graphic 10" descr="Lock outline">
            <a:extLst>
              <a:ext uri="{FF2B5EF4-FFF2-40B4-BE49-F238E27FC236}">
                <a16:creationId xmlns:a16="http://schemas.microsoft.com/office/drawing/2014/main" id="{DA2FF8D4-FC17-437B-AB7E-180816A3541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42927" y="2800483"/>
            <a:ext cx="397764" cy="397764"/>
          </a:xfrm>
          <a:prstGeom prst="rect">
            <a:avLst/>
          </a:prstGeom>
        </p:spPr>
      </p:pic>
      <p:sp>
        <p:nvSpPr>
          <p:cNvPr id="12" name="Arrow: Up 11">
            <a:extLst>
              <a:ext uri="{FF2B5EF4-FFF2-40B4-BE49-F238E27FC236}">
                <a16:creationId xmlns:a16="http://schemas.microsoft.com/office/drawing/2014/main" id="{7B7E09D9-528F-4297-83A4-4BB2D21935A0}"/>
              </a:ext>
            </a:extLst>
          </p:cNvPr>
          <p:cNvSpPr/>
          <p:nvPr/>
        </p:nvSpPr>
        <p:spPr>
          <a:xfrm rot="18404646">
            <a:off x="6331687" y="2696519"/>
            <a:ext cx="146232" cy="342900"/>
          </a:xfrm>
          <a:prstGeom prst="upArrow">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A8F39E0-C445-472E-A731-E7FD15FF64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9372" y="2558246"/>
            <a:ext cx="397764" cy="397764"/>
          </a:xfrm>
          <a:prstGeom prst="rect">
            <a:avLst/>
          </a:prstGeom>
        </p:spPr>
      </p:pic>
      <p:sp>
        <p:nvSpPr>
          <p:cNvPr id="14" name="Arrow: Up 13">
            <a:extLst>
              <a:ext uri="{FF2B5EF4-FFF2-40B4-BE49-F238E27FC236}">
                <a16:creationId xmlns:a16="http://schemas.microsoft.com/office/drawing/2014/main" id="{0FFD426A-809B-424D-9B6A-2428D52EC8B2}"/>
              </a:ext>
            </a:extLst>
          </p:cNvPr>
          <p:cNvSpPr/>
          <p:nvPr/>
        </p:nvSpPr>
        <p:spPr>
          <a:xfrm rot="5400000">
            <a:off x="2185470" y="2585678"/>
            <a:ext cx="146232" cy="342900"/>
          </a:xfrm>
          <a:prstGeom prst="upArrow">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7" name="Google Shape;114;gc2c2b1796e_0_0">
            <a:extLst>
              <a:ext uri="{FF2B5EF4-FFF2-40B4-BE49-F238E27FC236}">
                <a16:creationId xmlns:a16="http://schemas.microsoft.com/office/drawing/2014/main" id="{CE28CFA2-461C-46FF-841E-466A41847537}"/>
              </a:ext>
            </a:extLst>
          </p:cNvPr>
          <p:cNvSpPr txBox="1">
            <a:spLocks noGrp="1"/>
          </p:cNvSpPr>
          <p:nvPr>
            <p:ph type="title"/>
          </p:nvPr>
        </p:nvSpPr>
        <p:spPr>
          <a:xfrm>
            <a:off x="230040" y="-97471"/>
            <a:ext cx="6653925" cy="681734"/>
          </a:xfrm>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DevSecOps</a:t>
            </a:r>
            <a:endParaRPr sz="1350" dirty="0">
              <a:solidFill>
                <a:schemeClr val="tx2">
                  <a:lumMod val="100000"/>
                </a:schemeClr>
              </a:solidFill>
            </a:endParaRPr>
          </a:p>
        </p:txBody>
      </p:sp>
      <p:sp>
        <p:nvSpPr>
          <p:cNvPr id="2" name="TextBox 1">
            <a:extLst>
              <a:ext uri="{FF2B5EF4-FFF2-40B4-BE49-F238E27FC236}">
                <a16:creationId xmlns:a16="http://schemas.microsoft.com/office/drawing/2014/main" id="{C214FC28-02FC-4667-BE98-8247A7F2AAE5}"/>
              </a:ext>
            </a:extLst>
          </p:cNvPr>
          <p:cNvSpPr txBox="1"/>
          <p:nvPr/>
        </p:nvSpPr>
        <p:spPr>
          <a:xfrm>
            <a:off x="6741809" y="2775937"/>
            <a:ext cx="1949522" cy="44685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Threat modeling, data protection, and risk assessment</a:t>
            </a:r>
          </a:p>
        </p:txBody>
      </p:sp>
      <p:sp>
        <p:nvSpPr>
          <p:cNvPr id="16" name="TextBox 15">
            <a:extLst>
              <a:ext uri="{FF2B5EF4-FFF2-40B4-BE49-F238E27FC236}">
                <a16:creationId xmlns:a16="http://schemas.microsoft.com/office/drawing/2014/main" id="{3C4A4074-CE8D-449F-8B8C-330E218451E8}"/>
              </a:ext>
            </a:extLst>
          </p:cNvPr>
          <p:cNvSpPr txBox="1"/>
          <p:nvPr/>
        </p:nvSpPr>
        <p:spPr>
          <a:xfrm>
            <a:off x="7001449" y="1374574"/>
            <a:ext cx="1949522" cy="73212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SAST (Static Application Security Testing) and SCA (Software Composition Analysis) tooling</a:t>
            </a:r>
          </a:p>
        </p:txBody>
      </p:sp>
      <p:sp>
        <p:nvSpPr>
          <p:cNvPr id="18" name="TextBox 17">
            <a:extLst>
              <a:ext uri="{FF2B5EF4-FFF2-40B4-BE49-F238E27FC236}">
                <a16:creationId xmlns:a16="http://schemas.microsoft.com/office/drawing/2014/main" id="{F35877D4-7356-498C-AF11-BB582C829148}"/>
              </a:ext>
            </a:extLst>
          </p:cNvPr>
          <p:cNvSpPr txBox="1"/>
          <p:nvPr/>
        </p:nvSpPr>
        <p:spPr>
          <a:xfrm>
            <a:off x="5090611" y="4037476"/>
            <a:ext cx="1949522"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DAST (Dynamic Application Security Testing) tooling</a:t>
            </a:r>
          </a:p>
        </p:txBody>
      </p:sp>
      <p:sp>
        <p:nvSpPr>
          <p:cNvPr id="19" name="TextBox 18">
            <a:extLst>
              <a:ext uri="{FF2B5EF4-FFF2-40B4-BE49-F238E27FC236}">
                <a16:creationId xmlns:a16="http://schemas.microsoft.com/office/drawing/2014/main" id="{1B88A97A-4443-40C0-9BAF-765BDA16DA94}"/>
              </a:ext>
            </a:extLst>
          </p:cNvPr>
          <p:cNvSpPr txBox="1"/>
          <p:nvPr/>
        </p:nvSpPr>
        <p:spPr>
          <a:xfrm>
            <a:off x="701960" y="4068595"/>
            <a:ext cx="1949522"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Additional security-specific scanning, port scans, and log validation</a:t>
            </a:r>
          </a:p>
        </p:txBody>
      </p:sp>
      <p:sp>
        <p:nvSpPr>
          <p:cNvPr id="20" name="TextBox 19">
            <a:extLst>
              <a:ext uri="{FF2B5EF4-FFF2-40B4-BE49-F238E27FC236}">
                <a16:creationId xmlns:a16="http://schemas.microsoft.com/office/drawing/2014/main" id="{F872DE72-D0DE-41A6-8AF1-A8215D34FA38}"/>
              </a:ext>
            </a:extLst>
          </p:cNvPr>
          <p:cNvSpPr txBox="1"/>
          <p:nvPr/>
        </p:nvSpPr>
        <p:spPr>
          <a:xfrm>
            <a:off x="76633" y="2588180"/>
            <a:ext cx="1691885"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Monitoring &amp; alerting, RCA (Root Cause Analysis)</a:t>
            </a:r>
          </a:p>
        </p:txBody>
      </p:sp>
    </p:spTree>
    <p:extLst>
      <p:ext uri="{BB962C8B-B14F-4D97-AF65-F5344CB8AC3E}">
        <p14:creationId xmlns:p14="http://schemas.microsoft.com/office/powerpoint/2010/main" val="26504930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pic>
        <p:nvPicPr>
          <p:cNvPr id="27" name="Picture 26">
            <a:extLst>
              <a:ext uri="{FF2B5EF4-FFF2-40B4-BE49-F238E27FC236}">
                <a16:creationId xmlns:a16="http://schemas.microsoft.com/office/drawing/2014/main" id="{4F68322F-DAB2-4329-9EE7-749A14B09257}"/>
              </a:ext>
            </a:extLst>
          </p:cNvPr>
          <p:cNvPicPr>
            <a:picLocks noChangeAspect="1"/>
          </p:cNvPicPr>
          <p:nvPr/>
        </p:nvPicPr>
        <p:blipFill>
          <a:blip r:embed="rId6"/>
          <a:stretch>
            <a:fillRect/>
          </a:stretch>
        </p:blipFill>
        <p:spPr>
          <a:xfrm>
            <a:off x="2065185" y="863959"/>
            <a:ext cx="5013630" cy="3415583"/>
          </a:xfrm>
          <a:prstGeom prst="rect">
            <a:avLst/>
          </a:prstGeom>
        </p:spPr>
      </p:pic>
      <p:pic>
        <p:nvPicPr>
          <p:cNvPr id="32" name="Graphic 31" descr="Lock outline">
            <a:extLst>
              <a:ext uri="{FF2B5EF4-FFF2-40B4-BE49-F238E27FC236}">
                <a16:creationId xmlns:a16="http://schemas.microsoft.com/office/drawing/2014/main" id="{161FF04B-6BBE-4E7B-A8A8-C67227F5D2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54772" y="4112943"/>
            <a:ext cx="397764" cy="397764"/>
          </a:xfrm>
          <a:prstGeom prst="rect">
            <a:avLst/>
          </a:prstGeom>
        </p:spPr>
      </p:pic>
      <p:sp>
        <p:nvSpPr>
          <p:cNvPr id="33" name="Arrow: Up 32">
            <a:extLst>
              <a:ext uri="{FF2B5EF4-FFF2-40B4-BE49-F238E27FC236}">
                <a16:creationId xmlns:a16="http://schemas.microsoft.com/office/drawing/2014/main" id="{E8345958-8D6F-4D09-84B3-E5F92C31A108}"/>
              </a:ext>
            </a:extLst>
          </p:cNvPr>
          <p:cNvSpPr/>
          <p:nvPr/>
        </p:nvSpPr>
        <p:spPr>
          <a:xfrm rot="2377263">
            <a:off x="2956547" y="3963146"/>
            <a:ext cx="146232" cy="342900"/>
          </a:xfrm>
          <a:prstGeom prst="upArrow">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outline">
            <a:extLst>
              <a:ext uri="{FF2B5EF4-FFF2-40B4-BE49-F238E27FC236}">
                <a16:creationId xmlns:a16="http://schemas.microsoft.com/office/drawing/2014/main" id="{A7EB28EC-770F-446F-B233-30412541F0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2567" y="1468637"/>
            <a:ext cx="397764" cy="397764"/>
          </a:xfrm>
          <a:prstGeom prst="rect">
            <a:avLst/>
          </a:prstGeom>
        </p:spPr>
      </p:pic>
      <p:sp>
        <p:nvSpPr>
          <p:cNvPr id="8" name="Arrow: Up 7">
            <a:extLst>
              <a:ext uri="{FF2B5EF4-FFF2-40B4-BE49-F238E27FC236}">
                <a16:creationId xmlns:a16="http://schemas.microsoft.com/office/drawing/2014/main" id="{B181F1F5-D288-42F3-876E-58CA9A63429B}"/>
              </a:ext>
            </a:extLst>
          </p:cNvPr>
          <p:cNvSpPr/>
          <p:nvPr/>
        </p:nvSpPr>
        <p:spPr>
          <a:xfrm rot="16200000">
            <a:off x="6558001" y="1496069"/>
            <a:ext cx="146232" cy="342900"/>
          </a:xfrm>
          <a:prstGeom prst="upArrow">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9" name="Graphic 8" descr="Lock outline">
            <a:extLst>
              <a:ext uri="{FF2B5EF4-FFF2-40B4-BE49-F238E27FC236}">
                <a16:creationId xmlns:a16="http://schemas.microsoft.com/office/drawing/2014/main" id="{8856F280-FA7F-4DFC-BC08-1457904312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20646" y="4006849"/>
            <a:ext cx="397764" cy="397764"/>
          </a:xfrm>
          <a:prstGeom prst="rect">
            <a:avLst/>
          </a:prstGeom>
        </p:spPr>
      </p:pic>
      <p:sp>
        <p:nvSpPr>
          <p:cNvPr id="10" name="Arrow: Up 9">
            <a:extLst>
              <a:ext uri="{FF2B5EF4-FFF2-40B4-BE49-F238E27FC236}">
                <a16:creationId xmlns:a16="http://schemas.microsoft.com/office/drawing/2014/main" id="{07E27F73-C60D-4A9D-807B-8BB733E723C0}"/>
              </a:ext>
            </a:extLst>
          </p:cNvPr>
          <p:cNvSpPr/>
          <p:nvPr/>
        </p:nvSpPr>
        <p:spPr>
          <a:xfrm rot="18763321">
            <a:off x="4674445" y="3819988"/>
            <a:ext cx="146232" cy="342900"/>
          </a:xfrm>
          <a:prstGeom prst="upArrow">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1" name="Graphic 10" descr="Lock outline">
            <a:extLst>
              <a:ext uri="{FF2B5EF4-FFF2-40B4-BE49-F238E27FC236}">
                <a16:creationId xmlns:a16="http://schemas.microsoft.com/office/drawing/2014/main" id="{DA2FF8D4-FC17-437B-AB7E-180816A3541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42927" y="2800483"/>
            <a:ext cx="397764" cy="397764"/>
          </a:xfrm>
          <a:prstGeom prst="rect">
            <a:avLst/>
          </a:prstGeom>
        </p:spPr>
      </p:pic>
      <p:sp>
        <p:nvSpPr>
          <p:cNvPr id="12" name="Arrow: Up 11">
            <a:extLst>
              <a:ext uri="{FF2B5EF4-FFF2-40B4-BE49-F238E27FC236}">
                <a16:creationId xmlns:a16="http://schemas.microsoft.com/office/drawing/2014/main" id="{7B7E09D9-528F-4297-83A4-4BB2D21935A0}"/>
              </a:ext>
            </a:extLst>
          </p:cNvPr>
          <p:cNvSpPr/>
          <p:nvPr/>
        </p:nvSpPr>
        <p:spPr>
          <a:xfrm rot="18404646">
            <a:off x="6331687" y="2696519"/>
            <a:ext cx="146232" cy="342900"/>
          </a:xfrm>
          <a:prstGeom prst="upArrow">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A8F39E0-C445-472E-A731-E7FD15FF64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9372" y="2558246"/>
            <a:ext cx="397764" cy="397764"/>
          </a:xfrm>
          <a:prstGeom prst="rect">
            <a:avLst/>
          </a:prstGeom>
        </p:spPr>
      </p:pic>
      <p:sp>
        <p:nvSpPr>
          <p:cNvPr id="14" name="Arrow: Up 13">
            <a:extLst>
              <a:ext uri="{FF2B5EF4-FFF2-40B4-BE49-F238E27FC236}">
                <a16:creationId xmlns:a16="http://schemas.microsoft.com/office/drawing/2014/main" id="{0FFD426A-809B-424D-9B6A-2428D52EC8B2}"/>
              </a:ext>
            </a:extLst>
          </p:cNvPr>
          <p:cNvSpPr/>
          <p:nvPr/>
        </p:nvSpPr>
        <p:spPr>
          <a:xfrm rot="5400000">
            <a:off x="2185470" y="2585678"/>
            <a:ext cx="146232" cy="342900"/>
          </a:xfrm>
          <a:prstGeom prst="upArrow">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7" name="Google Shape;114;gc2c2b1796e_0_0">
            <a:extLst>
              <a:ext uri="{FF2B5EF4-FFF2-40B4-BE49-F238E27FC236}">
                <a16:creationId xmlns:a16="http://schemas.microsoft.com/office/drawing/2014/main" id="{CE28CFA2-461C-46FF-841E-466A41847537}"/>
              </a:ext>
            </a:extLst>
          </p:cNvPr>
          <p:cNvSpPr txBox="1">
            <a:spLocks noGrp="1"/>
          </p:cNvSpPr>
          <p:nvPr>
            <p:ph type="title"/>
          </p:nvPr>
        </p:nvSpPr>
        <p:spPr>
          <a:xfrm>
            <a:off x="230040" y="-97471"/>
            <a:ext cx="6653925" cy="681734"/>
          </a:xfrm>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DevSecOps</a:t>
            </a:r>
            <a:endParaRPr sz="1350" dirty="0">
              <a:solidFill>
                <a:schemeClr val="tx2">
                  <a:lumMod val="100000"/>
                </a:schemeClr>
              </a:solidFill>
            </a:endParaRPr>
          </a:p>
        </p:txBody>
      </p:sp>
      <p:sp>
        <p:nvSpPr>
          <p:cNvPr id="2" name="TextBox 1">
            <a:extLst>
              <a:ext uri="{FF2B5EF4-FFF2-40B4-BE49-F238E27FC236}">
                <a16:creationId xmlns:a16="http://schemas.microsoft.com/office/drawing/2014/main" id="{C214FC28-02FC-4667-BE98-8247A7F2AAE5}"/>
              </a:ext>
            </a:extLst>
          </p:cNvPr>
          <p:cNvSpPr txBox="1"/>
          <p:nvPr/>
        </p:nvSpPr>
        <p:spPr>
          <a:xfrm>
            <a:off x="6741809" y="2775937"/>
            <a:ext cx="1949522" cy="44685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Threat modeling, data protection, and risk assessment</a:t>
            </a:r>
          </a:p>
        </p:txBody>
      </p:sp>
      <p:sp>
        <p:nvSpPr>
          <p:cNvPr id="16" name="TextBox 15">
            <a:extLst>
              <a:ext uri="{FF2B5EF4-FFF2-40B4-BE49-F238E27FC236}">
                <a16:creationId xmlns:a16="http://schemas.microsoft.com/office/drawing/2014/main" id="{3C4A4074-CE8D-449F-8B8C-330E218451E8}"/>
              </a:ext>
            </a:extLst>
          </p:cNvPr>
          <p:cNvSpPr txBox="1"/>
          <p:nvPr/>
        </p:nvSpPr>
        <p:spPr>
          <a:xfrm>
            <a:off x="7001449" y="1374574"/>
            <a:ext cx="1949522" cy="73212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SAST (Static Application Security Testing) and SCA (Software Composition Analysis) tooling</a:t>
            </a:r>
          </a:p>
        </p:txBody>
      </p:sp>
      <p:sp>
        <p:nvSpPr>
          <p:cNvPr id="18" name="TextBox 17">
            <a:extLst>
              <a:ext uri="{FF2B5EF4-FFF2-40B4-BE49-F238E27FC236}">
                <a16:creationId xmlns:a16="http://schemas.microsoft.com/office/drawing/2014/main" id="{F35877D4-7356-498C-AF11-BB582C829148}"/>
              </a:ext>
            </a:extLst>
          </p:cNvPr>
          <p:cNvSpPr txBox="1"/>
          <p:nvPr/>
        </p:nvSpPr>
        <p:spPr>
          <a:xfrm>
            <a:off x="5090611" y="4037476"/>
            <a:ext cx="1949522"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DAST (Dynamic Application Security Testing) tooling</a:t>
            </a:r>
          </a:p>
        </p:txBody>
      </p:sp>
      <p:sp>
        <p:nvSpPr>
          <p:cNvPr id="19" name="TextBox 18">
            <a:extLst>
              <a:ext uri="{FF2B5EF4-FFF2-40B4-BE49-F238E27FC236}">
                <a16:creationId xmlns:a16="http://schemas.microsoft.com/office/drawing/2014/main" id="{1B88A97A-4443-40C0-9BAF-765BDA16DA94}"/>
              </a:ext>
            </a:extLst>
          </p:cNvPr>
          <p:cNvSpPr txBox="1"/>
          <p:nvPr/>
        </p:nvSpPr>
        <p:spPr>
          <a:xfrm>
            <a:off x="701960" y="4068595"/>
            <a:ext cx="1949522"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Additional security-specific scanning, port scans, and log validation</a:t>
            </a:r>
          </a:p>
        </p:txBody>
      </p:sp>
      <p:sp>
        <p:nvSpPr>
          <p:cNvPr id="20" name="TextBox 19">
            <a:extLst>
              <a:ext uri="{FF2B5EF4-FFF2-40B4-BE49-F238E27FC236}">
                <a16:creationId xmlns:a16="http://schemas.microsoft.com/office/drawing/2014/main" id="{F872DE72-D0DE-41A6-8AF1-A8215D34FA38}"/>
              </a:ext>
            </a:extLst>
          </p:cNvPr>
          <p:cNvSpPr txBox="1"/>
          <p:nvPr/>
        </p:nvSpPr>
        <p:spPr>
          <a:xfrm>
            <a:off x="76633" y="2588180"/>
            <a:ext cx="1691885"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Monitoring &amp; alerting, RCA (Root Cause Analysis)</a:t>
            </a:r>
          </a:p>
        </p:txBody>
      </p:sp>
      <p:pic>
        <p:nvPicPr>
          <p:cNvPr id="15" name="Graphic 14" descr="Fence with solid fill">
            <a:extLst>
              <a:ext uri="{FF2B5EF4-FFF2-40B4-BE49-F238E27FC236}">
                <a16:creationId xmlns:a16="http://schemas.microsoft.com/office/drawing/2014/main" id="{23501626-677C-4027-BEF1-F588BC6544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92846" y="2919465"/>
            <a:ext cx="397765" cy="397765"/>
          </a:xfrm>
          <a:prstGeom prst="rect">
            <a:avLst/>
          </a:prstGeom>
        </p:spPr>
      </p:pic>
      <p:pic>
        <p:nvPicPr>
          <p:cNvPr id="28" name="Graphic 27" descr="Fence with solid fill">
            <a:extLst>
              <a:ext uri="{FF2B5EF4-FFF2-40B4-BE49-F238E27FC236}">
                <a16:creationId xmlns:a16="http://schemas.microsoft.com/office/drawing/2014/main" id="{62FF39C5-DD9E-469D-BA7F-8D7C5FF9DF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64515" y="3702591"/>
            <a:ext cx="397765" cy="397765"/>
          </a:xfrm>
          <a:prstGeom prst="rect">
            <a:avLst/>
          </a:prstGeom>
        </p:spPr>
      </p:pic>
      <p:pic>
        <p:nvPicPr>
          <p:cNvPr id="29" name="Graphic 28" descr="Fence with solid fill">
            <a:extLst>
              <a:ext uri="{FF2B5EF4-FFF2-40B4-BE49-F238E27FC236}">
                <a16:creationId xmlns:a16="http://schemas.microsoft.com/office/drawing/2014/main" id="{334AA01B-93EA-4BA3-8646-747DB58E92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60712" y="3172688"/>
            <a:ext cx="397765" cy="397765"/>
          </a:xfrm>
          <a:prstGeom prst="rect">
            <a:avLst/>
          </a:prstGeom>
        </p:spPr>
      </p:pic>
      <p:pic>
        <p:nvPicPr>
          <p:cNvPr id="30" name="Graphic 29" descr="Fence with solid fill">
            <a:extLst>
              <a:ext uri="{FF2B5EF4-FFF2-40B4-BE49-F238E27FC236}">
                <a16:creationId xmlns:a16="http://schemas.microsoft.com/office/drawing/2014/main" id="{924A206F-0E75-43F8-AF00-40AF8D7DB0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5599" y="883523"/>
            <a:ext cx="397765" cy="397765"/>
          </a:xfrm>
          <a:prstGeom prst="rect">
            <a:avLst/>
          </a:prstGeom>
        </p:spPr>
      </p:pic>
      <p:sp>
        <p:nvSpPr>
          <p:cNvPr id="31" name="TextBox 30">
            <a:extLst>
              <a:ext uri="{FF2B5EF4-FFF2-40B4-BE49-F238E27FC236}">
                <a16:creationId xmlns:a16="http://schemas.microsoft.com/office/drawing/2014/main" id="{DD5B3BE3-21D6-409A-9ABE-09911B828C47}"/>
              </a:ext>
            </a:extLst>
          </p:cNvPr>
          <p:cNvSpPr txBox="1"/>
          <p:nvPr/>
        </p:nvSpPr>
        <p:spPr>
          <a:xfrm>
            <a:off x="816400" y="844174"/>
            <a:ext cx="2121758"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Quality gates guard against moving security defects forward</a:t>
            </a:r>
          </a:p>
        </p:txBody>
      </p:sp>
      <p:sp>
        <p:nvSpPr>
          <p:cNvPr id="35" name="TextBox 34">
            <a:extLst>
              <a:ext uri="{FF2B5EF4-FFF2-40B4-BE49-F238E27FC236}">
                <a16:creationId xmlns:a16="http://schemas.microsoft.com/office/drawing/2014/main" id="{13E3A48C-607F-48BA-AB14-CC8CA48C5A97}"/>
              </a:ext>
            </a:extLst>
          </p:cNvPr>
          <p:cNvSpPr txBox="1"/>
          <p:nvPr/>
        </p:nvSpPr>
        <p:spPr>
          <a:xfrm>
            <a:off x="3863396" y="622112"/>
            <a:ext cx="4862210" cy="47961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Trebuchet MS" panose="020B0603020202020204" pitchFamily="34" charset="0"/>
              </a:rPr>
              <a:t>Information gathered from early phases feed into later phases</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Trebuchet MS" panose="020B0603020202020204" pitchFamily="34" charset="0"/>
              </a:rPr>
              <a:t>In true DevOps fashion, lessons learned feed continuous improvement</a:t>
            </a:r>
          </a:p>
        </p:txBody>
      </p:sp>
    </p:spTree>
    <p:extLst>
      <p:ext uri="{BB962C8B-B14F-4D97-AF65-F5344CB8AC3E}">
        <p14:creationId xmlns:p14="http://schemas.microsoft.com/office/powerpoint/2010/main" val="9829954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Develop</a:t>
            </a:r>
            <a:endParaRPr dirty="0"/>
          </a:p>
        </p:txBody>
      </p:sp>
      <p:sp>
        <p:nvSpPr>
          <p:cNvPr id="377" name="Google Shape;377;p51"/>
          <p:cNvSpPr txBox="1"/>
          <p:nvPr/>
        </p:nvSpPr>
        <p:spPr>
          <a:xfrm>
            <a:off x="3825346" y="1538961"/>
            <a:ext cx="4769777" cy="2065579"/>
          </a:xfrm>
          <a:prstGeom prst="rect">
            <a:avLst/>
          </a:prstGeom>
          <a:noFill/>
          <a:ln>
            <a:noFill/>
          </a:ln>
        </p:spPr>
        <p:txBody>
          <a:bodyPr spcFirstLastPara="1" wrap="square" lIns="91400" tIns="91400" rIns="91400" bIns="91400" anchor="t" anchorCtr="0">
            <a:noAutofit/>
          </a:bodyPr>
          <a:lstStyle/>
          <a:p>
            <a:pPr marL="457189" indent="-323842">
              <a:lnSpc>
                <a:spcPct val="150000"/>
              </a:lnSpc>
              <a:buClr>
                <a:srgbClr val="404040"/>
              </a:buClr>
              <a:buSzPct val="100000"/>
              <a:buFont typeface="Arial" panose="020B0604020202020204" pitchFamily="34" charset="0"/>
              <a:buChar char="•"/>
            </a:pPr>
            <a:r>
              <a:rPr lang="en-US" sz="1350" dirty="0">
                <a:solidFill>
                  <a:schemeClr val="tx1"/>
                </a:solidFill>
                <a:latin typeface="+mn-lt"/>
              </a:rPr>
              <a:t>Ideally, security flaws in code would be caught on a developer’s machine</a:t>
            </a:r>
          </a:p>
          <a:p>
            <a:pPr marL="457189" indent="-323842">
              <a:lnSpc>
                <a:spcPct val="150000"/>
              </a:lnSpc>
              <a:buClr>
                <a:srgbClr val="404040"/>
              </a:buClr>
              <a:buSzPct val="100000"/>
              <a:buFont typeface="Arial" panose="020B0604020202020204" pitchFamily="34" charset="0"/>
              <a:buChar char="•"/>
            </a:pPr>
            <a:r>
              <a:rPr lang="en-US" sz="1350" dirty="0">
                <a:solidFill>
                  <a:schemeClr val="tx1"/>
                </a:solidFill>
                <a:latin typeface="+mn-lt"/>
              </a:rPr>
              <a:t>Can use plugins for IDEs to provide automated static analysis</a:t>
            </a:r>
          </a:p>
          <a:p>
            <a:pPr marL="457189" indent="-323842">
              <a:lnSpc>
                <a:spcPct val="150000"/>
              </a:lnSpc>
              <a:buClr>
                <a:srgbClr val="404040"/>
              </a:buClr>
              <a:buSzPct val="100000"/>
              <a:buFont typeface="Arial" panose="020B0604020202020204" pitchFamily="34" charset="0"/>
              <a:buChar char="•"/>
            </a:pPr>
            <a:r>
              <a:rPr lang="en-US" sz="1350" dirty="0">
                <a:solidFill>
                  <a:schemeClr val="tx1"/>
                </a:solidFill>
                <a:latin typeface="+mn-lt"/>
              </a:rPr>
              <a:t>In some cases, tools can be configured with custom rules and priorities</a:t>
            </a:r>
            <a:endParaRPr sz="1350" dirty="0">
              <a:solidFill>
                <a:schemeClr val="tx1"/>
              </a:solidFill>
              <a:latin typeface="+mn-lt"/>
            </a:endParaRPr>
          </a:p>
          <a:p>
            <a:pPr marL="457189" indent="-323842">
              <a:lnSpc>
                <a:spcPct val="150000"/>
              </a:lnSpc>
              <a:spcBef>
                <a:spcPts val="1000"/>
              </a:spcBef>
              <a:buClr>
                <a:srgbClr val="404040"/>
              </a:buClr>
              <a:buSzPct val="100000"/>
              <a:buFont typeface="Arial" panose="020B0604020202020204" pitchFamily="34" charset="0"/>
              <a:buChar char="•"/>
            </a:pPr>
            <a:endParaRPr lang="en" sz="1350" dirty="0">
              <a:solidFill>
                <a:schemeClr val="tx1"/>
              </a:solidFill>
              <a:latin typeface="+mn-lt"/>
            </a:endParaRPr>
          </a:p>
        </p:txBody>
      </p:sp>
      <p:grpSp>
        <p:nvGrpSpPr>
          <p:cNvPr id="7" name="Group 6">
            <a:extLst>
              <a:ext uri="{FF2B5EF4-FFF2-40B4-BE49-F238E27FC236}">
                <a16:creationId xmlns:a16="http://schemas.microsoft.com/office/drawing/2014/main" id="{BB106839-35AF-4323-BD6E-8FF9FC6FDEB4}"/>
              </a:ext>
            </a:extLst>
          </p:cNvPr>
          <p:cNvGrpSpPr/>
          <p:nvPr/>
        </p:nvGrpSpPr>
        <p:grpSpPr>
          <a:xfrm>
            <a:off x="472500" y="3375061"/>
            <a:ext cx="2116588" cy="616449"/>
            <a:chOff x="630000" y="4500081"/>
            <a:chExt cx="2822117" cy="821932"/>
          </a:xfrm>
        </p:grpSpPr>
        <p:sp>
          <p:nvSpPr>
            <p:cNvPr id="2" name="Arrow: Left 1">
              <a:extLst>
                <a:ext uri="{FF2B5EF4-FFF2-40B4-BE49-F238E27FC236}">
                  <a16:creationId xmlns:a16="http://schemas.microsoft.com/office/drawing/2014/main" id="{2C8D08FD-BAD9-45EB-A926-28389B126D65}"/>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4" name="Graphic 3" descr="Lock with solid fill">
              <a:extLst>
                <a:ext uri="{FF2B5EF4-FFF2-40B4-BE49-F238E27FC236}">
                  <a16:creationId xmlns:a16="http://schemas.microsoft.com/office/drawing/2014/main" id="{75523E30-76C4-4134-B694-92CF1DCBED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8ED767D0-DADA-4710-8C28-425B2D0EAE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87BDCC6A-3D03-4E09-AD14-A4DDC18EF1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6" name="Straight Arrow Connector 5">
              <a:extLst>
                <a:ext uri="{FF2B5EF4-FFF2-40B4-BE49-F238E27FC236}">
                  <a16:creationId xmlns:a16="http://schemas.microsoft.com/office/drawing/2014/main" id="{EDC2419E-F658-491A-9AC4-ECCA86746D27}"/>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0BE19F6-FB9F-4B30-B0FB-01BE4289C359}"/>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08879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Develop</a:t>
            </a:r>
            <a:endParaRPr dirty="0"/>
          </a:p>
        </p:txBody>
      </p:sp>
      <p:sp>
        <p:nvSpPr>
          <p:cNvPr id="377" name="Google Shape;377;p51"/>
          <p:cNvSpPr txBox="1"/>
          <p:nvPr/>
        </p:nvSpPr>
        <p:spPr>
          <a:xfrm>
            <a:off x="3898332" y="1541969"/>
            <a:ext cx="4773168" cy="2059563"/>
          </a:xfrm>
          <a:prstGeom prst="rect">
            <a:avLst/>
          </a:prstGeom>
          <a:noFill/>
          <a:ln>
            <a:noFill/>
          </a:ln>
        </p:spPr>
        <p:txBody>
          <a:bodyPr spcFirstLastPara="1" wrap="square" lIns="91400" tIns="91400" rIns="91400" bIns="91400" anchor="t" anchorCtr="0">
            <a:noAutofit/>
          </a:bodyPr>
          <a:lstStyle/>
          <a:p>
            <a:pPr marL="457189" indent="-323842">
              <a:lnSpc>
                <a:spcPct val="150000"/>
              </a:lnSpc>
              <a:buClr>
                <a:srgbClr val="404040"/>
              </a:buClr>
              <a:buSzPct val="100000"/>
              <a:buFont typeface="Arial" panose="020B0604020202020204" pitchFamily="34" charset="0"/>
              <a:buChar char="•"/>
            </a:pPr>
            <a:r>
              <a:rPr lang="en-US" sz="1350" dirty="0">
                <a:solidFill>
                  <a:schemeClr val="tx1"/>
                </a:solidFill>
                <a:latin typeface="+mn-lt"/>
              </a:rPr>
              <a:t>Rulesets and priorities should be driven by results of threat modeling</a:t>
            </a:r>
          </a:p>
          <a:p>
            <a:pPr marL="457189" indent="-323842">
              <a:lnSpc>
                <a:spcPct val="150000"/>
              </a:lnSpc>
              <a:buClr>
                <a:srgbClr val="404040"/>
              </a:buClr>
              <a:buSzPct val="100000"/>
              <a:buFont typeface="Arial" panose="020B0604020202020204" pitchFamily="34" charset="0"/>
              <a:buChar char="•"/>
            </a:pPr>
            <a:r>
              <a:rPr lang="en-US" sz="1350" dirty="0">
                <a:solidFill>
                  <a:schemeClr val="tx1"/>
                </a:solidFill>
                <a:latin typeface="+mn-lt"/>
              </a:rPr>
              <a:t>Scanning tools if used should be a standard part of all developer’s code tooling, to ensure consistently applied (standard dev build)</a:t>
            </a:r>
          </a:p>
          <a:p>
            <a:pPr marL="457189" indent="-323842">
              <a:lnSpc>
                <a:spcPct val="150000"/>
              </a:lnSpc>
              <a:buClr>
                <a:srgbClr val="404040"/>
              </a:buClr>
              <a:buSzPct val="100000"/>
              <a:buFont typeface="Arial" panose="020B0604020202020204" pitchFamily="34" charset="0"/>
              <a:buChar char="•"/>
            </a:pPr>
            <a:r>
              <a:rPr lang="en-US" sz="1350" dirty="0">
                <a:solidFill>
                  <a:schemeClr val="tx1"/>
                </a:solidFill>
                <a:latin typeface="+mn-lt"/>
              </a:rPr>
              <a:t>Goal is to catch issues VERY early on in the SDLC</a:t>
            </a:r>
            <a:endParaRPr sz="1350" dirty="0">
              <a:solidFill>
                <a:schemeClr val="tx1"/>
              </a:solidFill>
              <a:latin typeface="+mn-lt"/>
            </a:endParaRPr>
          </a:p>
        </p:txBody>
      </p:sp>
      <p:grpSp>
        <p:nvGrpSpPr>
          <p:cNvPr id="5" name="Group 4">
            <a:extLst>
              <a:ext uri="{FF2B5EF4-FFF2-40B4-BE49-F238E27FC236}">
                <a16:creationId xmlns:a16="http://schemas.microsoft.com/office/drawing/2014/main" id="{59265EE8-6BA8-48A5-A560-19F53B21BE7B}"/>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75B5B7B2-54AA-49D1-BE4B-975C94CE8664}"/>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4CF0DE2F-823C-43D3-B0DE-3D80B5FEB1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84FF28F8-18C7-4AC5-878B-BB6506290C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97EAFD08-5179-4F71-BDE2-701429A5F1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363E456-5397-4760-8283-B291E4E44750}"/>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242AE4A-1DD3-4573-8D7A-9468617B8938}"/>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607754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1"/>
            <a:ext cx="6210728" cy="147947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What is the most “secure” programming language in use in the industry today?</a:t>
            </a:r>
          </a:p>
          <a:p>
            <a:pPr algn="ctr"/>
            <a:endParaRPr lang="en-US" sz="2100" dirty="0">
              <a:solidFill>
                <a:srgbClr val="575757"/>
              </a:solidFill>
            </a:endParaRPr>
          </a:p>
          <a:p>
            <a:pPr algn="ctr"/>
            <a:r>
              <a:rPr lang="en-US" sz="2100" dirty="0">
                <a:solidFill>
                  <a:srgbClr val="575757"/>
                </a:solidFill>
              </a:rPr>
              <a:t>Type your answer in chat</a:t>
            </a:r>
          </a:p>
        </p:txBody>
      </p:sp>
    </p:spTree>
    <p:extLst>
      <p:ext uri="{BB962C8B-B14F-4D97-AF65-F5344CB8AC3E}">
        <p14:creationId xmlns:p14="http://schemas.microsoft.com/office/powerpoint/2010/main" val="28835213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456493"/>
            <a:ext cx="4773168" cy="2230514"/>
          </a:xfrm>
          <a:prstGeom prst="rect">
            <a:avLst/>
          </a:prstGeom>
          <a:noFill/>
          <a:ln>
            <a:noFill/>
          </a:ln>
        </p:spPr>
        <p:txBody>
          <a:bodyPr spcFirstLastPara="1" wrap="square" lIns="91400" tIns="91400" rIns="91400" bIns="91400" anchor="t" anchorCtr="0">
            <a:noAutofit/>
          </a:bodyPr>
          <a:lstStyle/>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Changes from a developer are ready to be integrated with others</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Typically driven through submission of Pull Request in GitHub</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Notifies a peer that changes are pending and need review</a:t>
            </a:r>
            <a:endParaRPr sz="1350" dirty="0">
              <a:solidFill>
                <a:srgbClr val="37373A"/>
              </a:solidFill>
              <a:latin typeface="+mn-lt"/>
            </a:endParaRPr>
          </a:p>
          <a:p>
            <a:pPr marL="457189" indent="-323842">
              <a:lnSpc>
                <a:spcPct val="150000"/>
              </a:lnSpc>
              <a:spcBef>
                <a:spcPts val="1000"/>
              </a:spcBef>
              <a:buClr>
                <a:srgbClr val="404040"/>
              </a:buClr>
              <a:buSzPct val="100000"/>
              <a:buFont typeface="Arial" panose="020B0604020202020204" pitchFamily="34" charset="0"/>
              <a:buChar char="•"/>
            </a:pPr>
            <a:endParaRPr lang="en" sz="1350" dirty="0">
              <a:solidFill>
                <a:srgbClr val="37373A"/>
              </a:solidFill>
              <a:latin typeface="+mn-lt"/>
            </a:endParaRPr>
          </a:p>
        </p:txBody>
      </p:sp>
      <p:grpSp>
        <p:nvGrpSpPr>
          <p:cNvPr id="8" name="Group 7">
            <a:extLst>
              <a:ext uri="{FF2B5EF4-FFF2-40B4-BE49-F238E27FC236}">
                <a16:creationId xmlns:a16="http://schemas.microsoft.com/office/drawing/2014/main" id="{14B6A161-18B0-4D4C-A9AC-58D76723BFE0}"/>
              </a:ext>
            </a:extLst>
          </p:cNvPr>
          <p:cNvGrpSpPr/>
          <p:nvPr/>
        </p:nvGrpSpPr>
        <p:grpSpPr>
          <a:xfrm>
            <a:off x="472500" y="3375061"/>
            <a:ext cx="2116588" cy="616449"/>
            <a:chOff x="630000" y="4500081"/>
            <a:chExt cx="2822117" cy="821932"/>
          </a:xfrm>
        </p:grpSpPr>
        <p:sp>
          <p:nvSpPr>
            <p:cNvPr id="9" name="Arrow: Left 8">
              <a:extLst>
                <a:ext uri="{FF2B5EF4-FFF2-40B4-BE49-F238E27FC236}">
                  <a16:creationId xmlns:a16="http://schemas.microsoft.com/office/drawing/2014/main" id="{E36EE887-A58C-4F56-A4AE-8F63E0B27798}"/>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0" name="Graphic 9" descr="Lock with solid fill">
              <a:extLst>
                <a:ext uri="{FF2B5EF4-FFF2-40B4-BE49-F238E27FC236}">
                  <a16:creationId xmlns:a16="http://schemas.microsoft.com/office/drawing/2014/main" id="{3C99E44E-611C-489D-A0DF-6734D4DA80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11" name="Graphic 10" descr="Lock with solid fill">
              <a:extLst>
                <a:ext uri="{FF2B5EF4-FFF2-40B4-BE49-F238E27FC236}">
                  <a16:creationId xmlns:a16="http://schemas.microsoft.com/office/drawing/2014/main" id="{349D80FE-4F31-4BD2-9E0E-07EE9FD548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12" name="Graphic 11" descr="Lock with solid fill">
              <a:extLst>
                <a:ext uri="{FF2B5EF4-FFF2-40B4-BE49-F238E27FC236}">
                  <a16:creationId xmlns:a16="http://schemas.microsoft.com/office/drawing/2014/main" id="{4D3983AB-1063-40C7-9015-173932B62B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3" name="Straight Arrow Connector 12">
              <a:extLst>
                <a:ext uri="{FF2B5EF4-FFF2-40B4-BE49-F238E27FC236}">
                  <a16:creationId xmlns:a16="http://schemas.microsoft.com/office/drawing/2014/main" id="{3E1D83E5-10B0-4F67-88EB-D12672FFCED3}"/>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B1EDAA4-042B-478E-821F-E910F261288F}"/>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37804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567463"/>
            <a:ext cx="4773168" cy="200857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In addition to logic/syntax errors, peer reviewer can focus on areas of high risk/high impact identified in threat modeling</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In some cases, a specialist peer reviewer (e.g., one from InfoSec) can be engaged to validate security of code</a:t>
            </a:r>
            <a:endParaRPr sz="1350" dirty="0">
              <a:solidFill>
                <a:srgbClr val="37373A"/>
              </a:solidFill>
              <a:latin typeface="+mn-lt"/>
            </a:endParaRPr>
          </a:p>
          <a:p>
            <a:pPr marL="457189" indent="-323842">
              <a:lnSpc>
                <a:spcPct val="150000"/>
              </a:lnSpc>
              <a:spcBef>
                <a:spcPts val="1000"/>
              </a:spcBef>
              <a:buClr>
                <a:srgbClr val="404040"/>
              </a:buClr>
              <a:buSzPct val="100000"/>
              <a:buFont typeface="Arial" panose="020B0604020202020204" pitchFamily="34" charset="0"/>
              <a:buChar char="•"/>
            </a:pPr>
            <a:endParaRPr lang="en" sz="1350" dirty="0">
              <a:solidFill>
                <a:srgbClr val="37373A"/>
              </a:solidFill>
              <a:latin typeface="+mn-lt"/>
            </a:endParaRPr>
          </a:p>
        </p:txBody>
      </p:sp>
      <p:grpSp>
        <p:nvGrpSpPr>
          <p:cNvPr id="5" name="Group 4">
            <a:extLst>
              <a:ext uri="{FF2B5EF4-FFF2-40B4-BE49-F238E27FC236}">
                <a16:creationId xmlns:a16="http://schemas.microsoft.com/office/drawing/2014/main" id="{1627D34A-D786-4DDF-8960-71100C37FFE7}"/>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1CF5A0FA-5224-4AC1-A7B5-F1AE1B2B42BC}"/>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D3CF58E0-2F3F-4F91-B399-CF8C68E6DD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73702785-64AD-4045-94C2-3C1B503822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596F8FE8-0B44-480F-ADB3-9EADF0431A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6374B6ED-F151-4A0D-98BC-1E96A19EB885}"/>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0B6758D-D052-4946-84F6-F1184B3404D6}"/>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1971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50"/>
        <p:cNvGrpSpPr/>
        <p:nvPr/>
      </p:nvGrpSpPr>
      <p:grpSpPr>
        <a:xfrm>
          <a:off x="0" y="0"/>
          <a:ext cx="0" cy="0"/>
          <a:chOff x="0" y="0"/>
          <a:chExt cx="0" cy="0"/>
        </a:xfrm>
      </p:grpSpPr>
      <p:sp>
        <p:nvSpPr>
          <p:cNvPr id="351" name="Google Shape;351;p48"/>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You experience our impact on a daily basis!</a:t>
            </a:r>
            <a:endParaRPr>
              <a:solidFill>
                <a:schemeClr val="dk1"/>
              </a:solidFill>
            </a:endParaRPr>
          </a:p>
        </p:txBody>
      </p:sp>
      <p:pic>
        <p:nvPicPr>
          <p:cNvPr id="352" name="Google Shape;352;p48"/>
          <p:cNvPicPr preferRelativeResize="0"/>
          <p:nvPr/>
        </p:nvPicPr>
        <p:blipFill rotWithShape="1">
          <a:blip r:embed="rId3">
            <a:alphaModFix/>
          </a:blip>
          <a:srcRect t="159" b="159"/>
          <a:stretch/>
        </p:blipFill>
        <p:spPr>
          <a:xfrm>
            <a:off x="3093132" y="2743626"/>
            <a:ext cx="3399588" cy="2258625"/>
          </a:xfrm>
          <a:prstGeom prst="rect">
            <a:avLst/>
          </a:prstGeom>
          <a:noFill/>
          <a:ln>
            <a:noFill/>
          </a:ln>
          <a:effectLst>
            <a:outerShdw blurRad="171450" dist="85725" dir="1200000" algn="bl" rotWithShape="0">
              <a:srgbClr val="000000">
                <a:alpha val="20000"/>
              </a:srgbClr>
            </a:outerShdw>
          </a:effectLst>
        </p:spPr>
      </p:pic>
      <p:pic>
        <p:nvPicPr>
          <p:cNvPr id="353" name="Google Shape;353;p48"/>
          <p:cNvPicPr preferRelativeResize="0"/>
          <p:nvPr/>
        </p:nvPicPr>
        <p:blipFill rotWithShape="1">
          <a:blip r:embed="rId4">
            <a:alphaModFix/>
          </a:blip>
          <a:srcRect/>
          <a:stretch/>
        </p:blipFill>
        <p:spPr>
          <a:xfrm>
            <a:off x="613700" y="1492849"/>
            <a:ext cx="3237473" cy="2157799"/>
          </a:xfrm>
          <a:prstGeom prst="rect">
            <a:avLst/>
          </a:prstGeom>
          <a:noFill/>
          <a:ln>
            <a:noFill/>
          </a:ln>
          <a:effectLst>
            <a:outerShdw blurRad="171450" dist="85725" dir="1200000" algn="bl" rotWithShape="0">
              <a:srgbClr val="000000">
                <a:alpha val="20000"/>
              </a:srgbClr>
            </a:outerShdw>
          </a:effectLst>
        </p:spPr>
      </p:pic>
      <p:pic>
        <p:nvPicPr>
          <p:cNvPr id="354" name="Google Shape;354;p48"/>
          <p:cNvPicPr preferRelativeResize="0"/>
          <p:nvPr/>
        </p:nvPicPr>
        <p:blipFill rotWithShape="1">
          <a:blip r:embed="rId5">
            <a:alphaModFix/>
          </a:blip>
          <a:srcRect/>
          <a:stretch/>
        </p:blipFill>
        <p:spPr>
          <a:xfrm>
            <a:off x="5488746" y="1295690"/>
            <a:ext cx="3065928" cy="2046430"/>
          </a:xfrm>
          <a:prstGeom prst="rect">
            <a:avLst/>
          </a:prstGeom>
          <a:noFill/>
          <a:ln>
            <a:noFill/>
          </a:ln>
          <a:effectLst>
            <a:outerShdw blurRad="171450" dist="85725" dir="1200000" algn="bl" rotWithShape="0">
              <a:srgbClr val="000000">
                <a:alpha val="20000"/>
              </a:srgbClr>
            </a:outerShdw>
          </a:effectLst>
        </p:spPr>
      </p:pic>
      <p:sp>
        <p:nvSpPr>
          <p:cNvPr id="355" name="Google Shape;355;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215325"/>
            <a:ext cx="4773168" cy="2712851"/>
          </a:xfrm>
          <a:prstGeom prst="rect">
            <a:avLst/>
          </a:prstGeom>
          <a:noFill/>
          <a:ln>
            <a:noFill/>
          </a:ln>
        </p:spPr>
        <p:txBody>
          <a:bodyPr spcFirstLastPara="1" wrap="square" lIns="91400" tIns="91400" rIns="91400" bIns="91400" anchor="t" anchorCtr="0">
            <a:noAutofit/>
          </a:bodyPr>
          <a:lstStyle/>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Coupled with manual review, SAST (Static Application Security Testing) tools can be integrated into CI/CD to automate security checks</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Tools like </a:t>
            </a:r>
            <a:r>
              <a:rPr lang="en-US" sz="1350" dirty="0" err="1">
                <a:solidFill>
                  <a:srgbClr val="37373A"/>
                </a:solidFill>
                <a:latin typeface="+mn-lt"/>
              </a:rPr>
              <a:t>SonarCloud</a:t>
            </a:r>
            <a:r>
              <a:rPr lang="en-US" sz="1350" dirty="0">
                <a:solidFill>
                  <a:srgbClr val="37373A"/>
                </a:solidFill>
                <a:latin typeface="+mn-lt"/>
              </a:rPr>
              <a:t>/SonarQube can be integrated into pipeline via plugins (</a:t>
            </a:r>
            <a:r>
              <a:rPr lang="en-US" sz="1350" dirty="0">
                <a:solidFill>
                  <a:srgbClr val="37373A"/>
                </a:solidFill>
                <a:latin typeface="+mn-lt"/>
                <a:hlinkClick r:id="rId3">
                  <a:extLst>
                    <a:ext uri="{A12FA001-AC4F-418D-AE19-62706E023703}">
                      <ahyp:hlinkClr xmlns:ahyp="http://schemas.microsoft.com/office/drawing/2018/hyperlinkcolor" val="tx"/>
                    </a:ext>
                  </a:extLst>
                </a:hlinkClick>
              </a:rPr>
              <a:t>https://sonarcloud.io/</a:t>
            </a:r>
            <a:r>
              <a:rPr lang="en-US" sz="1350" dirty="0">
                <a:solidFill>
                  <a:srgbClr val="37373A"/>
                </a:solidFill>
                <a:latin typeface="+mn-lt"/>
              </a:rPr>
              <a:t>)</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Some even include ability to capture scan results in resulting build report and use results of scan as quality gate to prevent move forward on failure</a:t>
            </a:r>
            <a:endParaRPr sz="1350" dirty="0">
              <a:solidFill>
                <a:srgbClr val="37373A"/>
              </a:solidFill>
              <a:latin typeface="+mn-lt"/>
            </a:endParaRPr>
          </a:p>
          <a:p>
            <a:pPr marL="457189" indent="-323842">
              <a:lnSpc>
                <a:spcPct val="150000"/>
              </a:lnSpc>
              <a:spcBef>
                <a:spcPts val="1000"/>
              </a:spcBef>
              <a:buClr>
                <a:srgbClr val="404040"/>
              </a:buClr>
              <a:buSzPct val="100000"/>
              <a:buFont typeface="Arial" panose="020B0604020202020204" pitchFamily="34" charset="0"/>
              <a:buChar char="•"/>
            </a:pPr>
            <a:endParaRPr lang="en" sz="1350" dirty="0">
              <a:solidFill>
                <a:srgbClr val="37373A"/>
              </a:solidFill>
              <a:latin typeface="+mn-lt"/>
            </a:endParaRPr>
          </a:p>
        </p:txBody>
      </p:sp>
      <p:grpSp>
        <p:nvGrpSpPr>
          <p:cNvPr id="5" name="Group 4">
            <a:extLst>
              <a:ext uri="{FF2B5EF4-FFF2-40B4-BE49-F238E27FC236}">
                <a16:creationId xmlns:a16="http://schemas.microsoft.com/office/drawing/2014/main" id="{521F6B8A-88CF-44D6-9BCE-969CF6B476E7}"/>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031AC877-D904-49BF-815A-64B1A6B47903}"/>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A702C651-D297-4B0D-B406-E11D1792E3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69E284E2-2F0D-4C66-B1E7-B2E4B4B4BB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E6603082-1056-4845-ABA7-F09EAA0FA0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88872196-910D-42C4-9B7F-EEFCEDB113FC}"/>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AF024D-FBCB-4F6A-9090-41407F63FBBD}"/>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8826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901829" y="1083565"/>
            <a:ext cx="4773168" cy="2976371"/>
          </a:xfrm>
          <a:prstGeom prst="rect">
            <a:avLst/>
          </a:prstGeom>
          <a:noFill/>
          <a:ln>
            <a:noFill/>
          </a:ln>
        </p:spPr>
        <p:txBody>
          <a:bodyPr spcFirstLastPara="1" wrap="square" lIns="91400" tIns="91400" rIns="91400" bIns="91400" anchor="t" anchorCtr="0">
            <a:noAutofit/>
          </a:bodyPr>
          <a:lstStyle/>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SCA (Software Composition Analysis) tools also provide benefit</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Tools like </a:t>
            </a:r>
            <a:r>
              <a:rPr lang="en-US" sz="1350" dirty="0" err="1">
                <a:solidFill>
                  <a:srgbClr val="37373A"/>
                </a:solidFill>
                <a:latin typeface="+mn-lt"/>
              </a:rPr>
              <a:t>WhiteSource</a:t>
            </a:r>
            <a:r>
              <a:rPr lang="en-US" sz="1350" dirty="0">
                <a:solidFill>
                  <a:srgbClr val="37373A"/>
                </a:solidFill>
                <a:latin typeface="+mn-lt"/>
              </a:rPr>
              <a:t> (</a:t>
            </a:r>
            <a:r>
              <a:rPr lang="en-US" sz="1350" dirty="0">
                <a:solidFill>
                  <a:srgbClr val="37373A"/>
                </a:solidFill>
                <a:latin typeface="+mn-lt"/>
                <a:hlinkClick r:id="rId3">
                  <a:extLst>
                    <a:ext uri="{A12FA001-AC4F-418D-AE19-62706E023703}">
                      <ahyp:hlinkClr xmlns:ahyp="http://schemas.microsoft.com/office/drawing/2018/hyperlinkcolor" val="tx"/>
                    </a:ext>
                  </a:extLst>
                </a:hlinkClick>
              </a:rPr>
              <a:t>https://www.whitesourcesoftware.com/</a:t>
            </a:r>
            <a:r>
              <a:rPr lang="en-US" sz="1350" dirty="0">
                <a:solidFill>
                  <a:srgbClr val="37373A"/>
                </a:solidFill>
                <a:latin typeface="+mn-lt"/>
              </a:rPr>
              <a:t>) can be integrated into CI/CD for automated security scans of Open-Source components</a:t>
            </a:r>
          </a:p>
          <a:p>
            <a:pPr marL="457189" indent="-323842">
              <a:lnSpc>
                <a:spcPct val="150000"/>
              </a:lnSpc>
              <a:buClr>
                <a:srgbClr val="404040"/>
              </a:buClr>
              <a:buSzPct val="100000"/>
              <a:buFont typeface="Trebuchet MS" panose="020B0603020202020204" pitchFamily="34" charset="0"/>
              <a:buChar char="•"/>
            </a:pPr>
            <a:r>
              <a:rPr lang="en-US" sz="1350" dirty="0">
                <a:solidFill>
                  <a:srgbClr val="37373A"/>
                </a:solidFill>
                <a:latin typeface="+mn-lt"/>
              </a:rPr>
              <a:t>Ideally, governance would be in place to monitor and manage “accepted” set and versions of Open-Source tools approved for usage</a:t>
            </a:r>
            <a:endParaRPr sz="1350" dirty="0">
              <a:solidFill>
                <a:srgbClr val="37373A"/>
              </a:solidFill>
              <a:latin typeface="+mn-lt"/>
            </a:endParaRPr>
          </a:p>
          <a:p>
            <a:pPr marL="457189" indent="-323842">
              <a:lnSpc>
                <a:spcPct val="150000"/>
              </a:lnSpc>
              <a:spcBef>
                <a:spcPts val="1000"/>
              </a:spcBef>
              <a:buClr>
                <a:srgbClr val="404040"/>
              </a:buClr>
              <a:buSzPct val="100000"/>
              <a:buFont typeface="Arial" panose="020B0604020202020204" pitchFamily="34" charset="0"/>
              <a:buChar char="•"/>
            </a:pPr>
            <a:endParaRPr lang="en" sz="1350" dirty="0">
              <a:solidFill>
                <a:srgbClr val="37373A"/>
              </a:solidFill>
              <a:latin typeface="+mn-lt"/>
            </a:endParaRPr>
          </a:p>
        </p:txBody>
      </p:sp>
      <p:grpSp>
        <p:nvGrpSpPr>
          <p:cNvPr id="5" name="Group 4">
            <a:extLst>
              <a:ext uri="{FF2B5EF4-FFF2-40B4-BE49-F238E27FC236}">
                <a16:creationId xmlns:a16="http://schemas.microsoft.com/office/drawing/2014/main" id="{CD8ECE7D-BA9E-4723-BC04-BDC6AA1B6E59}"/>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ED339453-61B5-4357-9ABB-C51720541F7B}"/>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D92C36B6-C4F9-42DF-A4EE-82A53124C2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4181F5CC-02BB-4111-B0BE-891BCC9DEE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E11EF6F1-8755-4AAE-922A-C3183B9130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A6B8BEB3-F704-43B7-B182-16FE240E1C38}"/>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677C1E7-0ED2-470B-A6EC-236D9BD69A87}"/>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531324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535108"/>
            <a:ext cx="4773168" cy="207328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SCA tools can provide a couple of benefits</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Primarily, security scans can be executed, and Open-Source vulnerabilities identified</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Secondarily, can help an organization catalog the Open-Source components (and versions) “in play” already</a:t>
            </a:r>
            <a:endParaRPr sz="1350" dirty="0">
              <a:solidFill>
                <a:srgbClr val="37373A"/>
              </a:solidFill>
              <a:latin typeface="+mn-lt"/>
            </a:endParaRPr>
          </a:p>
          <a:p>
            <a:pPr marL="457189" indent="-323842">
              <a:lnSpc>
                <a:spcPct val="150000"/>
              </a:lnSpc>
              <a:spcBef>
                <a:spcPts val="1000"/>
              </a:spcBef>
              <a:buClr>
                <a:srgbClr val="404040"/>
              </a:buClr>
              <a:buSzPct val="100000"/>
              <a:buFont typeface="Arial" panose="020B0604020202020204" pitchFamily="34" charset="0"/>
              <a:buChar char="•"/>
            </a:pPr>
            <a:endParaRPr lang="en" sz="1350" dirty="0">
              <a:solidFill>
                <a:srgbClr val="37373A"/>
              </a:solidFill>
              <a:latin typeface="+mn-lt"/>
            </a:endParaRPr>
          </a:p>
        </p:txBody>
      </p:sp>
      <p:grpSp>
        <p:nvGrpSpPr>
          <p:cNvPr id="5" name="Group 4">
            <a:extLst>
              <a:ext uri="{FF2B5EF4-FFF2-40B4-BE49-F238E27FC236}">
                <a16:creationId xmlns:a16="http://schemas.microsoft.com/office/drawing/2014/main" id="{B6599DF2-BDFC-4E70-B986-1C153B8D6D04}"/>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09CA0AA6-81A2-4618-B508-479540D71B6F}"/>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5743AF28-8CD1-4197-9B6E-DF6A7362F5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994C8979-35C5-4A82-85D6-1FE03CFBC7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E7503A8D-02C2-44B8-8952-300CE6512E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7D80D8DD-4CC9-43AF-AE99-980D385CF180}"/>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DF7309-4000-45E5-A9B7-AFC5DE31BEB4}"/>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12048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533418"/>
            <a:ext cx="4773168" cy="2076664"/>
          </a:xfrm>
          <a:prstGeom prst="rect">
            <a:avLst/>
          </a:prstGeom>
          <a:noFill/>
          <a:ln>
            <a:noFill/>
          </a:ln>
        </p:spPr>
        <p:txBody>
          <a:bodyPr spcFirstLastPara="1" wrap="square" lIns="91400" tIns="91400" rIns="91400" bIns="91400" anchor="t" anchorCtr="0">
            <a:noAutofit/>
          </a:bodyPr>
          <a:lstStyle/>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Resulting report can be used to identify components that have not been properly vetted through governance</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Results can be merged with overall build output</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Quality gates (manual or automated) can be built around results to prevent move forward if insecure</a:t>
            </a:r>
            <a:endParaRPr sz="1350" dirty="0">
              <a:solidFill>
                <a:srgbClr val="37373A"/>
              </a:solidFill>
              <a:latin typeface="+mn-lt"/>
            </a:endParaRPr>
          </a:p>
          <a:p>
            <a:pPr marL="457189" indent="-323842">
              <a:lnSpc>
                <a:spcPct val="150000"/>
              </a:lnSpc>
              <a:spcBef>
                <a:spcPts val="1000"/>
              </a:spcBef>
              <a:buClr>
                <a:srgbClr val="404040"/>
              </a:buClr>
              <a:buSzPct val="100000"/>
              <a:buFont typeface="Arial" panose="020B0604020202020204" pitchFamily="34" charset="0"/>
              <a:buChar char="•"/>
            </a:pPr>
            <a:endParaRPr lang="en" sz="1350" dirty="0">
              <a:solidFill>
                <a:srgbClr val="37373A"/>
              </a:solidFill>
              <a:latin typeface="+mn-lt"/>
            </a:endParaRPr>
          </a:p>
        </p:txBody>
      </p:sp>
      <p:grpSp>
        <p:nvGrpSpPr>
          <p:cNvPr id="5" name="Group 4">
            <a:extLst>
              <a:ext uri="{FF2B5EF4-FFF2-40B4-BE49-F238E27FC236}">
                <a16:creationId xmlns:a16="http://schemas.microsoft.com/office/drawing/2014/main" id="{8CB383F7-655A-4703-AE0D-03B6A067D41A}"/>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FF928D9B-B698-4886-8ED3-D3A1E0C150FF}"/>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FF75F795-3C7A-46B3-ADAD-6634FE5F82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7DE7B2F2-17D6-441F-BF40-BDB7F2E49E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EBD16142-4646-4B4F-B530-88D83CA7F4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7E2A80CB-CCEC-4AA6-8B41-492003399EE7}"/>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BA835F-0BD8-4098-B81C-D1DDC86427EC}"/>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47970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0"/>
            <a:ext cx="6210728" cy="174339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Answer the following question: Using an open-source library is more secure than building something custom? Yes or no, and why.</a:t>
            </a:r>
          </a:p>
          <a:p>
            <a:pPr algn="ctr"/>
            <a:endParaRPr lang="en-US" sz="2100" dirty="0">
              <a:solidFill>
                <a:srgbClr val="575757"/>
              </a:solidFill>
            </a:endParaRPr>
          </a:p>
          <a:p>
            <a:pPr algn="ctr"/>
            <a:r>
              <a:rPr lang="en-US" sz="2100" dirty="0">
                <a:solidFill>
                  <a:srgbClr val="575757"/>
                </a:solidFill>
              </a:rPr>
              <a:t>Type your answer in chat</a:t>
            </a:r>
          </a:p>
        </p:txBody>
      </p:sp>
    </p:spTree>
    <p:extLst>
      <p:ext uri="{BB962C8B-B14F-4D97-AF65-F5344CB8AC3E}">
        <p14:creationId xmlns:p14="http://schemas.microsoft.com/office/powerpoint/2010/main" val="940038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98332" y="1280822"/>
            <a:ext cx="4773168" cy="2581856"/>
          </a:xfrm>
          <a:prstGeom prst="rect">
            <a:avLst/>
          </a:prstGeom>
          <a:noFill/>
          <a:ln>
            <a:noFill/>
          </a:ln>
        </p:spPr>
        <p:txBody>
          <a:bodyPr spcFirstLastPara="1" wrap="square" lIns="91400" tIns="91400" rIns="91400" bIns="91400" anchor="t" anchorCtr="0">
            <a:noAutofit/>
          </a:bodyPr>
          <a:lstStyle/>
          <a:p>
            <a:pPr marL="457189" indent="-323842">
              <a:lnSpc>
                <a:spcPct val="150000"/>
              </a:lnSpc>
              <a:buClr>
                <a:srgbClr val="404040"/>
              </a:buClr>
              <a:buSzPct val="100000"/>
              <a:buFont typeface="Arial" panose="020B0604020202020204" pitchFamily="34" charset="0"/>
              <a:buChar char="•"/>
            </a:pPr>
            <a:r>
              <a:rPr lang="en-US" sz="1500" dirty="0">
                <a:solidFill>
                  <a:srgbClr val="404040"/>
                </a:solidFill>
              </a:rPr>
              <a:t>Includes changes ready for move to QA for additional testing</a:t>
            </a:r>
          </a:p>
          <a:p>
            <a:pPr marL="457189" indent="-323842">
              <a:lnSpc>
                <a:spcPct val="150000"/>
              </a:lnSpc>
              <a:buClr>
                <a:srgbClr val="404040"/>
              </a:buClr>
              <a:buSzPts val="1500"/>
              <a:buChar char="●"/>
            </a:pPr>
            <a:r>
              <a:rPr lang="en-US" sz="1500" dirty="0">
                <a:solidFill>
                  <a:srgbClr val="404040"/>
                </a:solidFill>
              </a:rPr>
              <a:t>Dynamic Application Security Testing (DAST) tools provide more sophisticated vulnerability checks</a:t>
            </a:r>
          </a:p>
          <a:p>
            <a:pPr marL="457189" indent="-323842">
              <a:lnSpc>
                <a:spcPct val="150000"/>
              </a:lnSpc>
              <a:buClr>
                <a:srgbClr val="404040"/>
              </a:buClr>
              <a:buSzPts val="1500"/>
              <a:buChar char="●"/>
            </a:pPr>
            <a:r>
              <a:rPr lang="en-US" sz="1500" dirty="0">
                <a:solidFill>
                  <a:srgbClr val="404040"/>
                </a:solidFill>
              </a:rPr>
              <a:t>Dynamically exercise application’s runtime interfaces using injected data</a:t>
            </a:r>
          </a:p>
        </p:txBody>
      </p:sp>
      <p:grpSp>
        <p:nvGrpSpPr>
          <p:cNvPr id="5" name="Group 4">
            <a:extLst>
              <a:ext uri="{FF2B5EF4-FFF2-40B4-BE49-F238E27FC236}">
                <a16:creationId xmlns:a16="http://schemas.microsoft.com/office/drawing/2014/main" id="{5AA25BF7-CC80-4932-B28D-069FA84BE922}"/>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B0FEFF9A-938C-4AA2-99A7-122EAF06BC63}"/>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1F40450B-BA07-4CA9-9EC5-D4D16804B2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963ABD22-A09A-4062-8253-BD02D943D0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8AA5096E-1D6A-4CA7-999F-7F1D02D462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757A9E54-55F9-44B3-A418-A4D07A447183}"/>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BAF2F3F-DFB5-4CA7-AE7A-462416BF2F46}"/>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31882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98332" y="1653781"/>
            <a:ext cx="4773168" cy="1835939"/>
          </a:xfrm>
          <a:prstGeom prst="rect">
            <a:avLst/>
          </a:prstGeom>
          <a:noFill/>
          <a:ln>
            <a:noFill/>
          </a:ln>
        </p:spPr>
        <p:txBody>
          <a:bodyPr spcFirstLastPara="1" wrap="square" lIns="91400" tIns="91400" rIns="91400" bIns="91400" anchor="t" anchorCtr="0">
            <a:noAutofit/>
          </a:bodyPr>
          <a:lstStyle/>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DAST tools can use complex combinations of invalid input via fuzzing</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Provides multiple layers of protection</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A tool like OWASP Zed Proxy or OWASP ZAP is an example (</a:t>
            </a:r>
            <a:r>
              <a:rPr lang="en-US" sz="1350" dirty="0">
                <a:solidFill>
                  <a:srgbClr val="37373A"/>
                </a:solidFill>
                <a:latin typeface="+mn-lt"/>
                <a:hlinkClick r:id="rId3">
                  <a:extLst>
                    <a:ext uri="{A12FA001-AC4F-418D-AE19-62706E023703}">
                      <ahyp:hlinkClr xmlns:ahyp="http://schemas.microsoft.com/office/drawing/2018/hyperlinkcolor" val="tx"/>
                    </a:ext>
                  </a:extLst>
                </a:hlinkClick>
              </a:rPr>
              <a:t>https://www.zaproxy.org/</a:t>
            </a:r>
            <a:r>
              <a:rPr lang="en-US" sz="1350" dirty="0">
                <a:solidFill>
                  <a:srgbClr val="37373A"/>
                </a:solidFill>
                <a:latin typeface="+mn-lt"/>
              </a:rPr>
              <a:t>)</a:t>
            </a:r>
          </a:p>
        </p:txBody>
      </p:sp>
      <p:grpSp>
        <p:nvGrpSpPr>
          <p:cNvPr id="5" name="Group 4">
            <a:extLst>
              <a:ext uri="{FF2B5EF4-FFF2-40B4-BE49-F238E27FC236}">
                <a16:creationId xmlns:a16="http://schemas.microsoft.com/office/drawing/2014/main" id="{9066E48D-A54B-4A0C-BA38-4BBB1BBCD3E0}"/>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5081F37D-AFA1-48C0-91EA-F69F984091C0}"/>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02B4FF3F-2637-4192-9A9B-BE8ACA5FF6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E5861360-0405-48DA-B22C-6D7B8272BE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3328DCF6-168C-46D4-88CA-B41AE597E8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817456D6-080A-4E5B-84EC-2FDA0CD98978}"/>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E6FDF46-5280-43BE-A748-C2136E8BD4DF}"/>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61927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700014"/>
            <a:ext cx="4773168" cy="1743472"/>
          </a:xfrm>
          <a:prstGeom prst="rect">
            <a:avLst/>
          </a:prstGeom>
          <a:noFill/>
          <a:ln>
            <a:noFill/>
          </a:ln>
        </p:spPr>
        <p:txBody>
          <a:bodyPr spcFirstLastPara="1" wrap="square" lIns="91400" tIns="91400" rIns="91400" bIns="91400" anchor="t" anchorCtr="0">
            <a:noAutofit/>
          </a:bodyPr>
          <a:lstStyle/>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Two types – passive scan and active scan</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Passive scan less aggressive and minimizes use of fuzzing</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As a result, not as robust in its ability to find exposure but also takes less time to run</a:t>
            </a:r>
          </a:p>
        </p:txBody>
      </p:sp>
      <p:grpSp>
        <p:nvGrpSpPr>
          <p:cNvPr id="5" name="Group 4">
            <a:extLst>
              <a:ext uri="{FF2B5EF4-FFF2-40B4-BE49-F238E27FC236}">
                <a16:creationId xmlns:a16="http://schemas.microsoft.com/office/drawing/2014/main" id="{9E309143-C4E7-4EF5-A843-1A1D48615BC3}"/>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2414D5FB-7237-45F3-99CC-32125A23F834}"/>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772B5FB7-D7F2-468C-9BE2-4D305A57D2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5FD3E748-FDC8-466A-99AE-4159EA1197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0716DA47-19F3-4215-9FDF-8A61759F8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26003193-7909-4A00-936A-538BE2B13452}"/>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1410EBF-BBE6-4432-AA8A-40BB6D7304C9}"/>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74143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669956"/>
            <a:ext cx="4773168" cy="1803588"/>
          </a:xfrm>
          <a:prstGeom prst="rect">
            <a:avLst/>
          </a:prstGeom>
          <a:noFill/>
          <a:ln>
            <a:noFill/>
          </a:ln>
        </p:spPr>
        <p:txBody>
          <a:bodyPr spcFirstLastPara="1" wrap="square" lIns="91400" tIns="91400" rIns="91400" bIns="91400" anchor="t" anchorCtr="0">
            <a:noAutofit/>
          </a:bodyPr>
          <a:lstStyle/>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Because of that, passive scan can be good fit for CI/CD pipelines, especially those that look to push updates at a greater frequency</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For the C (continuous) part, need flows to complete quickly</a:t>
            </a:r>
          </a:p>
        </p:txBody>
      </p:sp>
      <p:grpSp>
        <p:nvGrpSpPr>
          <p:cNvPr id="13" name="Group 12">
            <a:extLst>
              <a:ext uri="{FF2B5EF4-FFF2-40B4-BE49-F238E27FC236}">
                <a16:creationId xmlns:a16="http://schemas.microsoft.com/office/drawing/2014/main" id="{E18A7522-3907-4F6F-83A4-46843BE36F7F}"/>
              </a:ext>
            </a:extLst>
          </p:cNvPr>
          <p:cNvGrpSpPr/>
          <p:nvPr/>
        </p:nvGrpSpPr>
        <p:grpSpPr>
          <a:xfrm>
            <a:off x="472500" y="3375061"/>
            <a:ext cx="2116588" cy="616449"/>
            <a:chOff x="630000" y="4500081"/>
            <a:chExt cx="2822117" cy="821932"/>
          </a:xfrm>
        </p:grpSpPr>
        <p:sp>
          <p:nvSpPr>
            <p:cNvPr id="14" name="Arrow: Left 13">
              <a:extLst>
                <a:ext uri="{FF2B5EF4-FFF2-40B4-BE49-F238E27FC236}">
                  <a16:creationId xmlns:a16="http://schemas.microsoft.com/office/drawing/2014/main" id="{DF484F02-A16B-4BEC-AB47-610DC827AC66}"/>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5" name="Graphic 14" descr="Lock with solid fill">
              <a:extLst>
                <a:ext uri="{FF2B5EF4-FFF2-40B4-BE49-F238E27FC236}">
                  <a16:creationId xmlns:a16="http://schemas.microsoft.com/office/drawing/2014/main" id="{EC7ED6FD-6C9B-4464-B0CE-21526965BE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16" name="Graphic 15" descr="Lock with solid fill">
              <a:extLst>
                <a:ext uri="{FF2B5EF4-FFF2-40B4-BE49-F238E27FC236}">
                  <a16:creationId xmlns:a16="http://schemas.microsoft.com/office/drawing/2014/main" id="{E9CE8920-B7B9-4D66-964E-5DEA841609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17" name="Graphic 16" descr="Lock with solid fill">
              <a:extLst>
                <a:ext uri="{FF2B5EF4-FFF2-40B4-BE49-F238E27FC236}">
                  <a16:creationId xmlns:a16="http://schemas.microsoft.com/office/drawing/2014/main" id="{78FD51C0-AB51-4711-AB80-963507E858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8" name="Straight Arrow Connector 17">
              <a:extLst>
                <a:ext uri="{FF2B5EF4-FFF2-40B4-BE49-F238E27FC236}">
                  <a16:creationId xmlns:a16="http://schemas.microsoft.com/office/drawing/2014/main" id="{6060C411-6814-43F9-8748-D02DF2583B6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645CD9-85F4-454D-98D1-433848AAD1CE}"/>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81736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515844"/>
            <a:ext cx="4773168" cy="2111813"/>
          </a:xfrm>
          <a:prstGeom prst="rect">
            <a:avLst/>
          </a:prstGeom>
          <a:noFill/>
          <a:ln>
            <a:noFill/>
          </a:ln>
        </p:spPr>
        <p:txBody>
          <a:bodyPr spcFirstLastPara="1" wrap="square" lIns="91400" tIns="91400" rIns="91400" bIns="91400" anchor="t" anchorCtr="0">
            <a:noAutofit/>
          </a:bodyPr>
          <a:lstStyle/>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Active scans are more aggressive in their attack approach</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Make extensive use of fuzzing to elevate level of attack sophistication</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Send multiple requests, continually altering request data to simulate attack payloads</a:t>
            </a:r>
          </a:p>
        </p:txBody>
      </p:sp>
      <p:grpSp>
        <p:nvGrpSpPr>
          <p:cNvPr id="5" name="Group 4">
            <a:extLst>
              <a:ext uri="{FF2B5EF4-FFF2-40B4-BE49-F238E27FC236}">
                <a16:creationId xmlns:a16="http://schemas.microsoft.com/office/drawing/2014/main" id="{68C560DB-27B0-4D1C-B4E9-E86B74ABFC11}"/>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74FEE86E-5276-4C7E-9D2A-31A9CCD77D33}"/>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195AB761-AA19-4745-ABEF-74DAA8A0F2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1EDD30B7-60EA-4B98-97B1-F23BAE505C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062D4A2F-C6AF-420D-A4D5-F01365FFC0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C94357A-C391-4EF2-A876-CE8DFA86081C}"/>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F12927B-C6D8-4C85-A21F-6D5B1DF8C164}"/>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494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59"/>
        <p:cNvGrpSpPr/>
        <p:nvPr/>
      </p:nvGrpSpPr>
      <p:grpSpPr>
        <a:xfrm>
          <a:off x="0" y="0"/>
          <a:ext cx="0" cy="0"/>
          <a:chOff x="0" y="0"/>
          <a:chExt cx="0" cy="0"/>
        </a:xfrm>
      </p:grpSpPr>
      <p:sp>
        <p:nvSpPr>
          <p:cNvPr id="360" name="Google Shape;360;p49"/>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My pledge to you</a:t>
            </a:r>
            <a:endParaRPr>
              <a:solidFill>
                <a:schemeClr val="dk1"/>
              </a:solidFill>
            </a:endParaRPr>
          </a:p>
        </p:txBody>
      </p:sp>
      <p:sp>
        <p:nvSpPr>
          <p:cNvPr id="361" name="Google Shape;361;p49"/>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 sz="1500">
                <a:solidFill>
                  <a:srgbClr val="404040"/>
                </a:solidFill>
              </a:rPr>
              <a:t>Make this interactive</a:t>
            </a:r>
            <a:endParaRPr sz="150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a:solidFill>
                  <a:srgbClr val="404040"/>
                </a:solidFill>
              </a:rPr>
              <a:t>Ask you questions </a:t>
            </a:r>
            <a:endParaRPr sz="150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a:solidFill>
                  <a:srgbClr val="404040"/>
                </a:solidFill>
              </a:rPr>
              <a:t>Ensure everyone can speak </a:t>
            </a:r>
            <a:endParaRPr sz="1500">
              <a:solidFill>
                <a:srgbClr val="404040"/>
              </a:solidFill>
            </a:endParaRPr>
          </a:p>
          <a:p>
            <a:pPr marL="457200" lvl="0" indent="-323850" algn="l" rtl="0">
              <a:lnSpc>
                <a:spcPct val="150000"/>
              </a:lnSpc>
              <a:spcBef>
                <a:spcPts val="1000"/>
              </a:spcBef>
              <a:spcAft>
                <a:spcPts val="1000"/>
              </a:spcAft>
              <a:buClr>
                <a:srgbClr val="404040"/>
              </a:buClr>
              <a:buSzPts val="1500"/>
              <a:buChar char="●"/>
            </a:pPr>
            <a:r>
              <a:rPr lang="en" sz="1500">
                <a:solidFill>
                  <a:srgbClr val="404040"/>
                </a:solidFill>
              </a:rPr>
              <a:t>Use an on-screen timer </a:t>
            </a:r>
            <a:endParaRPr sz="1500">
              <a:solidFill>
                <a:srgbClr val="404040"/>
              </a:solidFill>
            </a:endParaRPr>
          </a:p>
        </p:txBody>
      </p:sp>
      <p:sp>
        <p:nvSpPr>
          <p:cNvPr id="362" name="Google Shape;362;p49"/>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rgbClr val="F05A28"/>
                </a:solidFill>
              </a:rPr>
              <a:t>I will...</a:t>
            </a:r>
            <a:endParaRPr sz="1800" b="1">
              <a:solidFill>
                <a:srgbClr val="F05A28"/>
              </a:solidFill>
            </a:endParaRPr>
          </a:p>
        </p:txBody>
      </p:sp>
      <p:sp>
        <p:nvSpPr>
          <p:cNvPr id="363" name="Google Shape;363;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530491"/>
            <a:ext cx="4773168" cy="2082519"/>
          </a:xfrm>
          <a:prstGeom prst="rect">
            <a:avLst/>
          </a:prstGeom>
          <a:noFill/>
          <a:ln>
            <a:noFill/>
          </a:ln>
        </p:spPr>
        <p:txBody>
          <a:bodyPr spcFirstLastPara="1" wrap="square" lIns="91400" tIns="91400" rIns="91400" bIns="91400" anchor="t" anchorCtr="0">
            <a:noAutofit/>
          </a:bodyPr>
          <a:lstStyle/>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Can also make use of a technique called “spidering”</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Allows the scan to crawl a site or service to simulate sequenced or multi-level attacks (stateful attacks)</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Can be very effective in securing a site or service but also takes much longer to execute (due to added complexity and sophistication)</a:t>
            </a:r>
          </a:p>
        </p:txBody>
      </p:sp>
      <p:grpSp>
        <p:nvGrpSpPr>
          <p:cNvPr id="5" name="Group 4">
            <a:extLst>
              <a:ext uri="{FF2B5EF4-FFF2-40B4-BE49-F238E27FC236}">
                <a16:creationId xmlns:a16="http://schemas.microsoft.com/office/drawing/2014/main" id="{7FB6E79E-E9EE-465C-A58B-3399F73993E0}"/>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8A471FB0-B0F1-47CC-950C-149202EB4D07}"/>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688C1CF4-CB3B-49A8-91C9-FD75D42300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5754DAFA-D5C8-4AD4-AEF5-CCB13D746C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2A3C4580-5EE5-4345-A14D-49A653998C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D032115C-CA59-4186-B9CB-41C02FEDC61F}"/>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A394AE4-3F55-46CC-8092-06E75ED8961B}"/>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779929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700808"/>
            <a:ext cx="4773168" cy="174188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Because of its more aggressive nature, should only be executed against owned sites and in a sandboxed environment (risky)</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Often active scans are scheduled to occur out-of-band on a regular basis (weekly, nightly, etc.)</a:t>
            </a:r>
          </a:p>
        </p:txBody>
      </p:sp>
      <p:grpSp>
        <p:nvGrpSpPr>
          <p:cNvPr id="5" name="Group 4">
            <a:extLst>
              <a:ext uri="{FF2B5EF4-FFF2-40B4-BE49-F238E27FC236}">
                <a16:creationId xmlns:a16="http://schemas.microsoft.com/office/drawing/2014/main" id="{D2A22CF6-41A4-40BC-9DA9-AF88A99B6E83}"/>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D1ECDBD8-C67A-4B78-A7CA-70B1A35E04B4}"/>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847D7FBF-BE8D-46FE-8B42-058A739F86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A2EA487F-02DC-443B-941D-156B7282C1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A2A252F6-276C-4E45-B8F0-9A325AF018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C5EF4B6A-02FD-42E3-A429-89F15E24573F}"/>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7594A2-5985-4C3E-A3BE-B5673453A7A2}"/>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09992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363003"/>
            <a:ext cx="4773168" cy="241749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In addition to the automated scans, traditional functional test scripts and manual testing may be used</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Should include security-focused testing as well (or in separate PEN testing)</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Tests should be informed by prioritized set of vulnerabilities identified during threat modeling</a:t>
            </a:r>
          </a:p>
        </p:txBody>
      </p:sp>
      <p:grpSp>
        <p:nvGrpSpPr>
          <p:cNvPr id="5" name="Group 4">
            <a:extLst>
              <a:ext uri="{FF2B5EF4-FFF2-40B4-BE49-F238E27FC236}">
                <a16:creationId xmlns:a16="http://schemas.microsoft.com/office/drawing/2014/main" id="{3C3868BE-24A8-4C13-9FA8-74F95B3DD2A9}"/>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52B78CE9-95A1-45EF-A4D1-573AC19FE257}"/>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65D39C4C-97BB-4491-B1BA-E25037F336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21033FF6-066F-4712-A733-E77623575F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343B1FEC-EE5D-4D86-A70B-0864EFEC6B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5B90ABD3-720D-4E0C-9CA5-5BE059460FC4}"/>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DB5898F-5449-4DA9-ADC0-EC2D12D0CDFF}"/>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57468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0"/>
            <a:ext cx="6210728" cy="174339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Which type of dynamic scan (passive or active) is more effective, and why?</a:t>
            </a:r>
          </a:p>
          <a:p>
            <a:pPr algn="ctr"/>
            <a:endParaRPr lang="en-US" sz="2100" dirty="0">
              <a:solidFill>
                <a:srgbClr val="575757"/>
              </a:solidFill>
            </a:endParaRPr>
          </a:p>
          <a:p>
            <a:pPr algn="ctr"/>
            <a:r>
              <a:rPr lang="en-US" sz="2100" dirty="0">
                <a:solidFill>
                  <a:srgbClr val="575757"/>
                </a:solidFill>
              </a:rPr>
              <a:t>Type your answer in chat</a:t>
            </a:r>
          </a:p>
        </p:txBody>
      </p:sp>
    </p:spTree>
    <p:extLst>
      <p:ext uri="{BB962C8B-B14F-4D97-AF65-F5344CB8AC3E}">
        <p14:creationId xmlns:p14="http://schemas.microsoft.com/office/powerpoint/2010/main" val="10264437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Release</a:t>
            </a:r>
            <a:endParaRPr dirty="0"/>
          </a:p>
        </p:txBody>
      </p:sp>
      <p:sp>
        <p:nvSpPr>
          <p:cNvPr id="377" name="Google Shape;377;p51"/>
          <p:cNvSpPr txBox="1"/>
          <p:nvPr/>
        </p:nvSpPr>
        <p:spPr>
          <a:xfrm>
            <a:off x="3821954" y="1785540"/>
            <a:ext cx="4773168" cy="1572420"/>
          </a:xfrm>
          <a:prstGeom prst="rect">
            <a:avLst/>
          </a:prstGeom>
          <a:noFill/>
          <a:ln>
            <a:noFill/>
          </a:ln>
        </p:spPr>
        <p:txBody>
          <a:bodyPr spcFirstLastPara="1" wrap="square" lIns="91400" tIns="91400" rIns="91400" bIns="91400" anchor="t" anchorCtr="0">
            <a:noAutofit/>
          </a:bodyPr>
          <a:lstStyle/>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Software confirmed ready for release</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Often deployed to a pre-prod environment (like staging)</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Can include automated “smoke” testing</a:t>
            </a:r>
          </a:p>
        </p:txBody>
      </p:sp>
      <p:grpSp>
        <p:nvGrpSpPr>
          <p:cNvPr id="5" name="Group 4">
            <a:extLst>
              <a:ext uri="{FF2B5EF4-FFF2-40B4-BE49-F238E27FC236}">
                <a16:creationId xmlns:a16="http://schemas.microsoft.com/office/drawing/2014/main" id="{0DFB867E-21C2-43F7-8D66-720D35C5F311}"/>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9B3BBC10-51F7-429B-966C-32F34C744588}"/>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24EB4864-54A9-4F03-87AE-F8A91521DB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96859CED-61F3-46D1-B743-5DA504E033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DE5D5120-5EDA-474A-9486-D27F3BF8A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65C55B64-D351-48F6-9AD1-AA8C14ABD84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D8C10D0-D05D-4F21-8220-9938C9B33BF9}"/>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79099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Release</a:t>
            </a:r>
            <a:endParaRPr dirty="0"/>
          </a:p>
        </p:txBody>
      </p:sp>
      <p:sp>
        <p:nvSpPr>
          <p:cNvPr id="377" name="Google Shape;377;p51"/>
          <p:cNvSpPr txBox="1"/>
          <p:nvPr/>
        </p:nvSpPr>
        <p:spPr>
          <a:xfrm>
            <a:off x="3821954" y="1373290"/>
            <a:ext cx="4773168" cy="2396920"/>
          </a:xfrm>
          <a:prstGeom prst="rect">
            <a:avLst/>
          </a:prstGeom>
          <a:noFill/>
          <a:ln>
            <a:noFill/>
          </a:ln>
        </p:spPr>
        <p:txBody>
          <a:bodyPr spcFirstLastPara="1" wrap="square" lIns="91400" tIns="91400" rIns="91400" bIns="91400" anchor="t" anchorCtr="0">
            <a:noAutofit/>
          </a:bodyPr>
          <a:lstStyle/>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This phase may also include security-specific scans as a “last mile” protection</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SAST, SCA, and DAST scans may be repeated in this environment as a double-check</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Port scans can also be used (depending on how closely this env matches prod) to help validate exposure at network communication layer</a:t>
            </a:r>
          </a:p>
        </p:txBody>
      </p:sp>
      <p:grpSp>
        <p:nvGrpSpPr>
          <p:cNvPr id="5" name="Group 4">
            <a:extLst>
              <a:ext uri="{FF2B5EF4-FFF2-40B4-BE49-F238E27FC236}">
                <a16:creationId xmlns:a16="http://schemas.microsoft.com/office/drawing/2014/main" id="{6AB27EDA-1791-4535-8FAD-81A14D46A6F2}"/>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16589E33-481E-4EB0-BFA1-477B4409BCF2}"/>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11D45139-6943-4F77-902E-7F77062E76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675EC559-E664-4884-9F85-1FC2EB2885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1D11BD94-DCB7-45BA-9546-C54F2A85F7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7791717-63F4-407C-8241-517223F5C67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EA54E11-95C1-437B-8533-FEAFFDA99407}"/>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49665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Release</a:t>
            </a:r>
            <a:endParaRPr dirty="0"/>
          </a:p>
        </p:txBody>
      </p:sp>
      <p:sp>
        <p:nvSpPr>
          <p:cNvPr id="377" name="Google Shape;377;p51"/>
          <p:cNvSpPr txBox="1"/>
          <p:nvPr/>
        </p:nvSpPr>
        <p:spPr>
          <a:xfrm>
            <a:off x="3821954" y="1523711"/>
            <a:ext cx="4773168" cy="2096079"/>
          </a:xfrm>
          <a:prstGeom prst="rect">
            <a:avLst/>
          </a:prstGeom>
          <a:noFill/>
          <a:ln>
            <a:noFill/>
          </a:ln>
        </p:spPr>
        <p:txBody>
          <a:bodyPr spcFirstLastPara="1" wrap="square" lIns="91400" tIns="91400" rIns="91400" bIns="91400" anchor="t" anchorCtr="0">
            <a:noAutofit/>
          </a:bodyPr>
          <a:lstStyle/>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Additionally, this stage can utilize application logging as a type of validation</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Provides a unique opportunity to confirm correct sanitization of log detail</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Also, can include verification of specific </a:t>
            </a:r>
            <a:r>
              <a:rPr lang="en-US" sz="1350" dirty="0" err="1">
                <a:solidFill>
                  <a:srgbClr val="37373A"/>
                </a:solidFill>
                <a:latin typeface="+mn-lt"/>
              </a:rPr>
              <a:t>AuthN</a:t>
            </a:r>
            <a:r>
              <a:rPr lang="en-US" sz="1350" dirty="0">
                <a:solidFill>
                  <a:srgbClr val="37373A"/>
                </a:solidFill>
                <a:latin typeface="+mn-lt"/>
              </a:rPr>
              <a:t>/</a:t>
            </a:r>
            <a:r>
              <a:rPr lang="en-US" sz="1350" dirty="0" err="1">
                <a:solidFill>
                  <a:srgbClr val="37373A"/>
                </a:solidFill>
                <a:latin typeface="+mn-lt"/>
              </a:rPr>
              <a:t>AuthZ</a:t>
            </a:r>
            <a:r>
              <a:rPr lang="en-US" sz="1350" dirty="0">
                <a:solidFill>
                  <a:srgbClr val="37373A"/>
                </a:solidFill>
                <a:latin typeface="+mn-lt"/>
              </a:rPr>
              <a:t> controls prior to a prod release</a:t>
            </a:r>
          </a:p>
        </p:txBody>
      </p:sp>
      <p:grpSp>
        <p:nvGrpSpPr>
          <p:cNvPr id="5" name="Group 4">
            <a:extLst>
              <a:ext uri="{FF2B5EF4-FFF2-40B4-BE49-F238E27FC236}">
                <a16:creationId xmlns:a16="http://schemas.microsoft.com/office/drawing/2014/main" id="{B17223DD-EC31-4CE3-AE65-40BD5A4C7DE0}"/>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FBBED971-AEF5-4CC6-8382-625745452C70}"/>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F9C69675-2272-4D8D-B5C8-C34307E615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708312F9-4797-4EF3-A63B-A895A8EA47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4917D303-336D-4C70-BA29-3B952ACB47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61D26E1B-8B2E-4997-AD85-BF2F0FA0121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AEA3478-E87B-43F8-985C-36668BBAFE0E}"/>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0528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0"/>
            <a:ext cx="6210728" cy="174339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What other types of security checks (besides rerunning SAST, SCA, and DAST scans) are effective as part of the Release phase?</a:t>
            </a:r>
          </a:p>
          <a:p>
            <a:pPr algn="ctr"/>
            <a:endParaRPr lang="en-US" sz="2100" dirty="0">
              <a:solidFill>
                <a:srgbClr val="575757"/>
              </a:solidFill>
            </a:endParaRPr>
          </a:p>
          <a:p>
            <a:pPr algn="ctr"/>
            <a:r>
              <a:rPr lang="en-US" sz="2100" dirty="0">
                <a:solidFill>
                  <a:srgbClr val="575757"/>
                </a:solidFill>
              </a:rPr>
              <a:t>Type your answer in chat</a:t>
            </a:r>
          </a:p>
        </p:txBody>
      </p:sp>
    </p:spTree>
    <p:extLst>
      <p:ext uri="{BB962C8B-B14F-4D97-AF65-F5344CB8AC3E}">
        <p14:creationId xmlns:p14="http://schemas.microsoft.com/office/powerpoint/2010/main" val="10605982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431082"/>
            <a:ext cx="4773168" cy="2281337"/>
          </a:xfrm>
          <a:prstGeom prst="rect">
            <a:avLst/>
          </a:prstGeom>
          <a:noFill/>
          <a:ln>
            <a:noFill/>
          </a:ln>
        </p:spPr>
        <p:txBody>
          <a:bodyPr spcFirstLastPara="1" wrap="square" lIns="91400" tIns="91400" rIns="91400" bIns="91400" anchor="t" anchorCtr="0">
            <a:noAutofit/>
          </a:bodyPr>
          <a:lstStyle/>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In this stage, monitoring and alerting become paramount for capturing and notifying support of any security exposure “in the wild”</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System logs, telemetry, and event detail become useful</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Likely not everything will be found prior – ongoing vigilance is a must</a:t>
            </a:r>
          </a:p>
        </p:txBody>
      </p:sp>
      <p:grpSp>
        <p:nvGrpSpPr>
          <p:cNvPr id="5" name="Group 4">
            <a:extLst>
              <a:ext uri="{FF2B5EF4-FFF2-40B4-BE49-F238E27FC236}">
                <a16:creationId xmlns:a16="http://schemas.microsoft.com/office/drawing/2014/main" id="{2CA0CFC4-6107-4578-B9EF-745859D145BA}"/>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B52FB1B3-7497-4D30-953B-4C6AB403C5ED}"/>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CD12146A-908F-4659-B5C2-39A0A38BAB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5F200E3E-2B1A-4358-8621-7FA20235A7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FA6DD61F-F93B-4729-A3D6-5CCA23E873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EC38210A-BB50-437A-BAEC-C9165288DAB4}"/>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391C423-A590-45F6-AB9B-4EF0624DCC86}"/>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25250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473463"/>
            <a:ext cx="4773168" cy="219657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When (not if) something happens, Root Cause Analysis (RCA) is important</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Helps with understanding the why</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Can also help with identifying short-term workarounds (to stop the bleeding) and long-term fixes (for enhancement prioritization)</a:t>
            </a:r>
          </a:p>
        </p:txBody>
      </p:sp>
      <p:grpSp>
        <p:nvGrpSpPr>
          <p:cNvPr id="5" name="Group 4">
            <a:extLst>
              <a:ext uri="{FF2B5EF4-FFF2-40B4-BE49-F238E27FC236}">
                <a16:creationId xmlns:a16="http://schemas.microsoft.com/office/drawing/2014/main" id="{026973B9-F157-4B50-BE58-41F3AF5DDE47}"/>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01D6ABF7-E7FD-4681-BB4B-82046585BA9D}"/>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E49F012A-EC9C-4C39-81CC-4CD75AD2EB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1E3800BA-B9EE-4363-B180-380722BC1C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0916DA23-27CC-4941-8A47-C9BD4EA13D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FF52F6BE-D8C1-4F03-9ECC-80FA43755267}"/>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5DF6328-E2C7-41E4-BE30-4D04A737720B}"/>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85504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67"/>
        <p:cNvGrpSpPr/>
        <p:nvPr/>
      </p:nvGrpSpPr>
      <p:grpSpPr>
        <a:xfrm>
          <a:off x="0" y="0"/>
          <a:ext cx="0" cy="0"/>
          <a:chOff x="0" y="0"/>
          <a:chExt cx="0" cy="0"/>
        </a:xfrm>
      </p:grpSpPr>
      <p:sp>
        <p:nvSpPr>
          <p:cNvPr id="368" name="Google Shape;368;p50"/>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Objectives</a:t>
            </a:r>
            <a:endParaRPr>
              <a:solidFill>
                <a:schemeClr val="dk1"/>
              </a:solidFill>
            </a:endParaRPr>
          </a:p>
        </p:txBody>
      </p:sp>
      <p:sp>
        <p:nvSpPr>
          <p:cNvPr id="369" name="Google Shape;369;p50"/>
          <p:cNvSpPr txBox="1"/>
          <p:nvPr/>
        </p:nvSpPr>
        <p:spPr>
          <a:xfrm>
            <a:off x="613700" y="1794150"/>
            <a:ext cx="8128366"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Describe key aspects of iterative software development and understand your role in the process</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Char char="●"/>
            </a:pPr>
            <a:r>
              <a:rPr lang="en" sz="1500" dirty="0">
                <a:solidFill>
                  <a:srgbClr val="404040"/>
                </a:solidFill>
              </a:rPr>
              <a:t>Participate in Agile work efforts in a confident and meaningful way</a:t>
            </a:r>
            <a:endParaRPr sz="1500" dirty="0">
              <a:solidFill>
                <a:srgbClr val="404040"/>
              </a:solidFill>
            </a:endParaRPr>
          </a:p>
          <a:p>
            <a:pPr marL="457200" indent="-323850">
              <a:lnSpc>
                <a:spcPct val="150000"/>
              </a:lnSpc>
              <a:spcBef>
                <a:spcPts val="1000"/>
              </a:spcBef>
              <a:spcAft>
                <a:spcPts val="1000"/>
              </a:spcAft>
              <a:buClr>
                <a:srgbClr val="404040"/>
              </a:buClr>
              <a:buSzPts val="1500"/>
              <a:buFont typeface="Arial"/>
              <a:buChar char="●"/>
            </a:pPr>
            <a:r>
              <a:rPr lang="en" sz="1500" dirty="0">
                <a:solidFill>
                  <a:srgbClr val="404040"/>
                </a:solidFill>
              </a:rPr>
              <a:t>Understand and help to improve the DevSecOps culture at Capital Group</a:t>
            </a:r>
          </a:p>
          <a:p>
            <a:pPr marL="457200" indent="-323850">
              <a:lnSpc>
                <a:spcPct val="150000"/>
              </a:lnSpc>
              <a:spcBef>
                <a:spcPts val="1000"/>
              </a:spcBef>
              <a:spcAft>
                <a:spcPts val="1000"/>
              </a:spcAft>
              <a:buClr>
                <a:srgbClr val="404040"/>
              </a:buClr>
              <a:buSzPts val="1500"/>
              <a:buFont typeface="Arial"/>
              <a:buChar char="●"/>
            </a:pPr>
            <a:r>
              <a:rPr lang="en" sz="1500" dirty="0">
                <a:solidFill>
                  <a:srgbClr val="404040"/>
                </a:solidFill>
              </a:rPr>
              <a:t>Work within JIRA to manage work and break down complex tasks</a:t>
            </a:r>
          </a:p>
          <a:p>
            <a:pPr marL="457200" indent="-323850">
              <a:lnSpc>
                <a:spcPct val="150000"/>
              </a:lnSpc>
              <a:spcBef>
                <a:spcPts val="1000"/>
              </a:spcBef>
              <a:spcAft>
                <a:spcPts val="1000"/>
              </a:spcAft>
              <a:buClr>
                <a:srgbClr val="404040"/>
              </a:buClr>
              <a:buSzPts val="1500"/>
              <a:buFont typeface="Arial"/>
              <a:buChar char="●"/>
            </a:pPr>
            <a:r>
              <a:rPr lang="en" sz="1500" dirty="0">
                <a:solidFill>
                  <a:srgbClr val="404040"/>
                </a:solidFill>
              </a:rPr>
              <a:t>Use GitHub to effectually manage important source code assets</a:t>
            </a:r>
            <a:endParaRPr sz="1500" dirty="0">
              <a:solidFill>
                <a:srgbClr val="404040"/>
              </a:solidFill>
            </a:endParaRPr>
          </a:p>
        </p:txBody>
      </p:sp>
      <p:sp>
        <p:nvSpPr>
          <p:cNvPr id="370" name="Google Shape;370;p50"/>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rgbClr val="F05A28"/>
                </a:solidFill>
              </a:rPr>
              <a:t>At the end of this course you will be able to:</a:t>
            </a:r>
            <a:endParaRPr sz="1800" b="1">
              <a:solidFill>
                <a:srgbClr val="F05A28"/>
              </a:solidFill>
            </a:endParaRPr>
          </a:p>
        </p:txBody>
      </p:sp>
      <p:sp>
        <p:nvSpPr>
          <p:cNvPr id="371" name="Google Shape;371;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400260"/>
            <a:ext cx="4773168" cy="2342981"/>
          </a:xfrm>
          <a:prstGeom prst="rect">
            <a:avLst/>
          </a:prstGeom>
          <a:noFill/>
          <a:ln>
            <a:noFill/>
          </a:ln>
        </p:spPr>
        <p:txBody>
          <a:bodyPr spcFirstLastPara="1" wrap="square" lIns="91400" tIns="91400" rIns="91400" bIns="91400" anchor="t" anchorCtr="0">
            <a:noAutofit/>
          </a:bodyPr>
          <a:lstStyle/>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Preceding detail can feed dashboards or reports to help stakeholders visualize the security posture of the system and org</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System logs can also be used to satisfy auditing requirements (depending on the industry)</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Key Performance Indicators (KPIs) can be used to measure</a:t>
            </a:r>
          </a:p>
        </p:txBody>
      </p:sp>
      <p:grpSp>
        <p:nvGrpSpPr>
          <p:cNvPr id="5" name="Group 4">
            <a:extLst>
              <a:ext uri="{FF2B5EF4-FFF2-40B4-BE49-F238E27FC236}">
                <a16:creationId xmlns:a16="http://schemas.microsoft.com/office/drawing/2014/main" id="{0DBB14B7-D719-440D-8C28-B66304513611}"/>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6501B010-3072-437E-ABF9-0762470820A2}"/>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10470E65-5E7A-437D-9DF8-0C9950F75C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EB30A1EA-D1B1-403A-BD71-B5D33F8A32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CE1440BA-51D8-4A5F-AF07-8E7BA3A0D4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6BCA3F85-12CF-4613-861F-FEE388CCD869}"/>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D97AEE6-4AA1-487F-BC5D-9660B31E1A64}"/>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33368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692549"/>
            <a:ext cx="4773168" cy="1758402"/>
          </a:xfrm>
          <a:prstGeom prst="rect">
            <a:avLst/>
          </a:prstGeom>
          <a:noFill/>
          <a:ln>
            <a:noFill/>
          </a:ln>
        </p:spPr>
        <p:txBody>
          <a:bodyPr spcFirstLastPara="1" wrap="square" lIns="91400" tIns="91400" rIns="91400" bIns="91400" anchor="t" anchorCtr="0">
            <a:noAutofit/>
          </a:bodyPr>
          <a:lstStyle/>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Number of security-related tickets</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Build or release delays caused by security alerts</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Mean time to compliance</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These can all help support the Continuous Improvement function in the area of security focus</a:t>
            </a:r>
          </a:p>
        </p:txBody>
      </p:sp>
      <p:grpSp>
        <p:nvGrpSpPr>
          <p:cNvPr id="5" name="Group 4">
            <a:extLst>
              <a:ext uri="{FF2B5EF4-FFF2-40B4-BE49-F238E27FC236}">
                <a16:creationId xmlns:a16="http://schemas.microsoft.com/office/drawing/2014/main" id="{606D186C-4321-46DD-BE00-70C3766F8D82}"/>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4862DE2D-45AA-4A9A-B933-959C7507D90A}"/>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471BD310-E7AD-45AB-AAC0-9273272C43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A6ED3C9D-3EFD-4EAA-8C00-7AA65491B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F6D2BA7C-02E3-4E02-B2C9-051F45FCB2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EC305A15-DA05-494C-A966-CB36DF232A6D}"/>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58BEB2B-C5A0-42E1-BE57-3A00955BB694}"/>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8D728672-DBE8-4171-AD58-C6F80FE6072A}"/>
              </a:ext>
            </a:extLst>
          </p:cNvPr>
          <p:cNvSpPr txBox="1"/>
          <p:nvPr/>
        </p:nvSpPr>
        <p:spPr>
          <a:xfrm>
            <a:off x="3787654" y="1120837"/>
            <a:ext cx="2420885" cy="4381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800" dirty="0">
                <a:solidFill>
                  <a:srgbClr val="575757"/>
                </a:solidFill>
              </a:rPr>
              <a:t>Examples</a:t>
            </a:r>
          </a:p>
        </p:txBody>
      </p:sp>
    </p:spTree>
    <p:extLst>
      <p:ext uri="{BB962C8B-B14F-4D97-AF65-F5344CB8AC3E}">
        <p14:creationId xmlns:p14="http://schemas.microsoft.com/office/powerpoint/2010/main" val="22815477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523549"/>
            <a:ext cx="4773168" cy="2096402"/>
          </a:xfrm>
          <a:prstGeom prst="rect">
            <a:avLst/>
          </a:prstGeom>
          <a:noFill/>
          <a:ln>
            <a:noFill/>
          </a:ln>
        </p:spPr>
        <p:txBody>
          <a:bodyPr spcFirstLastPara="1" wrap="square" lIns="91400" tIns="91400" rIns="91400" bIns="91400" anchor="t" anchorCtr="0">
            <a:noAutofit/>
          </a:bodyPr>
          <a:lstStyle/>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One additional layer of protection that a company can employ involves security bug “bounty hunters”</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Ethical hackers that can be paid to independently attempt to attack a site or system</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Can result in a set of reports on uncovered vulnerabilities and recommended remediations</a:t>
            </a:r>
          </a:p>
        </p:txBody>
      </p:sp>
      <p:grpSp>
        <p:nvGrpSpPr>
          <p:cNvPr id="5" name="Group 4">
            <a:extLst>
              <a:ext uri="{FF2B5EF4-FFF2-40B4-BE49-F238E27FC236}">
                <a16:creationId xmlns:a16="http://schemas.microsoft.com/office/drawing/2014/main" id="{6C96698D-5E9F-48FC-963A-11825A4EDE4A}"/>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F9810F50-5C77-4970-8F8D-6DB14478115F}"/>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24765152-09BF-4ABC-ACCF-947ACDA37A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604712E2-7B5C-4872-ADFD-933ACC3415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A2F9F217-2421-4091-9120-50FE51D0D8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DD8806E-CBBA-4D46-8634-331299CE1C35}"/>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780DE4-8D9D-4A45-940C-7D9CB32A4D3B}"/>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05523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592173"/>
            <a:ext cx="6210728" cy="195915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What is one Key Performance Indicator (KPI) or metric you would recommend using (or have used) to evaluate the security posture of a system running in production?</a:t>
            </a:r>
          </a:p>
          <a:p>
            <a:pPr algn="ctr"/>
            <a:endParaRPr lang="en-US" sz="2100" dirty="0">
              <a:solidFill>
                <a:srgbClr val="575757"/>
              </a:solidFill>
            </a:endParaRPr>
          </a:p>
          <a:p>
            <a:pPr algn="ctr"/>
            <a:r>
              <a:rPr lang="en-US" sz="2100" dirty="0">
                <a:solidFill>
                  <a:srgbClr val="575757"/>
                </a:solidFill>
              </a:rPr>
              <a:t>Type your answer in chat</a:t>
            </a:r>
          </a:p>
        </p:txBody>
      </p:sp>
    </p:spTree>
    <p:extLst>
      <p:ext uri="{BB962C8B-B14F-4D97-AF65-F5344CB8AC3E}">
        <p14:creationId xmlns:p14="http://schemas.microsoft.com/office/powerpoint/2010/main" val="12193862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Other Key Considerations - SAST</a:t>
            </a:r>
            <a:endParaRPr dirty="0"/>
          </a:p>
        </p:txBody>
      </p:sp>
      <p:sp>
        <p:nvSpPr>
          <p:cNvPr id="377" name="Google Shape;377;p51"/>
          <p:cNvSpPr txBox="1"/>
          <p:nvPr/>
        </p:nvSpPr>
        <p:spPr>
          <a:xfrm>
            <a:off x="3821954" y="961200"/>
            <a:ext cx="4773168" cy="3221100"/>
          </a:xfrm>
          <a:prstGeom prst="rect">
            <a:avLst/>
          </a:prstGeom>
          <a:noFill/>
          <a:ln>
            <a:noFill/>
          </a:ln>
        </p:spPr>
        <p:txBody>
          <a:bodyPr spcFirstLastPara="1" wrap="square" lIns="91400" tIns="91400" rIns="91400" bIns="91400" anchor="t" anchorCtr="0">
            <a:noAutofit/>
          </a:bodyPr>
          <a:lstStyle/>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Be aware that SAST tools have the propensity for false positives (depending on tooling employed)</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Tools may err on the side of caution with security scans</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Might require that an organization customize the tool to more accurately report on environment and application</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Otherwise, teams run the risk of wasting time on non-value add activities, impeding “frictionless security”</a:t>
            </a:r>
          </a:p>
        </p:txBody>
      </p:sp>
      <p:grpSp>
        <p:nvGrpSpPr>
          <p:cNvPr id="5" name="Group 4">
            <a:extLst>
              <a:ext uri="{FF2B5EF4-FFF2-40B4-BE49-F238E27FC236}">
                <a16:creationId xmlns:a16="http://schemas.microsoft.com/office/drawing/2014/main" id="{06BA79D4-3882-449D-9DA5-68A72C39AE2B}"/>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C923CFDE-62C4-4F45-AE6E-B8F3E11C1989}"/>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4C8062C1-E577-4823-8653-6D00E881D8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8F8B91A4-4046-4F52-ADDC-3BD6FDE0B9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D0C6997E-F4EE-4974-9C99-DC5C758859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72A55FA3-A325-4AC8-AA74-58C6140E0931}"/>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9F60586-BA29-4C07-A63F-C64EE61805A0}"/>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1901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Other Key Considerations - Containers</a:t>
            </a:r>
            <a:endParaRPr dirty="0"/>
          </a:p>
        </p:txBody>
      </p:sp>
      <p:sp>
        <p:nvSpPr>
          <p:cNvPr id="377" name="Google Shape;377;p51"/>
          <p:cNvSpPr txBox="1"/>
          <p:nvPr/>
        </p:nvSpPr>
        <p:spPr>
          <a:xfrm>
            <a:off x="3821954" y="1334762"/>
            <a:ext cx="4773168" cy="2473977"/>
          </a:xfrm>
          <a:prstGeom prst="rect">
            <a:avLst/>
          </a:prstGeom>
          <a:noFill/>
          <a:ln>
            <a:noFill/>
          </a:ln>
        </p:spPr>
        <p:txBody>
          <a:bodyPr spcFirstLastPara="1" wrap="square" lIns="91400" tIns="91400" rIns="91400" bIns="91400" anchor="t" anchorCtr="0">
            <a:noAutofit/>
          </a:bodyPr>
          <a:lstStyle/>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If application profile includes containers or container orchestration (k8s), additional consideration required relative to security of images</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Tools like Aqua (</a:t>
            </a:r>
            <a:r>
              <a:rPr lang="en-US" sz="1350" dirty="0">
                <a:solidFill>
                  <a:srgbClr val="37373A"/>
                </a:solidFill>
                <a:latin typeface="+mn-lt"/>
                <a:hlinkClick r:id="rId3">
                  <a:extLst>
                    <a:ext uri="{A12FA001-AC4F-418D-AE19-62706E023703}">
                      <ahyp:hlinkClr xmlns:ahyp="http://schemas.microsoft.com/office/drawing/2018/hyperlinkcolor" val="tx"/>
                    </a:ext>
                  </a:extLst>
                </a:hlinkClick>
              </a:rPr>
              <a:t>https://www.aquasec.com/</a:t>
            </a:r>
            <a:r>
              <a:rPr lang="en-US" sz="1350" dirty="0">
                <a:solidFill>
                  <a:srgbClr val="37373A"/>
                </a:solidFill>
                <a:latin typeface="+mn-lt"/>
              </a:rPr>
              <a:t>) and Prisma Cloud (</a:t>
            </a:r>
            <a:r>
              <a:rPr lang="en-US" sz="1350" dirty="0">
                <a:solidFill>
                  <a:srgbClr val="37373A"/>
                </a:solidFill>
                <a:latin typeface="+mn-lt"/>
                <a:hlinkClick r:id="rId4">
                  <a:extLst>
                    <a:ext uri="{A12FA001-AC4F-418D-AE19-62706E023703}">
                      <ahyp:hlinkClr xmlns:ahyp="http://schemas.microsoft.com/office/drawing/2018/hyperlinkcolor" val="tx"/>
                    </a:ext>
                  </a:extLst>
                </a:hlinkClick>
              </a:rPr>
              <a:t>https://docs.paloaltonetworks.com/prisma/prisma-cloud/</a:t>
            </a:r>
            <a:r>
              <a:rPr lang="en-US" sz="1350" dirty="0">
                <a:solidFill>
                  <a:srgbClr val="37373A"/>
                </a:solidFill>
                <a:latin typeface="+mn-lt"/>
              </a:rPr>
              <a:t>) can help with scanning of container images</a:t>
            </a:r>
          </a:p>
        </p:txBody>
      </p:sp>
      <p:grpSp>
        <p:nvGrpSpPr>
          <p:cNvPr id="5" name="Group 4">
            <a:extLst>
              <a:ext uri="{FF2B5EF4-FFF2-40B4-BE49-F238E27FC236}">
                <a16:creationId xmlns:a16="http://schemas.microsoft.com/office/drawing/2014/main" id="{D60D8A82-F390-4205-AF03-F94AACFD3D64}"/>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AD1AA155-9309-4A70-AF8F-8268095B0C4B}"/>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EA68B3B0-B85E-43DD-B3C2-4A6EF9C48E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CB454A7D-6E5D-4B5B-97F1-29FD620F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79F302EC-CB33-4CFB-AD4A-C05C049F1B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20837949-D59B-41DD-91E3-629CCBD6DC4C}"/>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76CD7B6-7072-4F64-8278-F48F1DC0C17C}"/>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45066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Other Key Considerations – Sensitive Config</a:t>
            </a:r>
            <a:endParaRPr dirty="0"/>
          </a:p>
        </p:txBody>
      </p:sp>
      <p:sp>
        <p:nvSpPr>
          <p:cNvPr id="377" name="Google Shape;377;p51"/>
          <p:cNvSpPr txBox="1"/>
          <p:nvPr/>
        </p:nvSpPr>
        <p:spPr>
          <a:xfrm>
            <a:off x="3821954" y="1184502"/>
            <a:ext cx="4773168" cy="2774496"/>
          </a:xfrm>
          <a:prstGeom prst="rect">
            <a:avLst/>
          </a:prstGeom>
          <a:noFill/>
          <a:ln>
            <a:noFill/>
          </a:ln>
        </p:spPr>
        <p:txBody>
          <a:bodyPr spcFirstLastPara="1" wrap="square" lIns="91400" tIns="91400" rIns="91400" bIns="91400" anchor="t" anchorCtr="0">
            <a:noAutofit/>
          </a:bodyPr>
          <a:lstStyle/>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Sensitive configuration data and app secrets (e.g., connection strings, passwords, etc.) should never be hardcoded in source</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Run the risk of checking into and exposing via source control</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Tools like </a:t>
            </a:r>
            <a:r>
              <a:rPr lang="en-US" sz="1350" dirty="0" err="1">
                <a:solidFill>
                  <a:srgbClr val="37373A"/>
                </a:solidFill>
                <a:latin typeface="+mn-lt"/>
              </a:rPr>
              <a:t>truffleHog</a:t>
            </a:r>
            <a:r>
              <a:rPr lang="en-US" sz="1350" dirty="0">
                <a:solidFill>
                  <a:srgbClr val="37373A"/>
                </a:solidFill>
                <a:latin typeface="+mn-lt"/>
              </a:rPr>
              <a:t> (</a:t>
            </a:r>
            <a:r>
              <a:rPr lang="en-US" sz="1350" dirty="0">
                <a:solidFill>
                  <a:srgbClr val="37373A"/>
                </a:solidFill>
                <a:latin typeface="+mn-lt"/>
                <a:hlinkClick r:id="rId3">
                  <a:extLst>
                    <a:ext uri="{A12FA001-AC4F-418D-AE19-62706E023703}">
                      <ahyp:hlinkClr xmlns:ahyp="http://schemas.microsoft.com/office/drawing/2018/hyperlinkcolor" val="tx"/>
                    </a:ext>
                  </a:extLst>
                </a:hlinkClick>
              </a:rPr>
              <a:t>https://github.com/dxa4481/truffleHog/</a:t>
            </a:r>
            <a:r>
              <a:rPr lang="en-US" sz="1350" dirty="0">
                <a:solidFill>
                  <a:srgbClr val="37373A"/>
                </a:solidFill>
                <a:latin typeface="+mn-lt"/>
              </a:rPr>
              <a:t>) can help with GitHub repo scanning</a:t>
            </a:r>
          </a:p>
        </p:txBody>
      </p:sp>
      <p:grpSp>
        <p:nvGrpSpPr>
          <p:cNvPr id="5" name="Group 4">
            <a:extLst>
              <a:ext uri="{FF2B5EF4-FFF2-40B4-BE49-F238E27FC236}">
                <a16:creationId xmlns:a16="http://schemas.microsoft.com/office/drawing/2014/main" id="{3C06B766-8772-43C0-A0D2-F6452E35B2F0}"/>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9CEDA713-6FF3-43FD-9910-389507010F22}"/>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763AA4FF-1A69-4A8C-B105-2587DE05E4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284BDC8C-659E-422F-A6E9-2A63ABA0F0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BE2CFB0A-B61A-4871-A3D5-6C3733F274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6A7F42E-9E6D-4DE1-B642-AAA8413B6A0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2BE5E86-FF2F-4CCC-89B5-579387FABC13}"/>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48901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Other Key Considerations – Sensitive Config</a:t>
            </a:r>
            <a:endParaRPr dirty="0"/>
          </a:p>
        </p:txBody>
      </p:sp>
      <p:sp>
        <p:nvSpPr>
          <p:cNvPr id="377" name="Google Shape;377;p51"/>
          <p:cNvSpPr txBox="1"/>
          <p:nvPr/>
        </p:nvSpPr>
        <p:spPr>
          <a:xfrm>
            <a:off x="3821954" y="1844296"/>
            <a:ext cx="4773168" cy="1454909"/>
          </a:xfrm>
          <a:prstGeom prst="rect">
            <a:avLst/>
          </a:prstGeom>
          <a:noFill/>
          <a:ln>
            <a:noFill/>
          </a:ln>
        </p:spPr>
        <p:txBody>
          <a:bodyPr spcFirstLastPara="1" wrap="square" lIns="91400" tIns="91400" rIns="91400" bIns="91400" anchor="t" anchorCtr="0">
            <a:noAutofit/>
          </a:bodyPr>
          <a:lstStyle/>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Other platforms include built-in support</a:t>
            </a:r>
          </a:p>
          <a:p>
            <a:pPr marL="457189" indent="-323842">
              <a:lnSpc>
                <a:spcPct val="150000"/>
              </a:lnSpc>
              <a:buClr>
                <a:srgbClr val="404040"/>
              </a:buClr>
              <a:buSzPct val="100000"/>
              <a:buFont typeface="Arial" panose="020B0604020202020204" pitchFamily="34" charset="0"/>
              <a:buChar char="•"/>
            </a:pPr>
            <a:r>
              <a:rPr lang="en-US" sz="1350" dirty="0">
                <a:solidFill>
                  <a:srgbClr val="37373A"/>
                </a:solidFill>
                <a:latin typeface="+mn-lt"/>
              </a:rPr>
              <a:t>Services like AWS KMS or Azure Key Vault can provide dynamic linking of secure config into the CI/CD pipeline</a:t>
            </a:r>
          </a:p>
        </p:txBody>
      </p:sp>
      <p:grpSp>
        <p:nvGrpSpPr>
          <p:cNvPr id="5" name="Group 4">
            <a:extLst>
              <a:ext uri="{FF2B5EF4-FFF2-40B4-BE49-F238E27FC236}">
                <a16:creationId xmlns:a16="http://schemas.microsoft.com/office/drawing/2014/main" id="{77322D3B-DDFB-4882-B2A6-57C90FC2D9C2}"/>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941C6FCF-698F-47A4-8788-D0E6679F872C}"/>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5CE9BA48-31DF-4ECA-9114-3C4BD037CE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5E4BE95F-3E4E-4B10-B25F-426513B376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8E1E5BE5-8ABB-47AA-A2EC-C85628FEB1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599C3BCE-04B7-4436-8E5B-3181AF8390B0}"/>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7E9A0F7-A962-4810-ABA8-DEEEC567A467}"/>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108177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5E2195-7135-40E3-9098-4094B775478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8" name="Object 7" hidden="1">
                        <a:extLst>
                          <a:ext uri="{FF2B5EF4-FFF2-40B4-BE49-F238E27FC236}">
                            <a16:creationId xmlns:a16="http://schemas.microsoft.com/office/drawing/2014/main" id="{5B5E2195-7135-40E3-9098-4094B7754780}"/>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3853C10-0C68-4E38-9DD6-AA380BA63340}"/>
              </a:ext>
            </a:extLst>
          </p:cNvPr>
          <p:cNvSpPr>
            <a:spLocks noGrp="1"/>
          </p:cNvSpPr>
          <p:nvPr>
            <p:ph type="title"/>
          </p:nvPr>
        </p:nvSpPr>
        <p:spPr>
          <a:xfrm>
            <a:off x="354376" y="350325"/>
            <a:ext cx="2628926" cy="415498"/>
          </a:xfrm>
        </p:spPr>
        <p:txBody>
          <a:bodyPr vert="horz"/>
          <a:lstStyle/>
          <a:p>
            <a:r>
              <a:rPr lang="en-US" sz="3000" dirty="0"/>
              <a:t>DevSecOps</a:t>
            </a:r>
          </a:p>
        </p:txBody>
      </p:sp>
      <p:sp>
        <p:nvSpPr>
          <p:cNvPr id="3" name="TextBox 2">
            <a:extLst>
              <a:ext uri="{FF2B5EF4-FFF2-40B4-BE49-F238E27FC236}">
                <a16:creationId xmlns:a16="http://schemas.microsoft.com/office/drawing/2014/main" id="{985CB345-97FD-432C-AACE-D1622950293E}"/>
              </a:ext>
            </a:extLst>
          </p:cNvPr>
          <p:cNvSpPr txBox="1"/>
          <p:nvPr/>
        </p:nvSpPr>
        <p:spPr>
          <a:xfrm>
            <a:off x="4846349" y="553573"/>
            <a:ext cx="2143483" cy="4381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800" dirty="0">
                <a:solidFill>
                  <a:srgbClr val="575757"/>
                </a:solidFill>
              </a:rPr>
              <a:t>Potential Benefits</a:t>
            </a:r>
          </a:p>
        </p:txBody>
      </p:sp>
      <p:sp>
        <p:nvSpPr>
          <p:cNvPr id="5" name="TextBox 4">
            <a:extLst>
              <a:ext uri="{FF2B5EF4-FFF2-40B4-BE49-F238E27FC236}">
                <a16:creationId xmlns:a16="http://schemas.microsoft.com/office/drawing/2014/main" id="{B63C3E07-9FD5-4BEE-8ABD-728ABB9D9D28}"/>
              </a:ext>
            </a:extLst>
          </p:cNvPr>
          <p:cNvSpPr txBox="1"/>
          <p:nvPr/>
        </p:nvSpPr>
        <p:spPr>
          <a:xfrm>
            <a:off x="5094249" y="1382962"/>
            <a:ext cx="3791164" cy="242630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Security “baked” into the process end-to-end</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Promotes secure by design and defense in depth</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Increased efficiency in verifying security through automation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Faster recovery times if security breach occurs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Enables measurement and objective assessment of security posture</a:t>
            </a:r>
          </a:p>
        </p:txBody>
      </p:sp>
      <p:pic>
        <p:nvPicPr>
          <p:cNvPr id="10" name="Graphic 9" descr="Scales of justice with solid fill">
            <a:extLst>
              <a:ext uri="{FF2B5EF4-FFF2-40B4-BE49-F238E27FC236}">
                <a16:creationId xmlns:a16="http://schemas.microsoft.com/office/drawing/2014/main" id="{42AE5844-E1DA-4FED-8A2F-81B6888BD0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58446" y="305923"/>
            <a:ext cx="685800" cy="685800"/>
          </a:xfrm>
          <a:prstGeom prst="rect">
            <a:avLst/>
          </a:prstGeom>
        </p:spPr>
      </p:pic>
    </p:spTree>
    <p:extLst>
      <p:ext uri="{BB962C8B-B14F-4D97-AF65-F5344CB8AC3E}">
        <p14:creationId xmlns:p14="http://schemas.microsoft.com/office/powerpoint/2010/main" val="2011325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5E2195-7135-40E3-9098-4094B775478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8" name="Object 7" hidden="1">
                        <a:extLst>
                          <a:ext uri="{FF2B5EF4-FFF2-40B4-BE49-F238E27FC236}">
                            <a16:creationId xmlns:a16="http://schemas.microsoft.com/office/drawing/2014/main" id="{5B5E2195-7135-40E3-9098-4094B7754780}"/>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3853C10-0C68-4E38-9DD6-AA380BA63340}"/>
              </a:ext>
            </a:extLst>
          </p:cNvPr>
          <p:cNvSpPr>
            <a:spLocks noGrp="1"/>
          </p:cNvSpPr>
          <p:nvPr>
            <p:ph type="title"/>
          </p:nvPr>
        </p:nvSpPr>
        <p:spPr>
          <a:xfrm>
            <a:off x="354376" y="350325"/>
            <a:ext cx="2628926" cy="415498"/>
          </a:xfrm>
        </p:spPr>
        <p:txBody>
          <a:bodyPr vert="horz"/>
          <a:lstStyle/>
          <a:p>
            <a:r>
              <a:rPr lang="en-US" sz="3000" dirty="0"/>
              <a:t>DevSecOps</a:t>
            </a:r>
          </a:p>
        </p:txBody>
      </p:sp>
      <p:sp>
        <p:nvSpPr>
          <p:cNvPr id="3" name="TextBox 2">
            <a:extLst>
              <a:ext uri="{FF2B5EF4-FFF2-40B4-BE49-F238E27FC236}">
                <a16:creationId xmlns:a16="http://schemas.microsoft.com/office/drawing/2014/main" id="{985CB345-97FD-432C-AACE-D1622950293E}"/>
              </a:ext>
            </a:extLst>
          </p:cNvPr>
          <p:cNvSpPr txBox="1"/>
          <p:nvPr/>
        </p:nvSpPr>
        <p:spPr>
          <a:xfrm>
            <a:off x="4806985" y="558327"/>
            <a:ext cx="2420885" cy="4381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800" dirty="0">
                <a:solidFill>
                  <a:srgbClr val="575757"/>
                </a:solidFill>
              </a:rPr>
              <a:t>Potential Challenges</a:t>
            </a:r>
          </a:p>
        </p:txBody>
      </p:sp>
      <p:sp>
        <p:nvSpPr>
          <p:cNvPr id="5" name="TextBox 4">
            <a:extLst>
              <a:ext uri="{FF2B5EF4-FFF2-40B4-BE49-F238E27FC236}">
                <a16:creationId xmlns:a16="http://schemas.microsoft.com/office/drawing/2014/main" id="{B63C3E07-9FD5-4BEE-8ABD-728ABB9D9D28}"/>
              </a:ext>
            </a:extLst>
          </p:cNvPr>
          <p:cNvSpPr txBox="1"/>
          <p:nvPr/>
        </p:nvSpPr>
        <p:spPr>
          <a:xfrm>
            <a:off x="5278345" y="1723441"/>
            <a:ext cx="3074545" cy="173893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Knowledge gaps about security, a complex subject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Additional complexity and friction in pipeline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Potential for developer overload</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False positives breed “noise” and can lead to “boy who cried wolf”</a:t>
            </a:r>
          </a:p>
        </p:txBody>
      </p:sp>
      <p:pic>
        <p:nvPicPr>
          <p:cNvPr id="10" name="Graphic 9" descr="Scales of justice with solid fill">
            <a:extLst>
              <a:ext uri="{FF2B5EF4-FFF2-40B4-BE49-F238E27FC236}">
                <a16:creationId xmlns:a16="http://schemas.microsoft.com/office/drawing/2014/main" id="{42AE5844-E1DA-4FED-8A2F-81B6888BD0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58446" y="305923"/>
            <a:ext cx="685800" cy="685800"/>
          </a:xfrm>
          <a:prstGeom prst="rect">
            <a:avLst/>
          </a:prstGeom>
        </p:spPr>
      </p:pic>
    </p:spTree>
    <p:extLst>
      <p:ext uri="{BB962C8B-B14F-4D97-AF65-F5344CB8AC3E}">
        <p14:creationId xmlns:p14="http://schemas.microsoft.com/office/powerpoint/2010/main" val="193096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Agenda</a:t>
            </a:r>
            <a:endParaRPr>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Char char="●"/>
            </a:pPr>
            <a:r>
              <a:rPr lang="en-US" sz="1500" b="1" dirty="0">
                <a:solidFill>
                  <a:srgbClr val="404040"/>
                </a:solidFill>
              </a:rPr>
              <a:t>Day One</a:t>
            </a:r>
          </a:p>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Software development methodologies and iterative software development</a:t>
            </a:r>
          </a:p>
          <a:p>
            <a:pPr marL="457200" lvl="0" indent="-323850" algn="l" rtl="0">
              <a:lnSpc>
                <a:spcPct val="150000"/>
              </a:lnSpc>
              <a:spcBef>
                <a:spcPts val="0"/>
              </a:spcBef>
              <a:spcAft>
                <a:spcPts val="0"/>
              </a:spcAft>
              <a:buClr>
                <a:srgbClr val="404040"/>
              </a:buClr>
              <a:buSzPts val="1500"/>
              <a:buChar char="●"/>
            </a:pPr>
            <a:r>
              <a:rPr lang="en-US" sz="1500" dirty="0">
                <a:solidFill>
                  <a:srgbClr val="404040"/>
                </a:solidFill>
              </a:rPr>
              <a:t>Software Development Lifecycle (SDLC)</a:t>
            </a:r>
          </a:p>
          <a:p>
            <a:pPr marL="457200" lvl="0" indent="-323850" algn="l" rtl="0">
              <a:lnSpc>
                <a:spcPct val="150000"/>
              </a:lnSpc>
              <a:spcBef>
                <a:spcPts val="0"/>
              </a:spcBef>
              <a:spcAft>
                <a:spcPts val="0"/>
              </a:spcAft>
              <a:buClr>
                <a:srgbClr val="404040"/>
              </a:buClr>
              <a:buSzPts val="1500"/>
              <a:buChar char="●"/>
            </a:pPr>
            <a:endParaRPr lang="en-US" sz="1500" dirty="0">
              <a:solidFill>
                <a:srgbClr val="404040"/>
              </a:solidFill>
            </a:endParaRPr>
          </a:p>
          <a:p>
            <a:pPr marL="457200" lvl="0" indent="-323850" algn="l" rtl="0">
              <a:lnSpc>
                <a:spcPct val="150000"/>
              </a:lnSpc>
              <a:spcBef>
                <a:spcPts val="0"/>
              </a:spcBef>
              <a:spcAft>
                <a:spcPts val="0"/>
              </a:spcAft>
              <a:buClr>
                <a:srgbClr val="404040"/>
              </a:buClr>
              <a:buSzPts val="1500"/>
              <a:buChar char="●"/>
            </a:pPr>
            <a:r>
              <a:rPr lang="en-US" sz="1500" b="1" dirty="0">
                <a:solidFill>
                  <a:srgbClr val="404040"/>
                </a:solidFill>
              </a:rPr>
              <a:t>Day Two</a:t>
            </a:r>
          </a:p>
          <a:p>
            <a:pPr marL="457200" indent="-323850">
              <a:lnSpc>
                <a:spcPct val="150000"/>
              </a:lnSpc>
              <a:buClr>
                <a:srgbClr val="404040"/>
              </a:buClr>
              <a:buSzPts val="1500"/>
              <a:buFont typeface="Arial"/>
              <a:buChar char="●"/>
            </a:pPr>
            <a:r>
              <a:rPr lang="en-US" sz="1500" dirty="0">
                <a:solidFill>
                  <a:srgbClr val="404040"/>
                </a:solidFill>
              </a:rPr>
              <a:t>The Agile Manifesto and best practices in Agile/Scrum</a:t>
            </a:r>
          </a:p>
          <a:p>
            <a:pPr marL="457200" indent="-323850">
              <a:lnSpc>
                <a:spcPct val="150000"/>
              </a:lnSpc>
              <a:buClr>
                <a:srgbClr val="404040"/>
              </a:buClr>
              <a:buSzPts val="1500"/>
              <a:buFont typeface="Arial"/>
              <a:buChar char="●"/>
            </a:pPr>
            <a:r>
              <a:rPr lang="en-US" sz="1500" dirty="0">
                <a:solidFill>
                  <a:srgbClr val="404040"/>
                </a:solidFill>
              </a:rPr>
              <a:t>Working with JIRA</a:t>
            </a:r>
          </a:p>
          <a:p>
            <a:pPr marL="457200" indent="-323850">
              <a:lnSpc>
                <a:spcPct val="150000"/>
              </a:lnSpc>
              <a:buClr>
                <a:srgbClr val="404040"/>
              </a:buClr>
              <a:buSzPts val="1500"/>
              <a:buFont typeface="Arial"/>
              <a:buChar char="●"/>
            </a:pPr>
            <a:endParaRPr lang="en-US" sz="1500" dirty="0">
              <a:solidFill>
                <a:srgbClr val="404040"/>
              </a:solidFill>
            </a:endParaRP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DC603E-F357-4DB3-8DBA-E0A3209BF7F9}"/>
              </a:ext>
            </a:extLst>
          </p:cNvPr>
          <p:cNvSpPr>
            <a:spLocks noGrp="1"/>
          </p:cNvSpPr>
          <p:nvPr>
            <p:ph type="title"/>
          </p:nvPr>
        </p:nvSpPr>
        <p:spPr/>
        <p:txBody>
          <a:bodyPr/>
          <a:lstStyle/>
          <a:p>
            <a:r>
              <a:rPr lang="en-US" dirty="0"/>
              <a:t>GitHub (SaaS)</a:t>
            </a:r>
          </a:p>
        </p:txBody>
      </p:sp>
    </p:spTree>
    <p:extLst>
      <p:ext uri="{BB962C8B-B14F-4D97-AF65-F5344CB8AC3E}">
        <p14:creationId xmlns:p14="http://schemas.microsoft.com/office/powerpoint/2010/main" val="5464472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185FF7-A914-45C1-AAE0-13CC6C60AFBB}"/>
              </a:ext>
            </a:extLst>
          </p:cNvPr>
          <p:cNvSpPr>
            <a:spLocks noGrp="1"/>
          </p:cNvSpPr>
          <p:nvPr>
            <p:ph type="title"/>
          </p:nvPr>
        </p:nvSpPr>
        <p:spPr/>
        <p:txBody>
          <a:bodyPr/>
          <a:lstStyle/>
          <a:p>
            <a:r>
              <a:rPr lang="en-US" dirty="0"/>
              <a:t>GitHub (SaaS)</a:t>
            </a:r>
          </a:p>
        </p:txBody>
      </p:sp>
      <p:sp>
        <p:nvSpPr>
          <p:cNvPr id="4" name="TextBox 3">
            <a:extLst>
              <a:ext uri="{FF2B5EF4-FFF2-40B4-BE49-F238E27FC236}">
                <a16:creationId xmlns:a16="http://schemas.microsoft.com/office/drawing/2014/main" id="{C7C698DD-D8F2-48A2-86E6-75449EC5A126}"/>
              </a:ext>
            </a:extLst>
          </p:cNvPr>
          <p:cNvSpPr txBox="1"/>
          <p:nvPr/>
        </p:nvSpPr>
        <p:spPr>
          <a:xfrm>
            <a:off x="3444412" y="454632"/>
            <a:ext cx="2041988" cy="26199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2100" dirty="0">
                <a:solidFill>
                  <a:schemeClr val="tx2"/>
                </a:solidFill>
              </a:rPr>
              <a:t>What is it?</a:t>
            </a:r>
          </a:p>
        </p:txBody>
      </p:sp>
      <p:sp>
        <p:nvSpPr>
          <p:cNvPr id="6" name="TextBox 5">
            <a:extLst>
              <a:ext uri="{FF2B5EF4-FFF2-40B4-BE49-F238E27FC236}">
                <a16:creationId xmlns:a16="http://schemas.microsoft.com/office/drawing/2014/main" id="{6C45C389-FF0C-4C6C-AA77-D1F931A901E0}"/>
              </a:ext>
            </a:extLst>
          </p:cNvPr>
          <p:cNvSpPr txBox="1"/>
          <p:nvPr/>
        </p:nvSpPr>
        <p:spPr>
          <a:xfrm>
            <a:off x="3927939" y="1110581"/>
            <a:ext cx="4573284" cy="113107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350" dirty="0">
                <a:solidFill>
                  <a:schemeClr val="tx1"/>
                </a:solidFill>
              </a:rPr>
              <a:t>GitHub is a code hosting platform for collaboration and version control build around Git, allowing developers to store, manage, and track their code enabling collaborative work on projects across teams &amp; team members</a:t>
            </a:r>
          </a:p>
        </p:txBody>
      </p:sp>
      <p:pic>
        <p:nvPicPr>
          <p:cNvPr id="10" name="Graphic 9" descr="Customer review with solid fill">
            <a:extLst>
              <a:ext uri="{FF2B5EF4-FFF2-40B4-BE49-F238E27FC236}">
                <a16:creationId xmlns:a16="http://schemas.microsoft.com/office/drawing/2014/main" id="{BD0062AA-FBBF-48A9-AEF3-FE6CF2B6E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42139" y="1325027"/>
            <a:ext cx="685800" cy="685800"/>
          </a:xfrm>
          <a:prstGeom prst="rect">
            <a:avLst/>
          </a:prstGeom>
        </p:spPr>
      </p:pic>
    </p:spTree>
    <p:extLst>
      <p:ext uri="{BB962C8B-B14F-4D97-AF65-F5344CB8AC3E}">
        <p14:creationId xmlns:p14="http://schemas.microsoft.com/office/powerpoint/2010/main" val="31249677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185FF7-A914-45C1-AAE0-13CC6C60AFBB}"/>
              </a:ext>
            </a:extLst>
          </p:cNvPr>
          <p:cNvSpPr>
            <a:spLocks noGrp="1"/>
          </p:cNvSpPr>
          <p:nvPr>
            <p:ph type="title"/>
          </p:nvPr>
        </p:nvSpPr>
        <p:spPr/>
        <p:txBody>
          <a:bodyPr/>
          <a:lstStyle/>
          <a:p>
            <a:r>
              <a:rPr lang="en-US" dirty="0"/>
              <a:t>GitHub (SaaS)</a:t>
            </a:r>
          </a:p>
        </p:txBody>
      </p:sp>
      <p:sp>
        <p:nvSpPr>
          <p:cNvPr id="4" name="TextBox 3">
            <a:extLst>
              <a:ext uri="{FF2B5EF4-FFF2-40B4-BE49-F238E27FC236}">
                <a16:creationId xmlns:a16="http://schemas.microsoft.com/office/drawing/2014/main" id="{C7C698DD-D8F2-48A2-86E6-75449EC5A126}"/>
              </a:ext>
            </a:extLst>
          </p:cNvPr>
          <p:cNvSpPr txBox="1"/>
          <p:nvPr/>
        </p:nvSpPr>
        <p:spPr>
          <a:xfrm>
            <a:off x="3444411" y="454632"/>
            <a:ext cx="3459823" cy="26199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2100" dirty="0">
                <a:solidFill>
                  <a:schemeClr val="tx2"/>
                </a:solidFill>
              </a:rPr>
              <a:t>What can you do with it?</a:t>
            </a:r>
          </a:p>
        </p:txBody>
      </p:sp>
      <p:sp>
        <p:nvSpPr>
          <p:cNvPr id="6" name="TextBox 5">
            <a:extLst>
              <a:ext uri="{FF2B5EF4-FFF2-40B4-BE49-F238E27FC236}">
                <a16:creationId xmlns:a16="http://schemas.microsoft.com/office/drawing/2014/main" id="{6C45C389-FF0C-4C6C-AA77-D1F931A901E0}"/>
              </a:ext>
            </a:extLst>
          </p:cNvPr>
          <p:cNvSpPr txBox="1"/>
          <p:nvPr/>
        </p:nvSpPr>
        <p:spPr>
          <a:xfrm>
            <a:off x="3542657" y="1498379"/>
            <a:ext cx="5295686" cy="216982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14313" indent="-214313">
              <a:buFont typeface="Arial" panose="020B0604020202020204" pitchFamily="34" charset="0"/>
              <a:buChar char="•"/>
            </a:pPr>
            <a:r>
              <a:rPr lang="en-US" sz="1350" dirty="0">
                <a:solidFill>
                  <a:schemeClr val="tx1"/>
                </a:solidFill>
              </a:rPr>
              <a:t>Manage source code – version control, branching, merging, and tagging of commits</a:t>
            </a:r>
          </a:p>
          <a:p>
            <a:pPr marL="214313" indent="-214313">
              <a:buFont typeface="Arial" panose="020B0604020202020204" pitchFamily="34" charset="0"/>
              <a:buChar char="•"/>
            </a:pPr>
            <a:r>
              <a:rPr lang="en-US" sz="1350" dirty="0">
                <a:solidFill>
                  <a:schemeClr val="tx1"/>
                </a:solidFill>
              </a:rPr>
              <a:t>Collaborate across a team – pull requests, code reviews, and comments directly on specific lines of code for feedback</a:t>
            </a:r>
          </a:p>
          <a:p>
            <a:pPr marL="214313" indent="-214313">
              <a:buFont typeface="Arial" panose="020B0604020202020204" pitchFamily="34" charset="0"/>
              <a:buChar char="•"/>
            </a:pPr>
            <a:r>
              <a:rPr lang="en-US" sz="1350" dirty="0">
                <a:solidFill>
                  <a:schemeClr val="tx1"/>
                </a:solidFill>
              </a:rPr>
              <a:t>Automate key activities – using GitHub Actions, you can set up a rich CI/CD pipeline complete with automated integrations with several tools &amp; platforms for building &amp; deploying your software</a:t>
            </a:r>
          </a:p>
          <a:p>
            <a:pPr marL="214313" indent="-214313">
              <a:buFont typeface="Arial" panose="020B0604020202020204" pitchFamily="34" charset="0"/>
              <a:buChar char="•"/>
            </a:pPr>
            <a:r>
              <a:rPr lang="en-US" sz="1350" dirty="0">
                <a:solidFill>
                  <a:schemeClr val="tx1"/>
                </a:solidFill>
              </a:rPr>
              <a:t>Keep code secure – repositories are secure &amp; and allow granular RBAC configuration, and history is maintained for rollback (if needed)</a:t>
            </a:r>
          </a:p>
        </p:txBody>
      </p:sp>
    </p:spTree>
    <p:extLst>
      <p:ext uri="{BB962C8B-B14F-4D97-AF65-F5344CB8AC3E}">
        <p14:creationId xmlns:p14="http://schemas.microsoft.com/office/powerpoint/2010/main" val="9398189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EA74EA-68C5-45AD-8C4E-E89689A93796}"/>
              </a:ext>
            </a:extLst>
          </p:cNvPr>
          <p:cNvSpPr>
            <a:spLocks noGrp="1"/>
          </p:cNvSpPr>
          <p:nvPr>
            <p:ph type="title"/>
          </p:nvPr>
        </p:nvSpPr>
        <p:spPr/>
        <p:txBody>
          <a:bodyPr/>
          <a:lstStyle/>
          <a:p>
            <a:r>
              <a:rPr lang="en-US" dirty="0"/>
              <a:t>SonarQube</a:t>
            </a:r>
          </a:p>
        </p:txBody>
      </p:sp>
    </p:spTree>
    <p:extLst>
      <p:ext uri="{BB962C8B-B14F-4D97-AF65-F5344CB8AC3E}">
        <p14:creationId xmlns:p14="http://schemas.microsoft.com/office/powerpoint/2010/main" val="3772901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DevSecOps</a:t>
            </a:r>
            <a:r>
              <a:rPr lang="en-US" dirty="0"/>
              <a:t> process best practice for Code Quality</a:t>
            </a:r>
          </a:p>
        </p:txBody>
      </p:sp>
      <p:graphicFrame>
        <p:nvGraphicFramePr>
          <p:cNvPr id="18" name="Object 17" hidden="1"/>
          <p:cNvGraphicFramePr>
            <a:graphicFrameLocks noChangeAspect="1"/>
          </p:cNvGraphicFramePr>
          <p:nvPr>
            <p:custDataLst>
              <p:tags r:id="rId1"/>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name="think-cell Slide" r:id="rId9" imgW="270" imgH="270" progId="TCLayout.ActiveDocument.1">
                  <p:embed/>
                </p:oleObj>
              </mc:Choice>
              <mc:Fallback>
                <p:oleObj name="think-cell Slide" r:id="rId9" imgW="270" imgH="270" progId="TCLayout.ActiveDocument.1">
                  <p:embed/>
                  <p:pic>
                    <p:nvPicPr>
                      <p:cNvPr id="18" name="Object 17" hidden="1"/>
                      <p:cNvPicPr/>
                      <p:nvPr/>
                    </p:nvPicPr>
                    <p:blipFill>
                      <a:blip r:embed="rId10"/>
                      <a:stretch>
                        <a:fillRect/>
                      </a:stretch>
                    </p:blipFill>
                    <p:spPr>
                      <a:xfrm>
                        <a:off x="1192" y="1192"/>
                        <a:ext cx="1190" cy="1190"/>
                      </a:xfrm>
                      <a:prstGeom prst="rect">
                        <a:avLst/>
                      </a:prstGeom>
                    </p:spPr>
                  </p:pic>
                </p:oleObj>
              </mc:Fallback>
            </mc:AlternateContent>
          </a:graphicData>
        </a:graphic>
      </p:graphicFrame>
      <p:graphicFrame>
        <p:nvGraphicFramePr>
          <p:cNvPr id="19" name="Object 18" hidden="1"/>
          <p:cNvGraphicFramePr>
            <a:graphicFrameLocks noChangeAspect="1"/>
          </p:cNvGraphicFramePr>
          <p:nvPr>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name="think-cell Slide" r:id="rId11" imgW="270" imgH="270" progId="TCLayout.ActiveDocument.1">
                  <p:embed/>
                </p:oleObj>
              </mc:Choice>
              <mc:Fallback>
                <p:oleObj name="think-cell Slide" r:id="rId11" imgW="270" imgH="270" progId="TCLayout.ActiveDocument.1">
                  <p:embed/>
                  <p:pic>
                    <p:nvPicPr>
                      <p:cNvPr id="19" name="Object 18" hidden="1"/>
                      <p:cNvPicPr/>
                      <p:nvPr/>
                    </p:nvPicPr>
                    <p:blipFill>
                      <a:blip r:embed="rId10"/>
                      <a:stretch>
                        <a:fillRect/>
                      </a:stretch>
                    </p:blipFill>
                    <p:spPr>
                      <a:xfrm>
                        <a:off x="1192" y="1192"/>
                        <a:ext cx="1190" cy="1190"/>
                      </a:xfrm>
                      <a:prstGeom prst="rect">
                        <a:avLst/>
                      </a:prstGeom>
                    </p:spPr>
                  </p:pic>
                </p:oleObj>
              </mc:Fallback>
            </mc:AlternateContent>
          </a:graphicData>
        </a:graphic>
      </p:graphicFrame>
      <p:graphicFrame>
        <p:nvGraphicFramePr>
          <p:cNvPr id="21" name="Object 20" hidden="1"/>
          <p:cNvGraphicFramePr>
            <a:graphicFrameLocks noChangeAspect="1"/>
          </p:cNvGraphicFramePr>
          <p:nvPr>
            <p:custDataLst>
              <p:tags r:id="rId3"/>
            </p:custDataLst>
          </p:nvPr>
        </p:nvGraphicFramePr>
        <p:xfrm>
          <a:off x="115492" y="115492"/>
          <a:ext cx="1190" cy="1190"/>
        </p:xfrm>
        <a:graphic>
          <a:graphicData uri="http://schemas.openxmlformats.org/presentationml/2006/ole">
            <mc:AlternateContent xmlns:mc="http://schemas.openxmlformats.org/markup-compatibility/2006">
              <mc:Choice xmlns:v="urn:schemas-microsoft-com:vml" Requires="v">
                <p:oleObj name="think-cell Slide" r:id="rId12" imgW="270" imgH="270" progId="TCLayout.ActiveDocument.1">
                  <p:embed/>
                </p:oleObj>
              </mc:Choice>
              <mc:Fallback>
                <p:oleObj name="think-cell Slide" r:id="rId12" imgW="270" imgH="270" progId="TCLayout.ActiveDocument.1">
                  <p:embed/>
                  <p:pic>
                    <p:nvPicPr>
                      <p:cNvPr id="21" name="Object 20" hidden="1"/>
                      <p:cNvPicPr/>
                      <p:nvPr/>
                    </p:nvPicPr>
                    <p:blipFill>
                      <a:blip r:embed="rId10"/>
                      <a:stretch>
                        <a:fillRect/>
                      </a:stretch>
                    </p:blipFill>
                    <p:spPr>
                      <a:xfrm>
                        <a:off x="115492" y="115492"/>
                        <a:ext cx="1190" cy="1190"/>
                      </a:xfrm>
                      <a:prstGeom prst="rect">
                        <a:avLst/>
                      </a:prstGeom>
                    </p:spPr>
                  </p:pic>
                </p:oleObj>
              </mc:Fallback>
            </mc:AlternateContent>
          </a:graphicData>
        </a:graphic>
      </p:graphicFrame>
      <p:graphicFrame>
        <p:nvGraphicFramePr>
          <p:cNvPr id="23" name="Object 22" hidden="1"/>
          <p:cNvGraphicFramePr>
            <a:graphicFrameLocks noChangeAspect="1"/>
          </p:cNvGraphicFramePr>
          <p:nvPr>
            <p:custDataLst>
              <p:tags r:id="rId4"/>
            </p:custDataLst>
          </p:nvPr>
        </p:nvGraphicFramePr>
        <p:xfrm>
          <a:off x="229792" y="229792"/>
          <a:ext cx="1190" cy="1190"/>
        </p:xfrm>
        <a:graphic>
          <a:graphicData uri="http://schemas.openxmlformats.org/presentationml/2006/ole">
            <mc:AlternateContent xmlns:mc="http://schemas.openxmlformats.org/markup-compatibility/2006">
              <mc:Choice xmlns:v="urn:schemas-microsoft-com:vml" Requires="v">
                <p:oleObj name="think-cell Slide" r:id="rId13" imgW="270" imgH="270" progId="TCLayout.ActiveDocument.1">
                  <p:embed/>
                </p:oleObj>
              </mc:Choice>
              <mc:Fallback>
                <p:oleObj name="think-cell Slide" r:id="rId13" imgW="270" imgH="270" progId="TCLayout.ActiveDocument.1">
                  <p:embed/>
                  <p:pic>
                    <p:nvPicPr>
                      <p:cNvPr id="23" name="Object 22" hidden="1"/>
                      <p:cNvPicPr/>
                      <p:nvPr/>
                    </p:nvPicPr>
                    <p:blipFill>
                      <a:blip r:embed="rId10"/>
                      <a:stretch>
                        <a:fillRect/>
                      </a:stretch>
                    </p:blipFill>
                    <p:spPr>
                      <a:xfrm>
                        <a:off x="229792" y="229792"/>
                        <a:ext cx="1190" cy="1190"/>
                      </a:xfrm>
                      <a:prstGeom prst="rect">
                        <a:avLst/>
                      </a:prstGeom>
                    </p:spPr>
                  </p:pic>
                </p:oleObj>
              </mc:Fallback>
            </mc:AlternateContent>
          </a:graphicData>
        </a:graphic>
      </p:graphicFrame>
      <p:graphicFrame>
        <p:nvGraphicFramePr>
          <p:cNvPr id="25" name="Object 24" hidden="1"/>
          <p:cNvGraphicFramePr>
            <a:graphicFrameLocks noChangeAspect="1"/>
          </p:cNvGraphicFramePr>
          <p:nvPr>
            <p:custDataLst>
              <p:tags r:id="rId5"/>
            </p:custDataLst>
          </p:nvPr>
        </p:nvGraphicFramePr>
        <p:xfrm>
          <a:off x="344092" y="344092"/>
          <a:ext cx="1190" cy="1190"/>
        </p:xfrm>
        <a:graphic>
          <a:graphicData uri="http://schemas.openxmlformats.org/presentationml/2006/ole">
            <mc:AlternateContent xmlns:mc="http://schemas.openxmlformats.org/markup-compatibility/2006">
              <mc:Choice xmlns:v="urn:schemas-microsoft-com:vml" Requires="v">
                <p:oleObj name="think-cell Slide" r:id="rId14" imgW="270" imgH="270" progId="TCLayout.ActiveDocument.1">
                  <p:embed/>
                </p:oleObj>
              </mc:Choice>
              <mc:Fallback>
                <p:oleObj name="think-cell Slide" r:id="rId14" imgW="270" imgH="270" progId="TCLayout.ActiveDocument.1">
                  <p:embed/>
                  <p:pic>
                    <p:nvPicPr>
                      <p:cNvPr id="25" name="Object 24" hidden="1"/>
                      <p:cNvPicPr/>
                      <p:nvPr/>
                    </p:nvPicPr>
                    <p:blipFill>
                      <a:blip r:embed="rId10"/>
                      <a:stretch>
                        <a:fillRect/>
                      </a:stretch>
                    </p:blipFill>
                    <p:spPr>
                      <a:xfrm>
                        <a:off x="344092" y="344092"/>
                        <a:ext cx="1190" cy="1190"/>
                      </a:xfrm>
                      <a:prstGeom prst="rect">
                        <a:avLst/>
                      </a:prstGeom>
                    </p:spPr>
                  </p:pic>
                </p:oleObj>
              </mc:Fallback>
            </mc:AlternateContent>
          </a:graphicData>
        </a:graphic>
      </p:graphicFrame>
      <p:graphicFrame>
        <p:nvGraphicFramePr>
          <p:cNvPr id="27" name="Object 26" hidden="1"/>
          <p:cNvGraphicFramePr>
            <a:graphicFrameLocks noChangeAspect="1"/>
          </p:cNvGraphicFramePr>
          <p:nvPr>
            <p:custDataLst>
              <p:tags r:id="rId6"/>
            </p:custDataLst>
          </p:nvPr>
        </p:nvGraphicFramePr>
        <p:xfrm>
          <a:off x="458392" y="458392"/>
          <a:ext cx="1190" cy="1190"/>
        </p:xfrm>
        <a:graphic>
          <a:graphicData uri="http://schemas.openxmlformats.org/presentationml/2006/ole">
            <mc:AlternateContent xmlns:mc="http://schemas.openxmlformats.org/markup-compatibility/2006">
              <mc:Choice xmlns:v="urn:schemas-microsoft-com:vml" Requires="v">
                <p:oleObj name="think-cell Slide" r:id="rId15" imgW="270" imgH="270" progId="TCLayout.ActiveDocument.1">
                  <p:embed/>
                </p:oleObj>
              </mc:Choice>
              <mc:Fallback>
                <p:oleObj name="think-cell Slide" r:id="rId15" imgW="270" imgH="270" progId="TCLayout.ActiveDocument.1">
                  <p:embed/>
                  <p:pic>
                    <p:nvPicPr>
                      <p:cNvPr id="27" name="Object 26" hidden="1"/>
                      <p:cNvPicPr/>
                      <p:nvPr/>
                    </p:nvPicPr>
                    <p:blipFill>
                      <a:blip r:embed="rId10"/>
                      <a:stretch>
                        <a:fillRect/>
                      </a:stretch>
                    </p:blipFill>
                    <p:spPr>
                      <a:xfrm>
                        <a:off x="458392" y="458392"/>
                        <a:ext cx="1190" cy="1190"/>
                      </a:xfrm>
                      <a:prstGeom prst="rect">
                        <a:avLst/>
                      </a:prstGeom>
                    </p:spPr>
                  </p:pic>
                </p:oleObj>
              </mc:Fallback>
            </mc:AlternateContent>
          </a:graphicData>
        </a:graphic>
      </p:graphicFrame>
      <p:sp>
        <p:nvSpPr>
          <p:cNvPr id="47" name="Oval 20"/>
          <p:cNvSpPr>
            <a:spLocks noChangeArrowheads="1"/>
          </p:cNvSpPr>
          <p:nvPr/>
        </p:nvSpPr>
        <p:spPr bwMode="auto">
          <a:xfrm>
            <a:off x="466322" y="2189328"/>
            <a:ext cx="202406" cy="202406"/>
          </a:xfrm>
          <a:prstGeom prst="ellipse">
            <a:avLst/>
          </a:prstGeom>
          <a:solidFill>
            <a:schemeClr val="tx2">
              <a:lumMod val="100000"/>
            </a:schemeClr>
          </a:solidFill>
          <a:ln>
            <a:noFill/>
          </a:ln>
        </p:spPr>
        <p:txBody>
          <a:bodyPr vert="horz" wrap="square" lIns="0" tIns="0" rIns="0" bIns="0" numCol="1" anchor="ctr" anchorCtr="0" compatLnSpc="1">
            <a:prstTxWarp prst="textNoShape">
              <a:avLst/>
            </a:prstTxWarp>
          </a:bodyPr>
          <a:lstStyle/>
          <a:p>
            <a:pPr algn="ctr">
              <a:buSzPct val="100000"/>
              <a:buFont typeface="Trebuchet MS" panose="020B0603020202020204" pitchFamily="34" charset="0"/>
              <a:buChar char="​"/>
            </a:pPr>
            <a:r>
              <a:rPr lang="en-US" sz="900" dirty="0">
                <a:solidFill>
                  <a:srgbClr val="FFFFFF"/>
                </a:solidFill>
                <a:sym typeface="PKO Bank Polski" panose="020B0604020202020204" pitchFamily="34" charset="0"/>
              </a:rPr>
              <a:t>1</a:t>
            </a:r>
          </a:p>
        </p:txBody>
      </p:sp>
      <p:sp>
        <p:nvSpPr>
          <p:cNvPr id="48" name="Oval 20"/>
          <p:cNvSpPr>
            <a:spLocks noChangeArrowheads="1"/>
          </p:cNvSpPr>
          <p:nvPr/>
        </p:nvSpPr>
        <p:spPr bwMode="auto">
          <a:xfrm>
            <a:off x="466322" y="2652650"/>
            <a:ext cx="202406" cy="202406"/>
          </a:xfrm>
          <a:prstGeom prst="ellipse">
            <a:avLst/>
          </a:prstGeom>
          <a:solidFill>
            <a:schemeClr val="tx2">
              <a:lumMod val="100000"/>
            </a:schemeClr>
          </a:solidFill>
          <a:ln>
            <a:noFill/>
          </a:ln>
        </p:spPr>
        <p:txBody>
          <a:bodyPr vert="horz" wrap="square" lIns="0" tIns="0" rIns="0" bIns="0" numCol="1" anchor="ctr" anchorCtr="0" compatLnSpc="1">
            <a:prstTxWarp prst="textNoShape">
              <a:avLst/>
            </a:prstTxWarp>
          </a:bodyPr>
          <a:lstStyle/>
          <a:p>
            <a:pPr algn="ctr">
              <a:buSzPct val="100000"/>
              <a:buFont typeface="Trebuchet MS" panose="020B0603020202020204" pitchFamily="34" charset="0"/>
              <a:buChar char="​"/>
            </a:pPr>
            <a:r>
              <a:rPr lang="en-US" sz="900" dirty="0">
                <a:solidFill>
                  <a:srgbClr val="FFFFFF"/>
                </a:solidFill>
                <a:sym typeface="PKO Bank Polski" panose="020B0604020202020204" pitchFamily="34" charset="0"/>
              </a:rPr>
              <a:t>2</a:t>
            </a:r>
          </a:p>
        </p:txBody>
      </p:sp>
      <p:sp>
        <p:nvSpPr>
          <p:cNvPr id="49" name="Oval 20"/>
          <p:cNvSpPr>
            <a:spLocks noChangeArrowheads="1"/>
          </p:cNvSpPr>
          <p:nvPr/>
        </p:nvSpPr>
        <p:spPr bwMode="auto">
          <a:xfrm>
            <a:off x="466322" y="3115972"/>
            <a:ext cx="202407" cy="202406"/>
          </a:xfrm>
          <a:prstGeom prst="ellipse">
            <a:avLst/>
          </a:prstGeom>
          <a:solidFill>
            <a:schemeClr val="tx2">
              <a:lumMod val="100000"/>
            </a:schemeClr>
          </a:solidFill>
          <a:ln>
            <a:noFill/>
          </a:ln>
        </p:spPr>
        <p:txBody>
          <a:bodyPr vert="horz" wrap="square" lIns="0" tIns="0" rIns="0" bIns="0" numCol="1" anchor="ctr" anchorCtr="0" compatLnSpc="1">
            <a:prstTxWarp prst="textNoShape">
              <a:avLst/>
            </a:prstTxWarp>
          </a:bodyPr>
          <a:lstStyle/>
          <a:p>
            <a:pPr algn="ctr">
              <a:buSzPct val="100000"/>
              <a:buFont typeface="Trebuchet MS" panose="020B0603020202020204" pitchFamily="34" charset="0"/>
              <a:buChar char="​"/>
            </a:pPr>
            <a:r>
              <a:rPr lang="en-US" sz="900" dirty="0">
                <a:solidFill>
                  <a:srgbClr val="FFFFFF"/>
                </a:solidFill>
                <a:sym typeface="PKO Bank Polski" panose="020B0604020202020204" pitchFamily="34" charset="0"/>
              </a:rPr>
              <a:t>3</a:t>
            </a:r>
          </a:p>
        </p:txBody>
      </p:sp>
      <p:sp>
        <p:nvSpPr>
          <p:cNvPr id="50" name="Oval 20"/>
          <p:cNvSpPr>
            <a:spLocks noChangeArrowheads="1"/>
          </p:cNvSpPr>
          <p:nvPr/>
        </p:nvSpPr>
        <p:spPr bwMode="auto">
          <a:xfrm>
            <a:off x="466322" y="3579295"/>
            <a:ext cx="202407" cy="202406"/>
          </a:xfrm>
          <a:prstGeom prst="ellipse">
            <a:avLst/>
          </a:prstGeom>
          <a:solidFill>
            <a:schemeClr val="tx2">
              <a:lumMod val="100000"/>
            </a:schemeClr>
          </a:solidFill>
          <a:ln>
            <a:noFill/>
          </a:ln>
        </p:spPr>
        <p:txBody>
          <a:bodyPr vert="horz" wrap="square" lIns="0" tIns="0" rIns="0" bIns="0" numCol="1" anchor="ctr" anchorCtr="0" compatLnSpc="1">
            <a:prstTxWarp prst="textNoShape">
              <a:avLst/>
            </a:prstTxWarp>
          </a:bodyPr>
          <a:lstStyle/>
          <a:p>
            <a:pPr algn="ctr">
              <a:buSzPct val="100000"/>
              <a:buFont typeface="Trebuchet MS" panose="020B0603020202020204" pitchFamily="34" charset="0"/>
              <a:buChar char="​"/>
            </a:pPr>
            <a:r>
              <a:rPr lang="en-US" sz="900" dirty="0">
                <a:solidFill>
                  <a:srgbClr val="FFFFFF"/>
                </a:solidFill>
                <a:sym typeface="PKO Bank Polski" panose="020B0604020202020204" pitchFamily="34" charset="0"/>
              </a:rPr>
              <a:t>4</a:t>
            </a:r>
          </a:p>
        </p:txBody>
      </p:sp>
      <p:graphicFrame>
        <p:nvGraphicFramePr>
          <p:cNvPr id="45" name="Table 44"/>
          <p:cNvGraphicFramePr>
            <a:graphicFrameLocks noGrp="1"/>
          </p:cNvGraphicFramePr>
          <p:nvPr/>
        </p:nvGraphicFramePr>
        <p:xfrm>
          <a:off x="738487" y="2213150"/>
          <a:ext cx="7927848" cy="2295000"/>
        </p:xfrm>
        <a:graphic>
          <a:graphicData uri="http://schemas.openxmlformats.org/drawingml/2006/table">
            <a:tbl>
              <a:tblPr firstRow="1" bandRow="1">
                <a:tableStyleId>{5C22544A-7EE6-4342-B048-85BDC9FD1C3A}</a:tableStyleId>
              </a:tblPr>
              <a:tblGrid>
                <a:gridCol w="3621024">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3621024">
                  <a:extLst>
                    <a:ext uri="{9D8B030D-6E8A-4147-A177-3AD203B41FA5}">
                      <a16:colId xmlns:a16="http://schemas.microsoft.com/office/drawing/2014/main" val="20002"/>
                    </a:ext>
                  </a:extLst>
                </a:gridCol>
              </a:tblGrid>
              <a:tr h="459000">
                <a:tc>
                  <a:txBody>
                    <a:bodyPr/>
                    <a:lstStyle/>
                    <a:p>
                      <a:pPr algn="l" fontAlgn="b"/>
                      <a:r>
                        <a:rPr lang="en-US" sz="900" b="0" i="0" u="none" strike="noStrike" dirty="0">
                          <a:solidFill>
                            <a:srgbClr val="575757"/>
                          </a:solidFill>
                          <a:effectLst/>
                          <a:latin typeface="+mn-lt"/>
                        </a:rPr>
                        <a:t>Provide static code analysis</a:t>
                      </a:r>
                    </a:p>
                  </a:txBody>
                  <a:tcPr marL="7144" marR="7144" marT="7144"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lvl="0" algn="l" eaLnBrk="1">
                        <a:lnSpc>
                          <a:spcPct val="100000"/>
                        </a:lnSpc>
                        <a:spcBef>
                          <a:spcPts val="0"/>
                        </a:spcBef>
                        <a:spcAft>
                          <a:spcPts val="0"/>
                        </a:spcAft>
                      </a:pPr>
                      <a:endParaRPr lang="en-US" sz="900" dirty="0">
                        <a:solidFill>
                          <a:srgbClr val="575757"/>
                        </a:solidFill>
                        <a:latin typeface="+mn-lt"/>
                      </a:endParaRPr>
                    </a:p>
                  </a:txBody>
                  <a:tcPr marL="20574" marR="20574" marT="20574" marB="2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900" b="0" i="0" u="none" strike="noStrike" dirty="0">
                          <a:solidFill>
                            <a:srgbClr val="575757"/>
                          </a:solidFill>
                          <a:effectLst/>
                          <a:latin typeface="+mn-lt"/>
                        </a:rPr>
                        <a:t>Analyze code to discover possible issues that might be missed by unit tests and peer review.</a:t>
                      </a:r>
                    </a:p>
                  </a:txBody>
                  <a:tcPr marL="7144" marR="7144" marT="7144"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59000">
                <a:tc>
                  <a:txBody>
                    <a:bodyPr/>
                    <a:lstStyle/>
                    <a:p>
                      <a:pPr algn="l" fontAlgn="b"/>
                      <a:r>
                        <a:rPr lang="en-US" sz="900" b="0" i="0" u="none" strike="noStrike" dirty="0">
                          <a:solidFill>
                            <a:srgbClr val="575757"/>
                          </a:solidFill>
                          <a:effectLst/>
                          <a:latin typeface="+mn-lt"/>
                        </a:rPr>
                        <a:t>Support multiple languages</a:t>
                      </a:r>
                    </a:p>
                  </a:txBody>
                  <a:tcPr marL="7144" marR="7144" marT="7144"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358200" algn="l" defTabSz="914400" rtl="0" eaLnBrk="1" fontAlgn="auto" latinLnBrk="0" hangingPunct="1">
                        <a:lnSpc>
                          <a:spcPct val="100000"/>
                        </a:lnSpc>
                        <a:spcBef>
                          <a:spcPts val="0"/>
                        </a:spcBef>
                        <a:spcAft>
                          <a:spcPts val="0"/>
                        </a:spcAft>
                        <a:buClr>
                          <a:srgbClr val="00468C">
                            <a:lumMod val="100000"/>
                          </a:srgbClr>
                        </a:buClr>
                        <a:buSzPct val="100000"/>
                        <a:buFont typeface="PKO Bank Polski" panose="020B0604020202020204" pitchFamily="34" charset="0"/>
                        <a:buNone/>
                        <a:tabLst/>
                        <a:defRPr/>
                      </a:pPr>
                      <a:endParaRPr lang="pl-PL" sz="1200" b="0" i="0" u="none" kern="1200" spc="0" baseline="0" dirty="0">
                        <a:solidFill>
                          <a:srgbClr val="000000"/>
                        </a:solidFill>
                        <a:latin typeface="+mn-lt"/>
                      </a:endParaRPr>
                    </a:p>
                  </a:txBody>
                  <a:tcPr marL="27432" marR="27432" marT="27432" marB="274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900" b="0" i="0" u="none" strike="noStrike" dirty="0">
                          <a:solidFill>
                            <a:srgbClr val="575757"/>
                          </a:solidFill>
                          <a:effectLst/>
                          <a:latin typeface="+mn-lt"/>
                        </a:rPr>
                        <a:t>Ability to expand integration pipeline across wide technology stack.</a:t>
                      </a:r>
                    </a:p>
                  </a:txBody>
                  <a:tcPr marL="7144" marR="7144" marT="7144"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59000">
                <a:tc>
                  <a:txBody>
                    <a:bodyPr/>
                    <a:lstStyle/>
                    <a:p>
                      <a:pPr algn="l" fontAlgn="b"/>
                      <a:r>
                        <a:rPr lang="en-US" sz="900" b="0" i="0" u="none" strike="noStrike" dirty="0">
                          <a:solidFill>
                            <a:srgbClr val="575757"/>
                          </a:solidFill>
                          <a:effectLst/>
                          <a:latin typeface="+mn-lt"/>
                        </a:rPr>
                        <a:t>Quality gate for pull requests</a:t>
                      </a:r>
                    </a:p>
                  </a:txBody>
                  <a:tcPr marL="7144" marR="7144" marT="7144"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358200" algn="l" defTabSz="914400" rtl="0" eaLnBrk="1" fontAlgn="auto" latinLnBrk="0" hangingPunct="1">
                        <a:lnSpc>
                          <a:spcPct val="100000"/>
                        </a:lnSpc>
                        <a:spcBef>
                          <a:spcPts val="0"/>
                        </a:spcBef>
                        <a:spcAft>
                          <a:spcPts val="0"/>
                        </a:spcAft>
                        <a:buClr>
                          <a:srgbClr val="00468C">
                            <a:lumMod val="100000"/>
                          </a:srgbClr>
                        </a:buClr>
                        <a:buSzPct val="100000"/>
                        <a:buFont typeface="PKO Bank Polski" panose="020B0604020202020204" pitchFamily="34" charset="0"/>
                        <a:buNone/>
                        <a:tabLst/>
                        <a:defRPr/>
                      </a:pPr>
                      <a:endParaRPr lang="pl-PL" sz="1200" b="0" i="0" u="none" kern="1200" spc="0" baseline="0" dirty="0">
                        <a:solidFill>
                          <a:srgbClr val="000000"/>
                        </a:solidFill>
                        <a:latin typeface="+mn-lt"/>
                      </a:endParaRPr>
                    </a:p>
                  </a:txBody>
                  <a:tcPr marL="27432" marR="27432" marT="27432" marB="274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900" b="0" i="0" u="none" strike="noStrike" dirty="0">
                          <a:solidFill>
                            <a:srgbClr val="575757"/>
                          </a:solidFill>
                          <a:effectLst/>
                          <a:latin typeface="+mn-lt"/>
                        </a:rPr>
                        <a:t>Provide early feedback to developers before new code is merged to master.</a:t>
                      </a:r>
                    </a:p>
                  </a:txBody>
                  <a:tcPr marL="7144" marR="7144" marT="7144"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59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rgbClr val="575757"/>
                          </a:solidFill>
                          <a:effectLst/>
                          <a:latin typeface="+mn-lt"/>
                        </a:rPr>
                        <a:t>Support custom rules</a:t>
                      </a:r>
                    </a:p>
                    <a:p>
                      <a:pPr algn="l" fontAlgn="b"/>
                      <a:endParaRPr lang="en-US" sz="900" b="0" i="0" u="none" strike="noStrike" dirty="0">
                        <a:solidFill>
                          <a:srgbClr val="575757"/>
                        </a:solidFill>
                        <a:effectLst/>
                        <a:latin typeface="+mn-lt"/>
                      </a:endParaRPr>
                    </a:p>
                  </a:txBody>
                  <a:tcPr marL="7144" marR="7144" marT="7144"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358200" algn="l" defTabSz="914400" rtl="0" eaLnBrk="1" fontAlgn="auto" latinLnBrk="0" hangingPunct="1">
                        <a:lnSpc>
                          <a:spcPct val="100000"/>
                        </a:lnSpc>
                        <a:spcBef>
                          <a:spcPts val="0"/>
                        </a:spcBef>
                        <a:spcAft>
                          <a:spcPts val="0"/>
                        </a:spcAft>
                        <a:buClr>
                          <a:srgbClr val="00468C">
                            <a:lumMod val="100000"/>
                          </a:srgbClr>
                        </a:buClr>
                        <a:buSzPct val="100000"/>
                        <a:buFont typeface="PKO Bank Polski" panose="020B0604020202020204" pitchFamily="34" charset="0"/>
                        <a:buNone/>
                        <a:tabLst/>
                        <a:defRPr/>
                      </a:pPr>
                      <a:endParaRPr lang="pl-PL" sz="1200" b="0" i="0" u="none" kern="1200" spc="0" baseline="0" dirty="0">
                        <a:solidFill>
                          <a:srgbClr val="000000"/>
                        </a:solidFill>
                        <a:latin typeface="+mn-lt"/>
                      </a:endParaRPr>
                    </a:p>
                  </a:txBody>
                  <a:tcPr marL="27432" marR="27432" marT="27432" marB="274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rgbClr val="575757"/>
                          </a:solidFill>
                          <a:effectLst/>
                          <a:latin typeface="+mn-lt"/>
                        </a:rPr>
                        <a:t>Ability to express company standards across projects.</a:t>
                      </a:r>
                    </a:p>
                  </a:txBody>
                  <a:tcPr marL="7144" marR="7144" marT="7144"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59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rgbClr val="575757"/>
                          </a:solidFill>
                          <a:effectLst/>
                          <a:latin typeface="+mn-lt"/>
                        </a:rPr>
                        <a:t>Leverage SaaS vs self-hosted</a:t>
                      </a:r>
                    </a:p>
                    <a:p>
                      <a:pPr algn="l" fontAlgn="b"/>
                      <a:endParaRPr lang="en-US" sz="900" b="0" i="0" u="none" strike="noStrike" dirty="0">
                        <a:solidFill>
                          <a:srgbClr val="575757"/>
                        </a:solidFill>
                        <a:effectLst/>
                        <a:latin typeface="+mn-lt"/>
                      </a:endParaRPr>
                    </a:p>
                  </a:txBody>
                  <a:tcPr marL="7144" marR="7144" marT="7144"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lvl="0" algn="l" eaLnBrk="1">
                        <a:lnSpc>
                          <a:spcPct val="100000"/>
                        </a:lnSpc>
                        <a:spcBef>
                          <a:spcPts val="0"/>
                        </a:spcBef>
                        <a:spcAft>
                          <a:spcPts val="0"/>
                        </a:spcAft>
                      </a:pPr>
                      <a:endParaRPr lang="en-US" sz="1200" dirty="0">
                        <a:solidFill>
                          <a:srgbClr val="575757"/>
                        </a:solidFill>
                        <a:latin typeface="+mn-lt"/>
                      </a:endParaRPr>
                    </a:p>
                  </a:txBody>
                  <a:tcPr marL="27432" marR="27432" marT="27432" marB="2743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rgbClr val="575757"/>
                          </a:solidFill>
                          <a:effectLst/>
                          <a:latin typeface="+mn-lt"/>
                        </a:rPr>
                        <a:t>Avoid additional complexity and cost on top of license price for running and maintaining infrastructure.</a:t>
                      </a:r>
                    </a:p>
                  </a:txBody>
                  <a:tcPr marL="7144" marR="7144" marT="7144"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5689057"/>
                  </a:ext>
                </a:extLst>
              </a:tr>
            </a:tbl>
          </a:graphicData>
        </a:graphic>
      </p:graphicFrame>
      <p:grpSp>
        <p:nvGrpSpPr>
          <p:cNvPr id="34" name="bcgIcons_WinnerPodium">
            <a:extLst>
              <a:ext uri="{FF2B5EF4-FFF2-40B4-BE49-F238E27FC236}">
                <a16:creationId xmlns:a16="http://schemas.microsoft.com/office/drawing/2014/main" id="{2C26D1D5-77A9-4B5B-8BCF-DEDDB1DE968A}"/>
              </a:ext>
            </a:extLst>
          </p:cNvPr>
          <p:cNvGrpSpPr>
            <a:grpSpLocks noChangeAspect="1"/>
          </p:cNvGrpSpPr>
          <p:nvPr/>
        </p:nvGrpSpPr>
        <p:grpSpPr bwMode="auto">
          <a:xfrm>
            <a:off x="716160" y="1247979"/>
            <a:ext cx="463647" cy="464077"/>
            <a:chOff x="1682" y="0"/>
            <a:chExt cx="4316" cy="4320"/>
          </a:xfrm>
        </p:grpSpPr>
        <p:sp>
          <p:nvSpPr>
            <p:cNvPr id="35" name="AutoShape 18">
              <a:extLst>
                <a:ext uri="{FF2B5EF4-FFF2-40B4-BE49-F238E27FC236}">
                  <a16:creationId xmlns:a16="http://schemas.microsoft.com/office/drawing/2014/main" id="{F2BEE1CA-C766-473F-9C9F-A5321F78D470}"/>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dirty="0"/>
            </a:p>
          </p:txBody>
        </p:sp>
        <p:sp>
          <p:nvSpPr>
            <p:cNvPr id="36" name="Freeform 20">
              <a:extLst>
                <a:ext uri="{FF2B5EF4-FFF2-40B4-BE49-F238E27FC236}">
                  <a16:creationId xmlns:a16="http://schemas.microsoft.com/office/drawing/2014/main" id="{458E56D3-DEA9-4971-ABB4-BCF481FAA030}"/>
                </a:ext>
              </a:extLst>
            </p:cNvPr>
            <p:cNvSpPr>
              <a:spLocks noEditPoints="1"/>
            </p:cNvSpPr>
            <p:nvPr/>
          </p:nvSpPr>
          <p:spPr bwMode="auto">
            <a:xfrm>
              <a:off x="2030" y="724"/>
              <a:ext cx="3620" cy="2874"/>
            </a:xfrm>
            <a:custGeom>
              <a:avLst/>
              <a:gdLst>
                <a:gd name="T0" fmla="*/ 1008 w 1932"/>
                <a:gd name="T1" fmla="*/ 464 h 1533"/>
                <a:gd name="T2" fmla="*/ 1038 w 1932"/>
                <a:gd name="T3" fmla="*/ 525 h 1533"/>
                <a:gd name="T4" fmla="*/ 1075 w 1932"/>
                <a:gd name="T5" fmla="*/ 574 h 1533"/>
                <a:gd name="T6" fmla="*/ 1070 w 1932"/>
                <a:gd name="T7" fmla="*/ 583 h 1533"/>
                <a:gd name="T8" fmla="*/ 862 w 1932"/>
                <a:gd name="T9" fmla="*/ 583 h 1533"/>
                <a:gd name="T10" fmla="*/ 857 w 1932"/>
                <a:gd name="T11" fmla="*/ 574 h 1533"/>
                <a:gd name="T12" fmla="*/ 894 w 1932"/>
                <a:gd name="T13" fmla="*/ 525 h 1533"/>
                <a:gd name="T14" fmla="*/ 924 w 1932"/>
                <a:gd name="T15" fmla="*/ 464 h 1533"/>
                <a:gd name="T16" fmla="*/ 922 w 1932"/>
                <a:gd name="T17" fmla="*/ 456 h 1533"/>
                <a:gd name="T18" fmla="*/ 846 w 1932"/>
                <a:gd name="T19" fmla="*/ 399 h 1533"/>
                <a:gd name="T20" fmla="*/ 763 w 1932"/>
                <a:gd name="T21" fmla="*/ 250 h 1533"/>
                <a:gd name="T22" fmla="*/ 724 w 1932"/>
                <a:gd name="T23" fmla="*/ 63 h 1533"/>
                <a:gd name="T24" fmla="*/ 720 w 1932"/>
                <a:gd name="T25" fmla="*/ 13 h 1533"/>
                <a:gd name="T26" fmla="*/ 733 w 1932"/>
                <a:gd name="T27" fmla="*/ 0 h 1533"/>
                <a:gd name="T28" fmla="*/ 735 w 1932"/>
                <a:gd name="T29" fmla="*/ 0 h 1533"/>
                <a:gd name="T30" fmla="*/ 1197 w 1932"/>
                <a:gd name="T31" fmla="*/ 0 h 1533"/>
                <a:gd name="T32" fmla="*/ 1212 w 1932"/>
                <a:gd name="T33" fmla="*/ 13 h 1533"/>
                <a:gd name="T34" fmla="*/ 1208 w 1932"/>
                <a:gd name="T35" fmla="*/ 63 h 1533"/>
                <a:gd name="T36" fmla="*/ 1169 w 1932"/>
                <a:gd name="T37" fmla="*/ 250 h 1533"/>
                <a:gd name="T38" fmla="*/ 1086 w 1932"/>
                <a:gd name="T39" fmla="*/ 399 h 1533"/>
                <a:gd name="T40" fmla="*/ 1010 w 1932"/>
                <a:gd name="T41" fmla="*/ 456 h 1533"/>
                <a:gd name="T42" fmla="*/ 1008 w 1932"/>
                <a:gd name="T43" fmla="*/ 464 h 1533"/>
                <a:gd name="T44" fmla="*/ 1932 w 1932"/>
                <a:gd name="T45" fmla="*/ 1411 h 1533"/>
                <a:gd name="T46" fmla="*/ 1932 w 1932"/>
                <a:gd name="T47" fmla="*/ 1511 h 1533"/>
                <a:gd name="T48" fmla="*/ 1910 w 1932"/>
                <a:gd name="T49" fmla="*/ 1533 h 1533"/>
                <a:gd name="T50" fmla="*/ 22 w 1932"/>
                <a:gd name="T51" fmla="*/ 1533 h 1533"/>
                <a:gd name="T52" fmla="*/ 0 w 1932"/>
                <a:gd name="T53" fmla="*/ 1511 h 1533"/>
                <a:gd name="T54" fmla="*/ 0 w 1932"/>
                <a:gd name="T55" fmla="*/ 1411 h 1533"/>
                <a:gd name="T56" fmla="*/ 22 w 1932"/>
                <a:gd name="T57" fmla="*/ 1389 h 1533"/>
                <a:gd name="T58" fmla="*/ 98 w 1932"/>
                <a:gd name="T59" fmla="*/ 1389 h 1533"/>
                <a:gd name="T60" fmla="*/ 98 w 1932"/>
                <a:gd name="T61" fmla="*/ 1352 h 1533"/>
                <a:gd name="T62" fmla="*/ 120 w 1932"/>
                <a:gd name="T63" fmla="*/ 1330 h 1533"/>
                <a:gd name="T64" fmla="*/ 1812 w 1932"/>
                <a:gd name="T65" fmla="*/ 1330 h 1533"/>
                <a:gd name="T66" fmla="*/ 1834 w 1932"/>
                <a:gd name="T67" fmla="*/ 1352 h 1533"/>
                <a:gd name="T68" fmla="*/ 1834 w 1932"/>
                <a:gd name="T69" fmla="*/ 1389 h 1533"/>
                <a:gd name="T70" fmla="*/ 1910 w 1932"/>
                <a:gd name="T71" fmla="*/ 1389 h 1533"/>
                <a:gd name="T72" fmla="*/ 1932 w 1932"/>
                <a:gd name="T73" fmla="*/ 1411 h 1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32" h="1533">
                  <a:moveTo>
                    <a:pt x="1008" y="464"/>
                  </a:moveTo>
                  <a:cubicBezTo>
                    <a:pt x="1017" y="485"/>
                    <a:pt x="1026" y="506"/>
                    <a:pt x="1038" y="525"/>
                  </a:cubicBezTo>
                  <a:cubicBezTo>
                    <a:pt x="1049" y="542"/>
                    <a:pt x="1062" y="558"/>
                    <a:pt x="1075" y="574"/>
                  </a:cubicBezTo>
                  <a:cubicBezTo>
                    <a:pt x="1078" y="578"/>
                    <a:pt x="1076" y="583"/>
                    <a:pt x="1070" y="583"/>
                  </a:cubicBezTo>
                  <a:cubicBezTo>
                    <a:pt x="1070" y="583"/>
                    <a:pt x="1070" y="583"/>
                    <a:pt x="862" y="583"/>
                  </a:cubicBezTo>
                  <a:cubicBezTo>
                    <a:pt x="857" y="583"/>
                    <a:pt x="854" y="578"/>
                    <a:pt x="857" y="574"/>
                  </a:cubicBezTo>
                  <a:cubicBezTo>
                    <a:pt x="870" y="558"/>
                    <a:pt x="883" y="542"/>
                    <a:pt x="894" y="525"/>
                  </a:cubicBezTo>
                  <a:cubicBezTo>
                    <a:pt x="906" y="506"/>
                    <a:pt x="915" y="485"/>
                    <a:pt x="924" y="464"/>
                  </a:cubicBezTo>
                  <a:cubicBezTo>
                    <a:pt x="925" y="461"/>
                    <a:pt x="924" y="458"/>
                    <a:pt x="922" y="456"/>
                  </a:cubicBezTo>
                  <a:cubicBezTo>
                    <a:pt x="905" y="446"/>
                    <a:pt x="851" y="405"/>
                    <a:pt x="846" y="399"/>
                  </a:cubicBezTo>
                  <a:cubicBezTo>
                    <a:pt x="807" y="357"/>
                    <a:pt x="778" y="305"/>
                    <a:pt x="763" y="250"/>
                  </a:cubicBezTo>
                  <a:cubicBezTo>
                    <a:pt x="746" y="188"/>
                    <a:pt x="737" y="125"/>
                    <a:pt x="724" y="63"/>
                  </a:cubicBezTo>
                  <a:cubicBezTo>
                    <a:pt x="721" y="48"/>
                    <a:pt x="714" y="29"/>
                    <a:pt x="720" y="13"/>
                  </a:cubicBezTo>
                  <a:cubicBezTo>
                    <a:pt x="723" y="6"/>
                    <a:pt x="727" y="2"/>
                    <a:pt x="733" y="0"/>
                  </a:cubicBezTo>
                  <a:cubicBezTo>
                    <a:pt x="734" y="0"/>
                    <a:pt x="734" y="0"/>
                    <a:pt x="735" y="0"/>
                  </a:cubicBezTo>
                  <a:cubicBezTo>
                    <a:pt x="753" y="0"/>
                    <a:pt x="1179" y="0"/>
                    <a:pt x="1197" y="0"/>
                  </a:cubicBezTo>
                  <a:cubicBezTo>
                    <a:pt x="1198" y="0"/>
                    <a:pt x="1209" y="6"/>
                    <a:pt x="1212" y="13"/>
                  </a:cubicBezTo>
                  <a:cubicBezTo>
                    <a:pt x="1218" y="29"/>
                    <a:pt x="1211" y="48"/>
                    <a:pt x="1208" y="63"/>
                  </a:cubicBezTo>
                  <a:cubicBezTo>
                    <a:pt x="1195" y="125"/>
                    <a:pt x="1186" y="188"/>
                    <a:pt x="1169" y="250"/>
                  </a:cubicBezTo>
                  <a:cubicBezTo>
                    <a:pt x="1154" y="305"/>
                    <a:pt x="1125" y="357"/>
                    <a:pt x="1086" y="399"/>
                  </a:cubicBezTo>
                  <a:cubicBezTo>
                    <a:pt x="1081" y="405"/>
                    <a:pt x="1027" y="446"/>
                    <a:pt x="1010" y="456"/>
                  </a:cubicBezTo>
                  <a:cubicBezTo>
                    <a:pt x="1008" y="458"/>
                    <a:pt x="1007" y="461"/>
                    <a:pt x="1008" y="464"/>
                  </a:cubicBezTo>
                  <a:close/>
                  <a:moveTo>
                    <a:pt x="1932" y="1411"/>
                  </a:moveTo>
                  <a:cubicBezTo>
                    <a:pt x="1932" y="1511"/>
                    <a:pt x="1932" y="1511"/>
                    <a:pt x="1932" y="1511"/>
                  </a:cubicBezTo>
                  <a:cubicBezTo>
                    <a:pt x="1932" y="1523"/>
                    <a:pt x="1923" y="1533"/>
                    <a:pt x="1910" y="1533"/>
                  </a:cubicBezTo>
                  <a:cubicBezTo>
                    <a:pt x="22" y="1533"/>
                    <a:pt x="22" y="1533"/>
                    <a:pt x="22" y="1533"/>
                  </a:cubicBezTo>
                  <a:cubicBezTo>
                    <a:pt x="9" y="1533"/>
                    <a:pt x="0" y="1523"/>
                    <a:pt x="0" y="1511"/>
                  </a:cubicBezTo>
                  <a:cubicBezTo>
                    <a:pt x="0" y="1411"/>
                    <a:pt x="0" y="1411"/>
                    <a:pt x="0" y="1411"/>
                  </a:cubicBezTo>
                  <a:cubicBezTo>
                    <a:pt x="0" y="1399"/>
                    <a:pt x="9" y="1389"/>
                    <a:pt x="22" y="1389"/>
                  </a:cubicBezTo>
                  <a:cubicBezTo>
                    <a:pt x="98" y="1389"/>
                    <a:pt x="98" y="1389"/>
                    <a:pt x="98" y="1389"/>
                  </a:cubicBezTo>
                  <a:cubicBezTo>
                    <a:pt x="98" y="1352"/>
                    <a:pt x="98" y="1352"/>
                    <a:pt x="98" y="1352"/>
                  </a:cubicBezTo>
                  <a:cubicBezTo>
                    <a:pt x="98" y="1340"/>
                    <a:pt x="108" y="1330"/>
                    <a:pt x="120" y="1330"/>
                  </a:cubicBezTo>
                  <a:cubicBezTo>
                    <a:pt x="1812" y="1330"/>
                    <a:pt x="1812" y="1330"/>
                    <a:pt x="1812" y="1330"/>
                  </a:cubicBezTo>
                  <a:cubicBezTo>
                    <a:pt x="1824" y="1330"/>
                    <a:pt x="1834" y="1340"/>
                    <a:pt x="1834" y="1352"/>
                  </a:cubicBezTo>
                  <a:cubicBezTo>
                    <a:pt x="1834" y="1389"/>
                    <a:pt x="1834" y="1389"/>
                    <a:pt x="1834" y="1389"/>
                  </a:cubicBezTo>
                  <a:cubicBezTo>
                    <a:pt x="1910" y="1389"/>
                    <a:pt x="1910" y="1389"/>
                    <a:pt x="1910" y="1389"/>
                  </a:cubicBezTo>
                  <a:cubicBezTo>
                    <a:pt x="1923" y="1389"/>
                    <a:pt x="1932" y="1399"/>
                    <a:pt x="1932" y="141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dirty="0"/>
            </a:p>
          </p:txBody>
        </p:sp>
        <p:sp>
          <p:nvSpPr>
            <p:cNvPr id="37" name="Freeform 21">
              <a:extLst>
                <a:ext uri="{FF2B5EF4-FFF2-40B4-BE49-F238E27FC236}">
                  <a16:creationId xmlns:a16="http://schemas.microsoft.com/office/drawing/2014/main" id="{A353FAE2-5749-4DDB-82F9-2821E0AD7FF7}"/>
                </a:ext>
              </a:extLst>
            </p:cNvPr>
            <p:cNvSpPr>
              <a:spLocks noEditPoints="1"/>
            </p:cNvSpPr>
            <p:nvPr/>
          </p:nvSpPr>
          <p:spPr bwMode="auto">
            <a:xfrm>
              <a:off x="2478" y="786"/>
              <a:ext cx="2724" cy="2349"/>
            </a:xfrm>
            <a:custGeom>
              <a:avLst/>
              <a:gdLst>
                <a:gd name="T0" fmla="*/ 511 w 1454"/>
                <a:gd name="T1" fmla="*/ 312 h 1253"/>
                <a:gd name="T2" fmla="*/ 356 w 1454"/>
                <a:gd name="T3" fmla="*/ 75 h 1253"/>
                <a:gd name="T4" fmla="*/ 419 w 1454"/>
                <a:gd name="T5" fmla="*/ 0 h 1253"/>
                <a:gd name="T6" fmla="*/ 435 w 1454"/>
                <a:gd name="T7" fmla="*/ 0 h 1253"/>
                <a:gd name="T8" fmla="*/ 442 w 1454"/>
                <a:gd name="T9" fmla="*/ 39 h 1253"/>
                <a:gd name="T10" fmla="*/ 421 w 1454"/>
                <a:gd name="T11" fmla="*/ 44 h 1253"/>
                <a:gd name="T12" fmla="*/ 399 w 1454"/>
                <a:gd name="T13" fmla="*/ 71 h 1253"/>
                <a:gd name="T14" fmla="*/ 517 w 1454"/>
                <a:gd name="T15" fmla="*/ 315 h 1253"/>
                <a:gd name="T16" fmla="*/ 427 w 1454"/>
                <a:gd name="T17" fmla="*/ 766 h 1253"/>
                <a:gd name="T18" fmla="*/ 0 w 1454"/>
                <a:gd name="T19" fmla="*/ 788 h 1253"/>
                <a:gd name="T20" fmla="*/ 44 w 1454"/>
                <a:gd name="T21" fmla="*/ 1253 h 1253"/>
                <a:gd name="T22" fmla="*/ 405 w 1454"/>
                <a:gd name="T23" fmla="*/ 810 h 1253"/>
                <a:gd name="T24" fmla="*/ 449 w 1454"/>
                <a:gd name="T25" fmla="*/ 1253 h 1253"/>
                <a:gd name="T26" fmla="*/ 952 w 1454"/>
                <a:gd name="T27" fmla="*/ 618 h 1253"/>
                <a:gd name="T28" fmla="*/ 524 w 1454"/>
                <a:gd name="T29" fmla="*/ 596 h 1253"/>
                <a:gd name="T30" fmla="*/ 502 w 1454"/>
                <a:gd name="T31" fmla="*/ 1253 h 1253"/>
                <a:gd name="T32" fmla="*/ 546 w 1454"/>
                <a:gd name="T33" fmla="*/ 640 h 1253"/>
                <a:gd name="T34" fmla="*/ 908 w 1454"/>
                <a:gd name="T35" fmla="*/ 1253 h 1253"/>
                <a:gd name="T36" fmla="*/ 952 w 1454"/>
                <a:gd name="T37" fmla="*/ 618 h 1253"/>
                <a:gd name="T38" fmla="*/ 1432 w 1454"/>
                <a:gd name="T39" fmla="*/ 928 h 1253"/>
                <a:gd name="T40" fmla="*/ 1005 w 1454"/>
                <a:gd name="T41" fmla="*/ 950 h 1253"/>
                <a:gd name="T42" fmla="*/ 1049 w 1454"/>
                <a:gd name="T43" fmla="*/ 1253 h 1253"/>
                <a:gd name="T44" fmla="*/ 1410 w 1454"/>
                <a:gd name="T45" fmla="*/ 972 h 1253"/>
                <a:gd name="T46" fmla="*/ 1454 w 1454"/>
                <a:gd name="T47" fmla="*/ 1253 h 1253"/>
                <a:gd name="T48" fmla="*/ 1084 w 1454"/>
                <a:gd name="T49" fmla="*/ 24 h 1253"/>
                <a:gd name="T50" fmla="*/ 1034 w 1454"/>
                <a:gd name="T51" fmla="*/ 0 h 1253"/>
                <a:gd name="T52" fmla="*/ 1014 w 1454"/>
                <a:gd name="T53" fmla="*/ 32 h 1253"/>
                <a:gd name="T54" fmla="*/ 1011 w 1454"/>
                <a:gd name="T55" fmla="*/ 44 h 1253"/>
                <a:gd name="T56" fmla="*/ 1050 w 1454"/>
                <a:gd name="T57" fmla="*/ 52 h 1253"/>
                <a:gd name="T58" fmla="*/ 969 w 1454"/>
                <a:gd name="T59" fmla="*/ 239 h 1253"/>
                <a:gd name="T60" fmla="*/ 943 w 1454"/>
                <a:gd name="T61" fmla="*/ 312 h 1253"/>
                <a:gd name="T62" fmla="*/ 1098 w 1454"/>
                <a:gd name="T63" fmla="*/ 75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4" h="1253">
                  <a:moveTo>
                    <a:pt x="517" y="315"/>
                  </a:moveTo>
                  <a:cubicBezTo>
                    <a:pt x="515" y="315"/>
                    <a:pt x="513" y="314"/>
                    <a:pt x="511" y="312"/>
                  </a:cubicBezTo>
                  <a:cubicBezTo>
                    <a:pt x="460" y="275"/>
                    <a:pt x="460" y="275"/>
                    <a:pt x="460" y="275"/>
                  </a:cubicBezTo>
                  <a:cubicBezTo>
                    <a:pt x="373" y="216"/>
                    <a:pt x="358" y="98"/>
                    <a:pt x="356" y="75"/>
                  </a:cubicBezTo>
                  <a:cubicBezTo>
                    <a:pt x="353" y="49"/>
                    <a:pt x="362" y="33"/>
                    <a:pt x="370" y="24"/>
                  </a:cubicBezTo>
                  <a:cubicBezTo>
                    <a:pt x="389" y="2"/>
                    <a:pt x="416" y="1"/>
                    <a:pt x="419" y="0"/>
                  </a:cubicBezTo>
                  <a:cubicBezTo>
                    <a:pt x="420" y="0"/>
                    <a:pt x="420" y="0"/>
                    <a:pt x="420" y="0"/>
                  </a:cubicBezTo>
                  <a:cubicBezTo>
                    <a:pt x="435" y="0"/>
                    <a:pt x="435" y="0"/>
                    <a:pt x="435" y="0"/>
                  </a:cubicBezTo>
                  <a:cubicBezTo>
                    <a:pt x="436" y="12"/>
                    <a:pt x="438" y="22"/>
                    <a:pt x="440" y="31"/>
                  </a:cubicBezTo>
                  <a:cubicBezTo>
                    <a:pt x="441" y="33"/>
                    <a:pt x="441" y="36"/>
                    <a:pt x="442" y="39"/>
                  </a:cubicBezTo>
                  <a:cubicBezTo>
                    <a:pt x="442" y="41"/>
                    <a:pt x="443" y="43"/>
                    <a:pt x="443" y="44"/>
                  </a:cubicBezTo>
                  <a:cubicBezTo>
                    <a:pt x="421" y="44"/>
                    <a:pt x="421" y="44"/>
                    <a:pt x="421" y="44"/>
                  </a:cubicBezTo>
                  <a:cubicBezTo>
                    <a:pt x="418" y="45"/>
                    <a:pt x="408" y="47"/>
                    <a:pt x="403" y="53"/>
                  </a:cubicBezTo>
                  <a:cubicBezTo>
                    <a:pt x="402" y="54"/>
                    <a:pt x="398" y="59"/>
                    <a:pt x="399" y="71"/>
                  </a:cubicBezTo>
                  <a:cubicBezTo>
                    <a:pt x="404" y="125"/>
                    <a:pt x="430" y="202"/>
                    <a:pt x="485" y="239"/>
                  </a:cubicBezTo>
                  <a:cubicBezTo>
                    <a:pt x="493" y="265"/>
                    <a:pt x="504" y="291"/>
                    <a:pt x="517" y="315"/>
                  </a:cubicBezTo>
                  <a:close/>
                  <a:moveTo>
                    <a:pt x="449" y="788"/>
                  </a:moveTo>
                  <a:cubicBezTo>
                    <a:pt x="449" y="776"/>
                    <a:pt x="439" y="766"/>
                    <a:pt x="427" y="766"/>
                  </a:cubicBezTo>
                  <a:cubicBezTo>
                    <a:pt x="22" y="766"/>
                    <a:pt x="22" y="766"/>
                    <a:pt x="22" y="766"/>
                  </a:cubicBezTo>
                  <a:cubicBezTo>
                    <a:pt x="10" y="766"/>
                    <a:pt x="0" y="776"/>
                    <a:pt x="0" y="788"/>
                  </a:cubicBezTo>
                  <a:cubicBezTo>
                    <a:pt x="0" y="1253"/>
                    <a:pt x="0" y="1253"/>
                    <a:pt x="0" y="1253"/>
                  </a:cubicBezTo>
                  <a:cubicBezTo>
                    <a:pt x="44" y="1253"/>
                    <a:pt x="44" y="1253"/>
                    <a:pt x="44" y="1253"/>
                  </a:cubicBezTo>
                  <a:cubicBezTo>
                    <a:pt x="44" y="810"/>
                    <a:pt x="44" y="810"/>
                    <a:pt x="44" y="810"/>
                  </a:cubicBezTo>
                  <a:cubicBezTo>
                    <a:pt x="405" y="810"/>
                    <a:pt x="405" y="810"/>
                    <a:pt x="405" y="810"/>
                  </a:cubicBezTo>
                  <a:cubicBezTo>
                    <a:pt x="405" y="1253"/>
                    <a:pt x="405" y="1253"/>
                    <a:pt x="405" y="1253"/>
                  </a:cubicBezTo>
                  <a:cubicBezTo>
                    <a:pt x="449" y="1253"/>
                    <a:pt x="449" y="1253"/>
                    <a:pt x="449" y="1253"/>
                  </a:cubicBezTo>
                  <a:lnTo>
                    <a:pt x="449" y="788"/>
                  </a:lnTo>
                  <a:close/>
                  <a:moveTo>
                    <a:pt x="952" y="618"/>
                  </a:moveTo>
                  <a:cubicBezTo>
                    <a:pt x="952" y="606"/>
                    <a:pt x="942" y="596"/>
                    <a:pt x="930" y="596"/>
                  </a:cubicBezTo>
                  <a:cubicBezTo>
                    <a:pt x="524" y="596"/>
                    <a:pt x="524" y="596"/>
                    <a:pt x="524" y="596"/>
                  </a:cubicBezTo>
                  <a:cubicBezTo>
                    <a:pt x="512" y="596"/>
                    <a:pt x="502" y="606"/>
                    <a:pt x="502" y="618"/>
                  </a:cubicBezTo>
                  <a:cubicBezTo>
                    <a:pt x="502" y="1253"/>
                    <a:pt x="502" y="1253"/>
                    <a:pt x="502" y="1253"/>
                  </a:cubicBezTo>
                  <a:cubicBezTo>
                    <a:pt x="546" y="1253"/>
                    <a:pt x="546" y="1253"/>
                    <a:pt x="546" y="1253"/>
                  </a:cubicBezTo>
                  <a:cubicBezTo>
                    <a:pt x="546" y="640"/>
                    <a:pt x="546" y="640"/>
                    <a:pt x="546" y="640"/>
                  </a:cubicBezTo>
                  <a:cubicBezTo>
                    <a:pt x="908" y="640"/>
                    <a:pt x="908" y="640"/>
                    <a:pt x="908" y="640"/>
                  </a:cubicBezTo>
                  <a:cubicBezTo>
                    <a:pt x="908" y="1253"/>
                    <a:pt x="908" y="1253"/>
                    <a:pt x="908" y="1253"/>
                  </a:cubicBezTo>
                  <a:cubicBezTo>
                    <a:pt x="952" y="1253"/>
                    <a:pt x="952" y="1253"/>
                    <a:pt x="952" y="1253"/>
                  </a:cubicBezTo>
                  <a:lnTo>
                    <a:pt x="952" y="618"/>
                  </a:lnTo>
                  <a:close/>
                  <a:moveTo>
                    <a:pt x="1454" y="950"/>
                  </a:moveTo>
                  <a:cubicBezTo>
                    <a:pt x="1454" y="938"/>
                    <a:pt x="1444" y="928"/>
                    <a:pt x="1432" y="928"/>
                  </a:cubicBezTo>
                  <a:cubicBezTo>
                    <a:pt x="1027" y="928"/>
                    <a:pt x="1027" y="928"/>
                    <a:pt x="1027" y="928"/>
                  </a:cubicBezTo>
                  <a:cubicBezTo>
                    <a:pt x="1015" y="928"/>
                    <a:pt x="1005" y="938"/>
                    <a:pt x="1005" y="950"/>
                  </a:cubicBezTo>
                  <a:cubicBezTo>
                    <a:pt x="1005" y="1253"/>
                    <a:pt x="1005" y="1253"/>
                    <a:pt x="1005" y="1253"/>
                  </a:cubicBezTo>
                  <a:cubicBezTo>
                    <a:pt x="1049" y="1253"/>
                    <a:pt x="1049" y="1253"/>
                    <a:pt x="1049" y="1253"/>
                  </a:cubicBezTo>
                  <a:cubicBezTo>
                    <a:pt x="1049" y="972"/>
                    <a:pt x="1049" y="972"/>
                    <a:pt x="1049" y="972"/>
                  </a:cubicBezTo>
                  <a:cubicBezTo>
                    <a:pt x="1410" y="972"/>
                    <a:pt x="1410" y="972"/>
                    <a:pt x="1410" y="972"/>
                  </a:cubicBezTo>
                  <a:cubicBezTo>
                    <a:pt x="1410" y="1253"/>
                    <a:pt x="1410" y="1253"/>
                    <a:pt x="1410" y="1253"/>
                  </a:cubicBezTo>
                  <a:cubicBezTo>
                    <a:pt x="1454" y="1253"/>
                    <a:pt x="1454" y="1253"/>
                    <a:pt x="1454" y="1253"/>
                  </a:cubicBezTo>
                  <a:lnTo>
                    <a:pt x="1454" y="950"/>
                  </a:lnTo>
                  <a:close/>
                  <a:moveTo>
                    <a:pt x="1084" y="24"/>
                  </a:moveTo>
                  <a:cubicBezTo>
                    <a:pt x="1065" y="2"/>
                    <a:pt x="1038" y="1"/>
                    <a:pt x="1035" y="0"/>
                  </a:cubicBezTo>
                  <a:cubicBezTo>
                    <a:pt x="1034" y="0"/>
                    <a:pt x="1034" y="0"/>
                    <a:pt x="1034" y="0"/>
                  </a:cubicBezTo>
                  <a:cubicBezTo>
                    <a:pt x="1019" y="0"/>
                    <a:pt x="1019" y="0"/>
                    <a:pt x="1019" y="0"/>
                  </a:cubicBezTo>
                  <a:cubicBezTo>
                    <a:pt x="1018" y="13"/>
                    <a:pt x="1016" y="24"/>
                    <a:pt x="1014" y="32"/>
                  </a:cubicBezTo>
                  <a:cubicBezTo>
                    <a:pt x="1013" y="35"/>
                    <a:pt x="1012" y="37"/>
                    <a:pt x="1012" y="39"/>
                  </a:cubicBezTo>
                  <a:cubicBezTo>
                    <a:pt x="1012" y="41"/>
                    <a:pt x="1011" y="43"/>
                    <a:pt x="1011" y="44"/>
                  </a:cubicBezTo>
                  <a:cubicBezTo>
                    <a:pt x="1033" y="44"/>
                    <a:pt x="1033" y="44"/>
                    <a:pt x="1033" y="44"/>
                  </a:cubicBezTo>
                  <a:cubicBezTo>
                    <a:pt x="1034" y="45"/>
                    <a:pt x="1045" y="46"/>
                    <a:pt x="1050" y="52"/>
                  </a:cubicBezTo>
                  <a:cubicBezTo>
                    <a:pt x="1052" y="54"/>
                    <a:pt x="1056" y="59"/>
                    <a:pt x="1055" y="71"/>
                  </a:cubicBezTo>
                  <a:cubicBezTo>
                    <a:pt x="1050" y="125"/>
                    <a:pt x="1024" y="202"/>
                    <a:pt x="969" y="239"/>
                  </a:cubicBezTo>
                  <a:cubicBezTo>
                    <a:pt x="961" y="265"/>
                    <a:pt x="951" y="291"/>
                    <a:pt x="937" y="315"/>
                  </a:cubicBezTo>
                  <a:cubicBezTo>
                    <a:pt x="939" y="314"/>
                    <a:pt x="941" y="314"/>
                    <a:pt x="943" y="312"/>
                  </a:cubicBezTo>
                  <a:cubicBezTo>
                    <a:pt x="994" y="275"/>
                    <a:pt x="994" y="275"/>
                    <a:pt x="994" y="275"/>
                  </a:cubicBezTo>
                  <a:cubicBezTo>
                    <a:pt x="1081" y="216"/>
                    <a:pt x="1096" y="98"/>
                    <a:pt x="1098" y="75"/>
                  </a:cubicBezTo>
                  <a:cubicBezTo>
                    <a:pt x="1101" y="49"/>
                    <a:pt x="1092" y="33"/>
                    <a:pt x="1084" y="2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dirty="0"/>
            </a:p>
          </p:txBody>
        </p:sp>
      </p:grpSp>
      <p:grpSp>
        <p:nvGrpSpPr>
          <p:cNvPr id="38" name="bcgIcons_Target">
            <a:extLst>
              <a:ext uri="{FF2B5EF4-FFF2-40B4-BE49-F238E27FC236}">
                <a16:creationId xmlns:a16="http://schemas.microsoft.com/office/drawing/2014/main" id="{02916922-81B1-4399-BF36-3FC0C6969C4A}"/>
              </a:ext>
            </a:extLst>
          </p:cNvPr>
          <p:cNvGrpSpPr>
            <a:grpSpLocks noChangeAspect="1"/>
          </p:cNvGrpSpPr>
          <p:nvPr/>
        </p:nvGrpSpPr>
        <p:grpSpPr bwMode="auto">
          <a:xfrm>
            <a:off x="4974236" y="1247979"/>
            <a:ext cx="463647" cy="464077"/>
            <a:chOff x="1682" y="0"/>
            <a:chExt cx="4316" cy="4320"/>
          </a:xfrm>
        </p:grpSpPr>
        <p:sp>
          <p:nvSpPr>
            <p:cNvPr id="39" name="AutoShape 23">
              <a:extLst>
                <a:ext uri="{FF2B5EF4-FFF2-40B4-BE49-F238E27FC236}">
                  <a16:creationId xmlns:a16="http://schemas.microsoft.com/office/drawing/2014/main" id="{89F4D31F-87B6-4E69-917E-65E2F97982B6}"/>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dirty="0"/>
            </a:p>
          </p:txBody>
        </p:sp>
        <p:sp>
          <p:nvSpPr>
            <p:cNvPr id="40" name="Freeform 25">
              <a:extLst>
                <a:ext uri="{FF2B5EF4-FFF2-40B4-BE49-F238E27FC236}">
                  <a16:creationId xmlns:a16="http://schemas.microsoft.com/office/drawing/2014/main" id="{FA0FD38E-7CA9-4ECE-9013-798D4E40C551}"/>
                </a:ext>
              </a:extLst>
            </p:cNvPr>
            <p:cNvSpPr>
              <a:spLocks noEditPoints="1"/>
            </p:cNvSpPr>
            <p:nvPr/>
          </p:nvSpPr>
          <p:spPr bwMode="auto">
            <a:xfrm>
              <a:off x="3782" y="838"/>
              <a:ext cx="1832" cy="1367"/>
            </a:xfrm>
            <a:custGeom>
              <a:avLst/>
              <a:gdLst>
                <a:gd name="T0" fmla="*/ 25 w 978"/>
                <a:gd name="T1" fmla="*/ 729 h 729"/>
                <a:gd name="T2" fmla="*/ 7 w 978"/>
                <a:gd name="T3" fmla="*/ 719 h 729"/>
                <a:gd name="T4" fmla="*/ 13 w 978"/>
                <a:gd name="T5" fmla="*/ 689 h 729"/>
                <a:gd name="T6" fmla="*/ 888 w 978"/>
                <a:gd name="T7" fmla="*/ 86 h 729"/>
                <a:gd name="T8" fmla="*/ 919 w 978"/>
                <a:gd name="T9" fmla="*/ 91 h 729"/>
                <a:gd name="T10" fmla="*/ 913 w 978"/>
                <a:gd name="T11" fmla="*/ 122 h 729"/>
                <a:gd name="T12" fmla="*/ 38 w 978"/>
                <a:gd name="T13" fmla="*/ 725 h 729"/>
                <a:gd name="T14" fmla="*/ 25 w 978"/>
                <a:gd name="T15" fmla="*/ 729 h 729"/>
                <a:gd name="T16" fmla="*/ 578 w 978"/>
                <a:gd name="T17" fmla="*/ 254 h 729"/>
                <a:gd name="T18" fmla="*/ 586 w 978"/>
                <a:gd name="T19" fmla="*/ 258 h 729"/>
                <a:gd name="T20" fmla="*/ 825 w 978"/>
                <a:gd name="T21" fmla="*/ 93 h 729"/>
                <a:gd name="T22" fmla="*/ 826 w 978"/>
                <a:gd name="T23" fmla="*/ 91 h 729"/>
                <a:gd name="T24" fmla="*/ 849 w 978"/>
                <a:gd name="T25" fmla="*/ 8 h 729"/>
                <a:gd name="T26" fmla="*/ 841 w 978"/>
                <a:gd name="T27" fmla="*/ 3 h 729"/>
                <a:gd name="T28" fmla="*/ 602 w 978"/>
                <a:gd name="T29" fmla="*/ 166 h 729"/>
                <a:gd name="T30" fmla="*/ 599 w 978"/>
                <a:gd name="T31" fmla="*/ 171 h 729"/>
                <a:gd name="T32" fmla="*/ 578 w 978"/>
                <a:gd name="T33" fmla="*/ 254 h 729"/>
                <a:gd name="T34" fmla="*/ 646 w 978"/>
                <a:gd name="T35" fmla="*/ 352 h 729"/>
                <a:gd name="T36" fmla="*/ 730 w 978"/>
                <a:gd name="T37" fmla="*/ 362 h 729"/>
                <a:gd name="T38" fmla="*/ 736 w 978"/>
                <a:gd name="T39" fmla="*/ 361 h 729"/>
                <a:gd name="T40" fmla="*/ 974 w 978"/>
                <a:gd name="T41" fmla="*/ 196 h 729"/>
                <a:gd name="T42" fmla="*/ 972 w 978"/>
                <a:gd name="T43" fmla="*/ 187 h 729"/>
                <a:gd name="T44" fmla="*/ 886 w 978"/>
                <a:gd name="T45" fmla="*/ 179 h 729"/>
                <a:gd name="T46" fmla="*/ 884 w 978"/>
                <a:gd name="T47" fmla="*/ 179 h 729"/>
                <a:gd name="T48" fmla="*/ 644 w 978"/>
                <a:gd name="T49" fmla="*/ 343 h 729"/>
                <a:gd name="T50" fmla="*/ 646 w 978"/>
                <a:gd name="T51" fmla="*/ 35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78" h="729">
                  <a:moveTo>
                    <a:pt x="25" y="729"/>
                  </a:moveTo>
                  <a:cubicBezTo>
                    <a:pt x="18" y="729"/>
                    <a:pt x="11" y="726"/>
                    <a:pt x="7" y="719"/>
                  </a:cubicBezTo>
                  <a:cubicBezTo>
                    <a:pt x="0" y="709"/>
                    <a:pt x="3" y="696"/>
                    <a:pt x="13" y="689"/>
                  </a:cubicBezTo>
                  <a:cubicBezTo>
                    <a:pt x="888" y="86"/>
                    <a:pt x="888" y="86"/>
                    <a:pt x="888" y="86"/>
                  </a:cubicBezTo>
                  <a:cubicBezTo>
                    <a:pt x="898" y="79"/>
                    <a:pt x="912" y="81"/>
                    <a:pt x="919" y="91"/>
                  </a:cubicBezTo>
                  <a:cubicBezTo>
                    <a:pt x="926" y="101"/>
                    <a:pt x="923" y="115"/>
                    <a:pt x="913" y="122"/>
                  </a:cubicBezTo>
                  <a:cubicBezTo>
                    <a:pt x="38" y="725"/>
                    <a:pt x="38" y="725"/>
                    <a:pt x="38" y="725"/>
                  </a:cubicBezTo>
                  <a:cubicBezTo>
                    <a:pt x="34" y="728"/>
                    <a:pt x="30" y="729"/>
                    <a:pt x="25" y="729"/>
                  </a:cubicBezTo>
                  <a:close/>
                  <a:moveTo>
                    <a:pt x="578" y="254"/>
                  </a:moveTo>
                  <a:cubicBezTo>
                    <a:pt x="577" y="258"/>
                    <a:pt x="582" y="259"/>
                    <a:pt x="586" y="258"/>
                  </a:cubicBezTo>
                  <a:cubicBezTo>
                    <a:pt x="586" y="258"/>
                    <a:pt x="586" y="258"/>
                    <a:pt x="825" y="93"/>
                  </a:cubicBezTo>
                  <a:cubicBezTo>
                    <a:pt x="826" y="93"/>
                    <a:pt x="826" y="93"/>
                    <a:pt x="826" y="91"/>
                  </a:cubicBezTo>
                  <a:cubicBezTo>
                    <a:pt x="826" y="91"/>
                    <a:pt x="826" y="91"/>
                    <a:pt x="849" y="8"/>
                  </a:cubicBezTo>
                  <a:cubicBezTo>
                    <a:pt x="850" y="3"/>
                    <a:pt x="845" y="0"/>
                    <a:pt x="841" y="3"/>
                  </a:cubicBezTo>
                  <a:cubicBezTo>
                    <a:pt x="841" y="3"/>
                    <a:pt x="841" y="3"/>
                    <a:pt x="602" y="166"/>
                  </a:cubicBezTo>
                  <a:cubicBezTo>
                    <a:pt x="601" y="168"/>
                    <a:pt x="601" y="168"/>
                    <a:pt x="599" y="171"/>
                  </a:cubicBezTo>
                  <a:cubicBezTo>
                    <a:pt x="599" y="171"/>
                    <a:pt x="599" y="171"/>
                    <a:pt x="578" y="254"/>
                  </a:cubicBezTo>
                  <a:close/>
                  <a:moveTo>
                    <a:pt x="646" y="352"/>
                  </a:moveTo>
                  <a:cubicBezTo>
                    <a:pt x="730" y="362"/>
                    <a:pt x="730" y="362"/>
                    <a:pt x="730" y="362"/>
                  </a:cubicBezTo>
                  <a:cubicBezTo>
                    <a:pt x="734" y="361"/>
                    <a:pt x="734" y="361"/>
                    <a:pt x="736" y="361"/>
                  </a:cubicBezTo>
                  <a:cubicBezTo>
                    <a:pt x="974" y="196"/>
                    <a:pt x="974" y="196"/>
                    <a:pt x="974" y="196"/>
                  </a:cubicBezTo>
                  <a:cubicBezTo>
                    <a:pt x="978" y="194"/>
                    <a:pt x="978" y="187"/>
                    <a:pt x="972" y="187"/>
                  </a:cubicBezTo>
                  <a:cubicBezTo>
                    <a:pt x="886" y="179"/>
                    <a:pt x="886" y="179"/>
                    <a:pt x="886" y="179"/>
                  </a:cubicBezTo>
                  <a:cubicBezTo>
                    <a:pt x="884" y="177"/>
                    <a:pt x="884" y="177"/>
                    <a:pt x="884" y="179"/>
                  </a:cubicBezTo>
                  <a:cubicBezTo>
                    <a:pt x="644" y="343"/>
                    <a:pt x="644" y="343"/>
                    <a:pt x="644" y="343"/>
                  </a:cubicBezTo>
                  <a:cubicBezTo>
                    <a:pt x="642" y="347"/>
                    <a:pt x="642" y="351"/>
                    <a:pt x="646" y="35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dirty="0"/>
            </a:p>
          </p:txBody>
        </p:sp>
        <p:sp>
          <p:nvSpPr>
            <p:cNvPr id="41" name="Freeform 26">
              <a:extLst>
                <a:ext uri="{FF2B5EF4-FFF2-40B4-BE49-F238E27FC236}">
                  <a16:creationId xmlns:a16="http://schemas.microsoft.com/office/drawing/2014/main" id="{F562C458-32E3-43E7-BAF7-B4773D3C4A71}"/>
                </a:ext>
              </a:extLst>
            </p:cNvPr>
            <p:cNvSpPr>
              <a:spLocks noEditPoints="1"/>
            </p:cNvSpPr>
            <p:nvPr/>
          </p:nvSpPr>
          <p:spPr bwMode="auto">
            <a:xfrm>
              <a:off x="2422" y="756"/>
              <a:ext cx="2814" cy="2816"/>
            </a:xfrm>
            <a:custGeom>
              <a:avLst/>
              <a:gdLst>
                <a:gd name="T0" fmla="*/ 1016 w 1502"/>
                <a:gd name="T1" fmla="*/ 662 h 1502"/>
                <a:gd name="T2" fmla="*/ 1030 w 1502"/>
                <a:gd name="T3" fmla="*/ 751 h 1502"/>
                <a:gd name="T4" fmla="*/ 751 w 1502"/>
                <a:gd name="T5" fmla="*/ 1030 h 1502"/>
                <a:gd name="T6" fmla="*/ 472 w 1502"/>
                <a:gd name="T7" fmla="*/ 751 h 1502"/>
                <a:gd name="T8" fmla="*/ 751 w 1502"/>
                <a:gd name="T9" fmla="*/ 472 h 1502"/>
                <a:gd name="T10" fmla="*/ 929 w 1502"/>
                <a:gd name="T11" fmla="*/ 536 h 1502"/>
                <a:gd name="T12" fmla="*/ 819 w 1502"/>
                <a:gd name="T13" fmla="*/ 611 h 1502"/>
                <a:gd name="T14" fmla="*/ 751 w 1502"/>
                <a:gd name="T15" fmla="*/ 596 h 1502"/>
                <a:gd name="T16" fmla="*/ 596 w 1502"/>
                <a:gd name="T17" fmla="*/ 751 h 1502"/>
                <a:gd name="T18" fmla="*/ 751 w 1502"/>
                <a:gd name="T19" fmla="*/ 906 h 1502"/>
                <a:gd name="T20" fmla="*/ 906 w 1502"/>
                <a:gd name="T21" fmla="*/ 751 h 1502"/>
                <a:gd name="T22" fmla="*/ 906 w 1502"/>
                <a:gd name="T23" fmla="*/ 738 h 1502"/>
                <a:gd name="T24" fmla="*/ 1016 w 1502"/>
                <a:gd name="T25" fmla="*/ 662 h 1502"/>
                <a:gd name="T26" fmla="*/ 1107 w 1502"/>
                <a:gd name="T27" fmla="*/ 599 h 1502"/>
                <a:gd name="T28" fmla="*/ 1138 w 1502"/>
                <a:gd name="T29" fmla="*/ 751 h 1502"/>
                <a:gd name="T30" fmla="*/ 751 w 1502"/>
                <a:gd name="T31" fmla="*/ 1138 h 1502"/>
                <a:gd name="T32" fmla="*/ 364 w 1502"/>
                <a:gd name="T33" fmla="*/ 751 h 1502"/>
                <a:gd name="T34" fmla="*/ 751 w 1502"/>
                <a:gd name="T35" fmla="*/ 364 h 1502"/>
                <a:gd name="T36" fmla="*/ 1020 w 1502"/>
                <a:gd name="T37" fmla="*/ 473 h 1502"/>
                <a:gd name="T38" fmla="*/ 1124 w 1502"/>
                <a:gd name="T39" fmla="*/ 401 h 1502"/>
                <a:gd name="T40" fmla="*/ 751 w 1502"/>
                <a:gd name="T41" fmla="*/ 240 h 1502"/>
                <a:gd name="T42" fmla="*/ 240 w 1502"/>
                <a:gd name="T43" fmla="*/ 751 h 1502"/>
                <a:gd name="T44" fmla="*/ 751 w 1502"/>
                <a:gd name="T45" fmla="*/ 1262 h 1502"/>
                <a:gd name="T46" fmla="*/ 1262 w 1502"/>
                <a:gd name="T47" fmla="*/ 751 h 1502"/>
                <a:gd name="T48" fmla="*/ 1211 w 1502"/>
                <a:gd name="T49" fmla="*/ 528 h 1502"/>
                <a:gd name="T50" fmla="*/ 1107 w 1502"/>
                <a:gd name="T51" fmla="*/ 599 h 1502"/>
                <a:gd name="T52" fmla="*/ 1333 w 1502"/>
                <a:gd name="T53" fmla="*/ 443 h 1502"/>
                <a:gd name="T54" fmla="*/ 1307 w 1502"/>
                <a:gd name="T55" fmla="*/ 461 h 1502"/>
                <a:gd name="T56" fmla="*/ 1378 w 1502"/>
                <a:gd name="T57" fmla="*/ 751 h 1502"/>
                <a:gd name="T58" fmla="*/ 751 w 1502"/>
                <a:gd name="T59" fmla="*/ 1378 h 1502"/>
                <a:gd name="T60" fmla="*/ 124 w 1502"/>
                <a:gd name="T61" fmla="*/ 751 h 1502"/>
                <a:gd name="T62" fmla="*/ 751 w 1502"/>
                <a:gd name="T63" fmla="*/ 124 h 1502"/>
                <a:gd name="T64" fmla="*/ 1220 w 1502"/>
                <a:gd name="T65" fmla="*/ 335 h 1502"/>
                <a:gd name="T66" fmla="*/ 1246 w 1502"/>
                <a:gd name="T67" fmla="*/ 317 h 1502"/>
                <a:gd name="T68" fmla="*/ 1273 w 1502"/>
                <a:gd name="T69" fmla="*/ 211 h 1502"/>
                <a:gd name="T70" fmla="*/ 751 w 1502"/>
                <a:gd name="T71" fmla="*/ 0 h 1502"/>
                <a:gd name="T72" fmla="*/ 0 w 1502"/>
                <a:gd name="T73" fmla="*/ 751 h 1502"/>
                <a:gd name="T74" fmla="*/ 751 w 1502"/>
                <a:gd name="T75" fmla="*/ 1502 h 1502"/>
                <a:gd name="T76" fmla="*/ 1502 w 1502"/>
                <a:gd name="T77" fmla="*/ 751 h 1502"/>
                <a:gd name="T78" fmla="*/ 1442 w 1502"/>
                <a:gd name="T79" fmla="*/ 456 h 1502"/>
                <a:gd name="T80" fmla="*/ 1333 w 1502"/>
                <a:gd name="T81" fmla="*/ 443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02" h="1502">
                  <a:moveTo>
                    <a:pt x="1016" y="662"/>
                  </a:moveTo>
                  <a:cubicBezTo>
                    <a:pt x="1025" y="690"/>
                    <a:pt x="1030" y="720"/>
                    <a:pt x="1030" y="751"/>
                  </a:cubicBezTo>
                  <a:cubicBezTo>
                    <a:pt x="1030" y="905"/>
                    <a:pt x="905" y="1030"/>
                    <a:pt x="751" y="1030"/>
                  </a:cubicBezTo>
                  <a:cubicBezTo>
                    <a:pt x="597" y="1030"/>
                    <a:pt x="472" y="905"/>
                    <a:pt x="472" y="751"/>
                  </a:cubicBezTo>
                  <a:cubicBezTo>
                    <a:pt x="472" y="597"/>
                    <a:pt x="597" y="472"/>
                    <a:pt x="751" y="472"/>
                  </a:cubicBezTo>
                  <a:cubicBezTo>
                    <a:pt x="818" y="472"/>
                    <a:pt x="880" y="496"/>
                    <a:pt x="929" y="536"/>
                  </a:cubicBezTo>
                  <a:cubicBezTo>
                    <a:pt x="819" y="611"/>
                    <a:pt x="819" y="611"/>
                    <a:pt x="819" y="611"/>
                  </a:cubicBezTo>
                  <a:cubicBezTo>
                    <a:pt x="798" y="601"/>
                    <a:pt x="775" y="596"/>
                    <a:pt x="751" y="596"/>
                  </a:cubicBezTo>
                  <a:cubicBezTo>
                    <a:pt x="665" y="596"/>
                    <a:pt x="596" y="665"/>
                    <a:pt x="596" y="751"/>
                  </a:cubicBezTo>
                  <a:cubicBezTo>
                    <a:pt x="596" y="836"/>
                    <a:pt x="665" y="906"/>
                    <a:pt x="751" y="906"/>
                  </a:cubicBezTo>
                  <a:cubicBezTo>
                    <a:pt x="837" y="906"/>
                    <a:pt x="906" y="836"/>
                    <a:pt x="906" y="751"/>
                  </a:cubicBezTo>
                  <a:cubicBezTo>
                    <a:pt x="906" y="746"/>
                    <a:pt x="906" y="742"/>
                    <a:pt x="906" y="738"/>
                  </a:cubicBezTo>
                  <a:lnTo>
                    <a:pt x="1016" y="662"/>
                  </a:lnTo>
                  <a:close/>
                  <a:moveTo>
                    <a:pt x="1107" y="599"/>
                  </a:moveTo>
                  <a:cubicBezTo>
                    <a:pt x="1127" y="646"/>
                    <a:pt x="1138" y="697"/>
                    <a:pt x="1138" y="751"/>
                  </a:cubicBezTo>
                  <a:cubicBezTo>
                    <a:pt x="1138" y="964"/>
                    <a:pt x="964" y="1138"/>
                    <a:pt x="751" y="1138"/>
                  </a:cubicBezTo>
                  <a:cubicBezTo>
                    <a:pt x="537" y="1138"/>
                    <a:pt x="364" y="964"/>
                    <a:pt x="364" y="751"/>
                  </a:cubicBezTo>
                  <a:cubicBezTo>
                    <a:pt x="364" y="537"/>
                    <a:pt x="537" y="364"/>
                    <a:pt x="751" y="364"/>
                  </a:cubicBezTo>
                  <a:cubicBezTo>
                    <a:pt x="855" y="364"/>
                    <a:pt x="950" y="405"/>
                    <a:pt x="1020" y="473"/>
                  </a:cubicBezTo>
                  <a:cubicBezTo>
                    <a:pt x="1124" y="401"/>
                    <a:pt x="1124" y="401"/>
                    <a:pt x="1124" y="401"/>
                  </a:cubicBezTo>
                  <a:cubicBezTo>
                    <a:pt x="1030" y="302"/>
                    <a:pt x="898" y="240"/>
                    <a:pt x="751" y="240"/>
                  </a:cubicBezTo>
                  <a:cubicBezTo>
                    <a:pt x="469" y="240"/>
                    <a:pt x="240" y="469"/>
                    <a:pt x="240" y="751"/>
                  </a:cubicBezTo>
                  <a:cubicBezTo>
                    <a:pt x="240" y="1033"/>
                    <a:pt x="469" y="1262"/>
                    <a:pt x="751" y="1262"/>
                  </a:cubicBezTo>
                  <a:cubicBezTo>
                    <a:pt x="1033" y="1262"/>
                    <a:pt x="1262" y="1033"/>
                    <a:pt x="1262" y="751"/>
                  </a:cubicBezTo>
                  <a:cubicBezTo>
                    <a:pt x="1262" y="671"/>
                    <a:pt x="1244" y="595"/>
                    <a:pt x="1211" y="528"/>
                  </a:cubicBezTo>
                  <a:lnTo>
                    <a:pt x="1107" y="599"/>
                  </a:lnTo>
                  <a:close/>
                  <a:moveTo>
                    <a:pt x="1333" y="443"/>
                  </a:moveTo>
                  <a:cubicBezTo>
                    <a:pt x="1307" y="461"/>
                    <a:pt x="1307" y="461"/>
                    <a:pt x="1307" y="461"/>
                  </a:cubicBezTo>
                  <a:cubicBezTo>
                    <a:pt x="1352" y="548"/>
                    <a:pt x="1378" y="646"/>
                    <a:pt x="1378" y="751"/>
                  </a:cubicBezTo>
                  <a:cubicBezTo>
                    <a:pt x="1378" y="1097"/>
                    <a:pt x="1097" y="1378"/>
                    <a:pt x="751" y="1378"/>
                  </a:cubicBezTo>
                  <a:cubicBezTo>
                    <a:pt x="405" y="1378"/>
                    <a:pt x="124" y="1097"/>
                    <a:pt x="124" y="751"/>
                  </a:cubicBezTo>
                  <a:cubicBezTo>
                    <a:pt x="124" y="405"/>
                    <a:pt x="405" y="124"/>
                    <a:pt x="751" y="124"/>
                  </a:cubicBezTo>
                  <a:cubicBezTo>
                    <a:pt x="937" y="124"/>
                    <a:pt x="1105" y="205"/>
                    <a:pt x="1220" y="335"/>
                  </a:cubicBezTo>
                  <a:cubicBezTo>
                    <a:pt x="1246" y="317"/>
                    <a:pt x="1246" y="317"/>
                    <a:pt x="1246" y="317"/>
                  </a:cubicBezTo>
                  <a:cubicBezTo>
                    <a:pt x="1273" y="211"/>
                    <a:pt x="1273" y="211"/>
                    <a:pt x="1273" y="211"/>
                  </a:cubicBezTo>
                  <a:cubicBezTo>
                    <a:pt x="1138" y="80"/>
                    <a:pt x="954" y="0"/>
                    <a:pt x="751" y="0"/>
                  </a:cubicBezTo>
                  <a:cubicBezTo>
                    <a:pt x="337" y="0"/>
                    <a:pt x="0" y="337"/>
                    <a:pt x="0" y="751"/>
                  </a:cubicBezTo>
                  <a:cubicBezTo>
                    <a:pt x="0" y="1165"/>
                    <a:pt x="337" y="1502"/>
                    <a:pt x="751" y="1502"/>
                  </a:cubicBezTo>
                  <a:cubicBezTo>
                    <a:pt x="1165" y="1502"/>
                    <a:pt x="1502" y="1165"/>
                    <a:pt x="1502" y="751"/>
                  </a:cubicBezTo>
                  <a:cubicBezTo>
                    <a:pt x="1502" y="646"/>
                    <a:pt x="1480" y="547"/>
                    <a:pt x="1442" y="456"/>
                  </a:cubicBezTo>
                  <a:lnTo>
                    <a:pt x="1333" y="44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dirty="0"/>
            </a:p>
          </p:txBody>
        </p:sp>
      </p:grpSp>
      <p:grpSp>
        <p:nvGrpSpPr>
          <p:cNvPr id="5" name="Group 4"/>
          <p:cNvGrpSpPr/>
          <p:nvPr/>
        </p:nvGrpSpPr>
        <p:grpSpPr>
          <a:xfrm>
            <a:off x="4574664" y="2282599"/>
            <a:ext cx="255494" cy="2269982"/>
            <a:chOff x="6116796" y="2282741"/>
            <a:chExt cx="306171" cy="2949659"/>
          </a:xfrm>
        </p:grpSpPr>
        <p:cxnSp>
          <p:nvCxnSpPr>
            <p:cNvPr id="43" name="Straight Connector 42"/>
            <p:cNvCxnSpPr/>
            <p:nvPr/>
          </p:nvCxnSpPr>
          <p:spPr>
            <a:xfrm>
              <a:off x="6269882" y="2282741"/>
              <a:ext cx="0" cy="2949659"/>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6116796" y="3604116"/>
              <a:ext cx="306171" cy="306910"/>
              <a:chOff x="5942914" y="3833745"/>
              <a:chExt cx="306171" cy="306910"/>
            </a:xfrm>
          </p:grpSpPr>
          <p:sp>
            <p:nvSpPr>
              <p:cNvPr id="55" name="Freeform 94"/>
              <p:cNvSpPr>
                <a:spLocks/>
              </p:cNvSpPr>
              <p:nvPr/>
            </p:nvSpPr>
            <p:spPr bwMode="gray">
              <a:xfrm>
                <a:off x="594291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tx2"/>
              </a:solidFill>
              <a:ln>
                <a:solidFill>
                  <a:schemeClr val="tx2"/>
                </a:solidFill>
              </a:ln>
            </p:spPr>
            <p:txBody>
              <a:bodyPr vert="horz" wrap="square" lIns="66481" tIns="33241" rIns="66481" bIns="33241" numCol="1" anchor="t" anchorCtr="0" compatLnSpc="1">
                <a:prstTxWarp prst="textNoShape">
                  <a:avLst/>
                </a:prstTxWarp>
              </a:bodyPr>
              <a:lstStyle/>
              <a:p>
                <a:endParaRPr lang="en-US" sz="1050" dirty="0">
                  <a:solidFill>
                    <a:srgbClr val="6E6F73"/>
                  </a:solidFill>
                </a:endParaRPr>
              </a:p>
            </p:txBody>
          </p:sp>
          <p:sp>
            <p:nvSpPr>
              <p:cNvPr id="57" name="Freeform 95"/>
              <p:cNvSpPr>
                <a:spLocks/>
              </p:cNvSpPr>
              <p:nvPr/>
            </p:nvSpPr>
            <p:spPr bwMode="gray">
              <a:xfrm>
                <a:off x="605934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481" tIns="33241" rIns="66481" bIns="33241" numCol="1" anchor="t" anchorCtr="0" compatLnSpc="1">
                <a:prstTxWarp prst="textNoShape">
                  <a:avLst/>
                </a:prstTxWarp>
              </a:bodyPr>
              <a:lstStyle/>
              <a:p>
                <a:endParaRPr lang="en-US" sz="1050" dirty="0">
                  <a:solidFill>
                    <a:srgbClr val="6E6F73"/>
                  </a:solidFill>
                </a:endParaRPr>
              </a:p>
            </p:txBody>
          </p:sp>
        </p:grpSp>
      </p:grpSp>
      <p:sp>
        <p:nvSpPr>
          <p:cNvPr id="58" name="ee4pHeader1"/>
          <p:cNvSpPr txBox="1"/>
          <p:nvPr/>
        </p:nvSpPr>
        <p:spPr>
          <a:xfrm>
            <a:off x="762001" y="1693005"/>
            <a:ext cx="3623155" cy="184666"/>
          </a:xfrm>
          <a:prstGeom prst="rect">
            <a:avLst/>
          </a:prstGeom>
          <a:noFill/>
          <a:ln cap="rnd">
            <a:noFill/>
          </a:ln>
        </p:spPr>
        <p:txBody>
          <a:bodyPr vert="horz" wrap="square" lIns="0" tIns="0" rIns="0" bIns="0" rtlCol="0" anchor="b" anchorCtr="0">
            <a:noAutofit/>
          </a:bodyPr>
          <a:lstStyle/>
          <a:p>
            <a:r>
              <a:rPr lang="en-US" sz="1200" dirty="0">
                <a:solidFill>
                  <a:srgbClr val="29BA74">
                    <a:lumMod val="100000"/>
                  </a:srgbClr>
                </a:solidFill>
                <a:sym typeface="PKO Bank Polski" panose="020B0604020202020204" pitchFamily="34" charset="0"/>
              </a:rPr>
              <a:t>Best practices to use</a:t>
            </a:r>
          </a:p>
        </p:txBody>
      </p:sp>
      <p:sp>
        <p:nvSpPr>
          <p:cNvPr id="59" name="ee4pHeader1"/>
          <p:cNvSpPr txBox="1"/>
          <p:nvPr/>
        </p:nvSpPr>
        <p:spPr>
          <a:xfrm>
            <a:off x="5049246" y="1693005"/>
            <a:ext cx="3623155" cy="184666"/>
          </a:xfrm>
          <a:prstGeom prst="rect">
            <a:avLst/>
          </a:prstGeom>
          <a:noFill/>
          <a:ln cap="rnd">
            <a:noFill/>
          </a:ln>
        </p:spPr>
        <p:txBody>
          <a:bodyPr vert="horz" wrap="square" lIns="0" tIns="0" rIns="0" bIns="0" rtlCol="0" anchor="b" anchorCtr="0">
            <a:noAutofit/>
          </a:bodyPr>
          <a:lstStyle/>
          <a:p>
            <a:r>
              <a:rPr lang="en-US" sz="1200" dirty="0">
                <a:solidFill>
                  <a:srgbClr val="29BA74">
                    <a:lumMod val="100000"/>
                  </a:srgbClr>
                </a:solidFill>
                <a:sym typeface="PKO Bank Polski" panose="020B0604020202020204" pitchFamily="34" charset="0"/>
              </a:rPr>
              <a:t>Why</a:t>
            </a:r>
          </a:p>
        </p:txBody>
      </p:sp>
      <p:sp>
        <p:nvSpPr>
          <p:cNvPr id="29" name="Oval 20">
            <a:extLst>
              <a:ext uri="{FF2B5EF4-FFF2-40B4-BE49-F238E27FC236}">
                <a16:creationId xmlns:a16="http://schemas.microsoft.com/office/drawing/2014/main" id="{883ED6F7-8A40-2145-9E21-CE1C8FF25D5E}"/>
              </a:ext>
            </a:extLst>
          </p:cNvPr>
          <p:cNvSpPr>
            <a:spLocks noChangeArrowheads="1"/>
          </p:cNvSpPr>
          <p:nvPr/>
        </p:nvSpPr>
        <p:spPr bwMode="auto">
          <a:xfrm>
            <a:off x="466322" y="4042618"/>
            <a:ext cx="202407" cy="202406"/>
          </a:xfrm>
          <a:prstGeom prst="ellipse">
            <a:avLst/>
          </a:prstGeom>
          <a:solidFill>
            <a:schemeClr val="tx2">
              <a:lumMod val="100000"/>
            </a:schemeClr>
          </a:solidFill>
          <a:ln>
            <a:noFill/>
          </a:ln>
        </p:spPr>
        <p:txBody>
          <a:bodyPr vert="horz" wrap="square" lIns="0" tIns="0" rIns="0" bIns="0" numCol="1" anchor="ctr" anchorCtr="0" compatLnSpc="1">
            <a:prstTxWarp prst="textNoShape">
              <a:avLst/>
            </a:prstTxWarp>
          </a:bodyPr>
          <a:lstStyle/>
          <a:p>
            <a:pPr algn="ctr">
              <a:buSzPct val="100000"/>
              <a:buFont typeface="Trebuchet MS" panose="020B0603020202020204" pitchFamily="34" charset="0"/>
              <a:buChar char="​"/>
            </a:pPr>
            <a:r>
              <a:rPr lang="en-US" sz="900" dirty="0">
                <a:solidFill>
                  <a:srgbClr val="FFFFFF"/>
                </a:solidFill>
                <a:sym typeface="PKO Bank Polski" panose="020B0604020202020204" pitchFamily="34" charset="0"/>
              </a:rPr>
              <a:t>5</a:t>
            </a:r>
          </a:p>
        </p:txBody>
      </p:sp>
    </p:spTree>
    <p:extLst>
      <p:ext uri="{BB962C8B-B14F-4D97-AF65-F5344CB8AC3E}">
        <p14:creationId xmlns:p14="http://schemas.microsoft.com/office/powerpoint/2010/main" val="6014871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Rectangle 280">
            <a:extLst>
              <a:ext uri="{FF2B5EF4-FFF2-40B4-BE49-F238E27FC236}">
                <a16:creationId xmlns:a16="http://schemas.microsoft.com/office/drawing/2014/main" id="{E671AA66-8B65-2944-8281-9AA622D65013}"/>
              </a:ext>
            </a:extLst>
          </p:cNvPr>
          <p:cNvSpPr/>
          <p:nvPr/>
        </p:nvSpPr>
        <p:spPr>
          <a:xfrm>
            <a:off x="3145505" y="1249261"/>
            <a:ext cx="1308944" cy="3795641"/>
          </a:xfrm>
          <a:prstGeom prst="rect">
            <a:avLst/>
          </a:prstGeom>
          <a:noFill/>
          <a:ln w="12700" cap="rnd" cmpd="sng" algn="ctr">
            <a:solidFill>
              <a:srgbClr val="295E7E"/>
            </a:solidFill>
            <a:prstDash val="sysDot"/>
            <a:round/>
            <a:headEnd type="none" w="med" len="med"/>
            <a:tailEnd type="none" w="med" len="med"/>
          </a:ln>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spcAft>
                <a:spcPts val="750"/>
              </a:spcAft>
            </a:pPr>
            <a:endParaRPr lang="en-US" sz="900" dirty="0">
              <a:solidFill>
                <a:srgbClr val="295E7E"/>
              </a:solidFill>
            </a:endParaRPr>
          </a:p>
        </p:txBody>
      </p:sp>
      <p:graphicFrame>
        <p:nvGraphicFramePr>
          <p:cNvPr id="269" name="Table 268"/>
          <p:cNvGraphicFramePr>
            <a:graphicFrameLocks noGrp="1"/>
          </p:cNvGraphicFramePr>
          <p:nvPr/>
        </p:nvGraphicFramePr>
        <p:xfrm>
          <a:off x="554615" y="1337987"/>
          <a:ext cx="7570629" cy="3597018"/>
        </p:xfrm>
        <a:graphic>
          <a:graphicData uri="http://schemas.openxmlformats.org/drawingml/2006/table">
            <a:tbl>
              <a:tblPr firstRow="1">
                <a:tableStyleId>{2D5ABB26-0587-4C30-8999-92F81FD0307C}</a:tableStyleId>
              </a:tblPr>
              <a:tblGrid>
                <a:gridCol w="1360079">
                  <a:extLst>
                    <a:ext uri="{9D8B030D-6E8A-4147-A177-3AD203B41FA5}">
                      <a16:colId xmlns:a16="http://schemas.microsoft.com/office/drawing/2014/main" val="20000"/>
                    </a:ext>
                  </a:extLst>
                </a:gridCol>
                <a:gridCol w="1242110">
                  <a:extLst>
                    <a:ext uri="{9D8B030D-6E8A-4147-A177-3AD203B41FA5}">
                      <a16:colId xmlns:a16="http://schemas.microsoft.com/office/drawing/2014/main" val="20001"/>
                    </a:ext>
                  </a:extLst>
                </a:gridCol>
                <a:gridCol w="1242110">
                  <a:extLst>
                    <a:ext uri="{9D8B030D-6E8A-4147-A177-3AD203B41FA5}">
                      <a16:colId xmlns:a16="http://schemas.microsoft.com/office/drawing/2014/main" val="3118785851"/>
                    </a:ext>
                  </a:extLst>
                </a:gridCol>
                <a:gridCol w="1242110">
                  <a:extLst>
                    <a:ext uri="{9D8B030D-6E8A-4147-A177-3AD203B41FA5}">
                      <a16:colId xmlns:a16="http://schemas.microsoft.com/office/drawing/2014/main" val="1340906973"/>
                    </a:ext>
                  </a:extLst>
                </a:gridCol>
                <a:gridCol w="1242110">
                  <a:extLst>
                    <a:ext uri="{9D8B030D-6E8A-4147-A177-3AD203B41FA5}">
                      <a16:colId xmlns:a16="http://schemas.microsoft.com/office/drawing/2014/main" val="20002"/>
                    </a:ext>
                  </a:extLst>
                </a:gridCol>
                <a:gridCol w="1242110">
                  <a:extLst>
                    <a:ext uri="{9D8B030D-6E8A-4147-A177-3AD203B41FA5}">
                      <a16:colId xmlns:a16="http://schemas.microsoft.com/office/drawing/2014/main" val="20004"/>
                    </a:ext>
                  </a:extLst>
                </a:gridCol>
              </a:tblGrid>
              <a:tr h="381126">
                <a:tc>
                  <a:txBody>
                    <a:bodyPr/>
                    <a:lstStyle/>
                    <a:p>
                      <a:pPr marL="0" lvl="0" indent="0" algn="l" rtl="0" fontAlgn="base" hangingPunct="1">
                        <a:lnSpc>
                          <a:spcPct val="100000"/>
                        </a:lnSpc>
                        <a:spcBef>
                          <a:spcPct val="0"/>
                        </a:spcBef>
                        <a:spcAft>
                          <a:spcPct val="0"/>
                        </a:spcAft>
                      </a:pPr>
                      <a:r>
                        <a:rPr lang="en-US" sz="1100" b="0" i="0" u="none" dirty="0">
                          <a:solidFill>
                            <a:schemeClr val="tx2">
                              <a:lumMod val="100000"/>
                            </a:schemeClr>
                          </a:solidFill>
                          <a:latin typeface="Trebuchet MS" panose="020B0603020202020204" pitchFamily="34" charset="0"/>
                        </a:rPr>
                        <a:t>Criteria</a:t>
                      </a:r>
                    </a:p>
                  </a:txBody>
                  <a:tcPr marL="0" marR="54000" marT="54864" marB="54864" anchor="b">
                    <a:lnT>
                      <a:noFill/>
                    </a:lnT>
                    <a:lnB w="9525" cap="flat" cmpd="sng" algn="ctr">
                      <a:solidFill>
                        <a:srgbClr val="9A9A9A">
                          <a:lumMod val="100000"/>
                        </a:srgbClr>
                      </a:solidFill>
                      <a:prstDash val="solid"/>
                      <a:round/>
                      <a:headEnd type="none" w="med" len="med"/>
                      <a:tailEnd type="none" w="med" len="med"/>
                    </a:lnB>
                  </a:tcPr>
                </a:tc>
                <a:tc>
                  <a:txBody>
                    <a:bodyPr/>
                    <a:lstStyle/>
                    <a:p>
                      <a:pPr algn="l" eaLnBrk="1"/>
                      <a:endParaRPr lang="en-US" sz="1100" b="0" i="0" u="none" dirty="0">
                        <a:solidFill>
                          <a:schemeClr val="tx2">
                            <a:lumMod val="100000"/>
                          </a:schemeClr>
                        </a:solidFill>
                        <a:latin typeface="Trebuchet MS" panose="020B0603020202020204" pitchFamily="34" charset="0"/>
                      </a:endParaRPr>
                    </a:p>
                  </a:txBody>
                  <a:tcPr marL="0" marR="54000" marT="54864" marB="54864" anchor="b">
                    <a:lnT>
                      <a:noFill/>
                    </a:lnT>
                    <a:lnB w="9525" cap="flat" cmpd="sng" algn="ctr">
                      <a:solidFill>
                        <a:srgbClr val="9A9A9A">
                          <a:lumMod val="100000"/>
                        </a:srgbClr>
                      </a:solidFill>
                      <a:prstDash val="solid"/>
                      <a:round/>
                      <a:headEnd type="none" w="med" len="med"/>
                      <a:tailEnd type="none" w="med" len="med"/>
                    </a:lnB>
                  </a:tcPr>
                </a:tc>
                <a:tc>
                  <a:txBody>
                    <a:bodyPr/>
                    <a:lstStyle/>
                    <a:p>
                      <a:pPr algn="l" eaLnBrk="1"/>
                      <a:endParaRPr lang="en-US" sz="1100" b="0" i="0" u="none" dirty="0">
                        <a:solidFill>
                          <a:schemeClr val="tx2">
                            <a:lumMod val="100000"/>
                          </a:schemeClr>
                        </a:solidFill>
                        <a:latin typeface="Trebuchet MS" panose="020B0603020202020204" pitchFamily="34" charset="0"/>
                      </a:endParaRPr>
                    </a:p>
                  </a:txBody>
                  <a:tcPr marL="0" marR="54000" marT="54864" marB="54864" anchor="b">
                    <a:lnT>
                      <a:noFill/>
                    </a:lnT>
                    <a:lnB w="9525" cap="flat" cmpd="sng" algn="ctr">
                      <a:solidFill>
                        <a:srgbClr val="9A9A9A">
                          <a:lumMod val="100000"/>
                        </a:srgbClr>
                      </a:solidFill>
                      <a:prstDash val="solid"/>
                      <a:round/>
                      <a:headEnd type="none" w="med" len="med"/>
                      <a:tailEnd type="none" w="med" len="med"/>
                    </a:lnB>
                  </a:tcPr>
                </a:tc>
                <a:tc>
                  <a:txBody>
                    <a:bodyPr/>
                    <a:lstStyle/>
                    <a:p>
                      <a:pPr algn="l" eaLnBrk="1"/>
                      <a:endParaRPr lang="en-US" sz="1100" b="0" i="0" u="none" dirty="0">
                        <a:solidFill>
                          <a:schemeClr val="tx2">
                            <a:lumMod val="100000"/>
                          </a:schemeClr>
                        </a:solidFill>
                        <a:latin typeface="Trebuchet MS" panose="020B0603020202020204" pitchFamily="34" charset="0"/>
                      </a:endParaRPr>
                    </a:p>
                  </a:txBody>
                  <a:tcPr marL="0" marR="54000" marT="54864" marB="54864" anchor="b">
                    <a:lnT>
                      <a:noFill/>
                    </a:lnT>
                    <a:lnB w="9525" cap="flat" cmpd="sng" algn="ctr">
                      <a:solidFill>
                        <a:srgbClr val="9A9A9A">
                          <a:lumMod val="100000"/>
                        </a:srgbClr>
                      </a:solidFill>
                      <a:prstDash val="solid"/>
                      <a:round/>
                      <a:headEnd type="none" w="med" len="med"/>
                      <a:tailEnd type="none" w="med" len="med"/>
                    </a:lnB>
                  </a:tcPr>
                </a:tc>
                <a:tc>
                  <a:txBody>
                    <a:bodyPr/>
                    <a:lstStyle/>
                    <a:p>
                      <a:pPr algn="l" eaLnBrk="1"/>
                      <a:endParaRPr lang="en-US" sz="1100" b="0" i="0" u="none" dirty="0">
                        <a:solidFill>
                          <a:schemeClr val="tx2">
                            <a:lumMod val="100000"/>
                          </a:schemeClr>
                        </a:solidFill>
                        <a:latin typeface="Trebuchet MS" panose="020B0603020202020204" pitchFamily="34" charset="0"/>
                      </a:endParaRPr>
                    </a:p>
                  </a:txBody>
                  <a:tcPr marL="0" marR="54000" marT="54864" marB="54864" anchor="b">
                    <a:lnT>
                      <a:noFill/>
                    </a:lnT>
                    <a:lnB w="9525" cap="flat" cmpd="sng" algn="ctr">
                      <a:solidFill>
                        <a:srgbClr val="9A9A9A">
                          <a:lumMod val="100000"/>
                        </a:srgbClr>
                      </a:solidFill>
                      <a:prstDash val="solid"/>
                      <a:round/>
                      <a:headEnd type="none" w="med" len="med"/>
                      <a:tailEnd type="none" w="med" len="med"/>
                    </a:lnB>
                  </a:tcPr>
                </a:tc>
                <a:tc>
                  <a:txBody>
                    <a:bodyPr/>
                    <a:lstStyle/>
                    <a:p>
                      <a:pPr algn="l" eaLnBrk="1"/>
                      <a:endParaRPr lang="en-US" sz="1100" b="0" i="0" u="none" dirty="0">
                        <a:solidFill>
                          <a:schemeClr val="tx2">
                            <a:lumMod val="100000"/>
                          </a:schemeClr>
                        </a:solidFill>
                        <a:latin typeface="Trebuchet MS" panose="020B0603020202020204" pitchFamily="34" charset="0"/>
                      </a:endParaRPr>
                    </a:p>
                  </a:txBody>
                  <a:tcPr marL="0" marR="54000" marT="54864" marB="54864" anchor="b">
                    <a:lnT>
                      <a:noFill/>
                    </a:lnT>
                    <a:lnB w="9525" cap="flat" cmpd="sng" algn="ctr">
                      <a:solidFill>
                        <a:srgbClr val="9A9A9A">
                          <a:lumMod val="100000"/>
                        </a:srgbClr>
                      </a:solidFill>
                      <a:prstDash val="solid"/>
                      <a:round/>
                      <a:headEnd type="none" w="med" len="med"/>
                      <a:tailEnd type="none" w="med" len="med"/>
                    </a:lnB>
                  </a:tcPr>
                </a:tc>
                <a:extLst>
                  <a:ext uri="{0D108BD9-81ED-4DB2-BD59-A6C34878D82A}">
                    <a16:rowId xmlns:a16="http://schemas.microsoft.com/office/drawing/2014/main" val="10000"/>
                  </a:ext>
                </a:extLst>
              </a:tr>
              <a:tr h="311052">
                <a:tc>
                  <a:txBody>
                    <a:bodyPr/>
                    <a:lstStyle/>
                    <a:p>
                      <a:pPr marL="0" lvl="0" indent="0" algn="l" defTabSz="914400" rtl="0" eaLnBrk="1" fontAlgn="b" latinLnBrk="0" hangingPunct="1">
                        <a:lnSpc>
                          <a:spcPct val="100000"/>
                        </a:lnSpc>
                        <a:spcBef>
                          <a:spcPts val="0"/>
                        </a:spcBef>
                        <a:spcAft>
                          <a:spcPts val="0"/>
                        </a:spcAft>
                        <a:buClrTx/>
                        <a:buSzPct val="100000"/>
                        <a:buFont typeface="Trebuchet MS" panose="020B0603020202020204" pitchFamily="34" charset="0"/>
                        <a:buChar char="​"/>
                      </a:pPr>
                      <a:r>
                        <a:rPr lang="en-US" sz="800" b="0" i="0" u="none" kern="1200" spc="0" baseline="0" dirty="0">
                          <a:solidFill>
                            <a:schemeClr val="tx1"/>
                          </a:solidFill>
                          <a:latin typeface="+mn-lt"/>
                          <a:ea typeface="+mn-ea"/>
                          <a:cs typeface="+mn-cs"/>
                        </a:rPr>
                        <a:t>Level of experience and adoption at BCG</a:t>
                      </a:r>
                    </a:p>
                  </a:txBody>
                  <a:tcPr marL="6858" marR="6858" marT="6858" marB="6858" anchor="ctr">
                    <a:lnT w="9525" cap="flat" cmpd="sng" algn="ctr">
                      <a:solidFill>
                        <a:srgbClr val="9A9A9A">
                          <a:lumMod val="100000"/>
                        </a:srgbClr>
                      </a:solidFill>
                      <a:prstDash val="solid"/>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indent="0" algn="ctr" defTabSz="914400" rtl="0" eaLnBrk="1" fontAlgn="b" latinLnBrk="0" hangingPunct="1">
                        <a:lnSpc>
                          <a:spcPct val="90000"/>
                        </a:lnSpc>
                        <a:spcAft>
                          <a:spcPts val="600"/>
                        </a:spcAft>
                        <a:buFontTx/>
                        <a:buNone/>
                      </a:pPr>
                      <a:endParaRPr lang="en-US" sz="800" b="0" kern="1200" dirty="0">
                        <a:solidFill>
                          <a:srgbClr val="000000"/>
                        </a:solidFill>
                        <a:latin typeface="+mn-lt"/>
                        <a:ea typeface="+mn-ea"/>
                        <a:cs typeface="+mn-cs"/>
                      </a:endParaRPr>
                    </a:p>
                  </a:txBody>
                  <a:tcPr marL="6858" marR="6858" marT="6858" marB="6858" anchor="ctr">
                    <a:lnT w="9525" cap="flat" cmpd="sng" algn="ctr">
                      <a:solidFill>
                        <a:srgbClr val="9A9A9A">
                          <a:lumMod val="100000"/>
                        </a:srgbClr>
                      </a:solidFill>
                      <a:prstDash val="solid"/>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indent="0" algn="ctr" defTabSz="914400" rtl="0" eaLnBrk="1" fontAlgn="b" latinLnBrk="0" hangingPunct="1">
                        <a:lnSpc>
                          <a:spcPct val="90000"/>
                        </a:lnSpc>
                        <a:spcAft>
                          <a:spcPts val="600"/>
                        </a:spcAft>
                        <a:buFontTx/>
                        <a:buNone/>
                      </a:pPr>
                      <a:r>
                        <a:rPr lang="en-US" sz="800" b="0" i="0" u="none" kern="1200" spc="0" dirty="0">
                          <a:solidFill>
                            <a:schemeClr val="tx1"/>
                          </a:solidFill>
                          <a:latin typeface="+mn-lt"/>
                          <a:ea typeface="+mn-ea"/>
                          <a:cs typeface="+mn-cs"/>
                        </a:rPr>
                        <a:t>SANITIZED</a:t>
                      </a:r>
                      <a:endParaRPr lang="en-US" sz="800" b="0" kern="1200" dirty="0">
                        <a:solidFill>
                          <a:srgbClr val="000000"/>
                        </a:solidFill>
                        <a:latin typeface="+mn-lt"/>
                        <a:ea typeface="+mn-ea"/>
                        <a:cs typeface="+mn-cs"/>
                      </a:endParaRPr>
                    </a:p>
                  </a:txBody>
                  <a:tcPr marL="6858" marR="6858" marT="6858" marB="6858" anchor="ctr">
                    <a:lnT w="9525" cap="flat" cmpd="sng" algn="ctr">
                      <a:solidFill>
                        <a:srgbClr val="9A9A9A">
                          <a:lumMod val="100000"/>
                        </a:srgbClr>
                      </a:solidFill>
                      <a:prstDash val="solid"/>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indent="0" algn="ctr" defTabSz="914400" rtl="0" eaLnBrk="1" fontAlgn="b" latinLnBrk="0" hangingPunct="1">
                        <a:lnSpc>
                          <a:spcPct val="90000"/>
                        </a:lnSpc>
                        <a:spcAft>
                          <a:spcPts val="600"/>
                        </a:spcAft>
                        <a:buFontTx/>
                        <a:buNone/>
                      </a:pPr>
                      <a:endParaRPr lang="en-US" sz="800" b="0" kern="1200" dirty="0">
                        <a:solidFill>
                          <a:srgbClr val="000000"/>
                        </a:solidFill>
                        <a:latin typeface="+mn-lt"/>
                        <a:ea typeface="+mn-ea"/>
                        <a:cs typeface="+mn-cs"/>
                      </a:endParaRPr>
                    </a:p>
                  </a:txBody>
                  <a:tcPr marL="6858" marR="6858" marT="6858" marB="6858" anchor="ctr">
                    <a:lnT w="9525" cap="flat" cmpd="sng" algn="ctr">
                      <a:solidFill>
                        <a:srgbClr val="9A9A9A">
                          <a:lumMod val="100000"/>
                        </a:srgbClr>
                      </a:solidFill>
                      <a:prstDash val="solid"/>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indent="0" algn="ctr" defTabSz="914400" rtl="0" eaLnBrk="1" fontAlgn="b" latinLnBrk="0" hangingPunct="1">
                        <a:lnSpc>
                          <a:spcPct val="90000"/>
                        </a:lnSpc>
                        <a:spcAft>
                          <a:spcPts val="600"/>
                        </a:spcAft>
                        <a:buFontTx/>
                        <a:buNone/>
                      </a:pPr>
                      <a:endParaRPr lang="en-US" sz="800" b="0" kern="1200" dirty="0">
                        <a:solidFill>
                          <a:srgbClr val="000000"/>
                        </a:solidFill>
                        <a:latin typeface="+mn-lt"/>
                        <a:ea typeface="+mn-ea"/>
                        <a:cs typeface="+mn-cs"/>
                      </a:endParaRPr>
                    </a:p>
                  </a:txBody>
                  <a:tcPr marL="6858" marR="6858" marT="6858" marB="6858" anchor="ctr">
                    <a:lnT w="9525" cap="flat" cmpd="sng" algn="ctr">
                      <a:solidFill>
                        <a:srgbClr val="9A9A9A">
                          <a:lumMod val="100000"/>
                        </a:srgbClr>
                      </a:solidFill>
                      <a:prstDash val="solid"/>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indent="0" algn="ctr" defTabSz="914400" rtl="0" eaLnBrk="1" fontAlgn="b" latinLnBrk="0" hangingPunct="1">
                        <a:lnSpc>
                          <a:spcPct val="90000"/>
                        </a:lnSpc>
                        <a:spcAft>
                          <a:spcPts val="600"/>
                        </a:spcAft>
                        <a:buFontTx/>
                        <a:buNone/>
                      </a:pPr>
                      <a:endParaRPr lang="en-US" sz="800" b="0" kern="1200" dirty="0">
                        <a:solidFill>
                          <a:srgbClr val="000000"/>
                        </a:solidFill>
                        <a:latin typeface="+mn-lt"/>
                        <a:ea typeface="+mn-ea"/>
                        <a:cs typeface="+mn-cs"/>
                      </a:endParaRPr>
                    </a:p>
                  </a:txBody>
                  <a:tcPr marL="6858" marR="6858" marT="6858" marB="6858" anchor="ctr">
                    <a:lnT w="9525" cap="flat" cmpd="sng" algn="ctr">
                      <a:solidFill>
                        <a:srgbClr val="9A9A9A">
                          <a:lumMod val="100000"/>
                        </a:srgbClr>
                      </a:solidFill>
                      <a:prstDash val="solid"/>
                      <a:round/>
                      <a:headEnd type="none" w="med" len="med"/>
                      <a:tailEnd type="none" w="med" len="med"/>
                    </a:lnT>
                    <a:lnB w="9525" cap="flat" cmpd="sng" algn="ctr">
                      <a:solidFill>
                        <a:srgbClr val="9A9A9A"/>
                      </a:solidFill>
                      <a:prstDash val="sysDot"/>
                      <a:round/>
                      <a:headEnd type="none" w="med" len="med"/>
                      <a:tailEnd type="none" w="med" len="med"/>
                    </a:lnB>
                  </a:tcPr>
                </a:tc>
                <a:extLst>
                  <a:ext uri="{0D108BD9-81ED-4DB2-BD59-A6C34878D82A}">
                    <a16:rowId xmlns:a16="http://schemas.microsoft.com/office/drawing/2014/main" val="10001"/>
                  </a:ext>
                </a:extLst>
              </a:tr>
              <a:tr h="260903">
                <a:tc>
                  <a:txBody>
                    <a:bodyPr/>
                    <a:lstStyle/>
                    <a:p>
                      <a:pPr marL="0" indent="0" algn="l" defTabSz="914400" rtl="0" eaLnBrk="1" fontAlgn="b" latinLnBrk="0" hangingPunct="1">
                        <a:lnSpc>
                          <a:spcPct val="100000"/>
                        </a:lnSpc>
                        <a:spcBef>
                          <a:spcPts val="0"/>
                        </a:spcBef>
                        <a:spcAft>
                          <a:spcPts val="0"/>
                        </a:spcAft>
                        <a:buClrTx/>
                        <a:buSzPct val="100000"/>
                        <a:buFont typeface="Trebuchet MS" panose="020B0603020202020204" pitchFamily="34" charset="0"/>
                        <a:buChar char="​"/>
                      </a:pPr>
                      <a:r>
                        <a:rPr lang="en-US" sz="800" b="0" i="0" u="none" kern="1200" spc="0" dirty="0">
                          <a:solidFill>
                            <a:schemeClr val="tx1"/>
                          </a:solidFill>
                          <a:latin typeface="+mn-lt"/>
                          <a:sym typeface="Trebuchet MS" panose="020B0603020202020204" pitchFamily="34" charset="0"/>
                        </a:rPr>
                        <a:t>SaaS</a:t>
                      </a:r>
                      <a:endParaRPr lang="en-US" sz="800" b="0" i="0" u="none" kern="1200" spc="0" baseline="0" dirty="0">
                        <a:solidFill>
                          <a:schemeClr val="tx1">
                            <a:lumMod val="100000"/>
                          </a:schemeClr>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indent="0" algn="ctr" defTabSz="914400" rtl="0" eaLnBrk="1" fontAlgn="b" latinLnBrk="0" hangingPunct="1">
                        <a:lnSpc>
                          <a:spcPct val="90000"/>
                        </a:lnSpc>
                        <a:spcAft>
                          <a:spcPts val="600"/>
                        </a:spcAft>
                        <a:buFontTx/>
                        <a:buNone/>
                      </a:pPr>
                      <a:endParaRPr lang="en-US" sz="800" b="0" kern="1200" dirty="0">
                        <a:solidFill>
                          <a:srgbClr val="FFFFFF"/>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indent="0" algn="ctr" defTabSz="914400" rtl="0" eaLnBrk="1" fontAlgn="b" latinLnBrk="0" hangingPunct="1">
                        <a:lnSpc>
                          <a:spcPct val="90000"/>
                        </a:lnSpc>
                        <a:spcAft>
                          <a:spcPts val="600"/>
                        </a:spcAft>
                        <a:buFontTx/>
                        <a:buNone/>
                      </a:pPr>
                      <a:r>
                        <a:rPr lang="en-US" sz="800" b="0" kern="1200" dirty="0">
                          <a:solidFill>
                            <a:schemeClr val="tx1"/>
                          </a:solidFill>
                          <a:latin typeface="+mn-lt"/>
                          <a:ea typeface="+mn-ea"/>
                          <a:cs typeface="+mn-cs"/>
                        </a:rPr>
                        <a:t>Yes</a:t>
                      </a:r>
                      <a:endParaRPr lang="en-US" sz="800" b="0" kern="1200" dirty="0">
                        <a:solidFill>
                          <a:srgbClr val="FFFFFF"/>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indent="0" algn="ctr" defTabSz="914400" rtl="0" eaLnBrk="1" fontAlgn="b" latinLnBrk="0" hangingPunct="1">
                        <a:lnSpc>
                          <a:spcPct val="90000"/>
                        </a:lnSpc>
                        <a:spcAft>
                          <a:spcPts val="600"/>
                        </a:spcAft>
                        <a:buFontTx/>
                        <a:buNone/>
                      </a:pPr>
                      <a:endParaRPr lang="en-US" sz="800" b="0" kern="1200" dirty="0">
                        <a:solidFill>
                          <a:srgbClr val="FFFFFF"/>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indent="0" algn="ctr" defTabSz="914400" rtl="0" eaLnBrk="1" fontAlgn="b" latinLnBrk="0" hangingPunct="1">
                        <a:lnSpc>
                          <a:spcPct val="90000"/>
                        </a:lnSpc>
                        <a:spcAft>
                          <a:spcPts val="600"/>
                        </a:spcAft>
                        <a:buFontTx/>
                        <a:buNone/>
                      </a:pPr>
                      <a:endParaRPr lang="en-US" sz="800" b="0" kern="1200" dirty="0">
                        <a:solidFill>
                          <a:srgbClr val="FFFFFF"/>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marR="0" indent="0" algn="ctr" defTabSz="914400" rtl="0" eaLnBrk="1" fontAlgn="b" latinLnBrk="0" hangingPunct="1">
                        <a:lnSpc>
                          <a:spcPct val="90000"/>
                        </a:lnSpc>
                        <a:spcBef>
                          <a:spcPts val="0"/>
                        </a:spcBef>
                        <a:spcAft>
                          <a:spcPts val="600"/>
                        </a:spcAft>
                        <a:buClrTx/>
                        <a:buSzTx/>
                        <a:buFontTx/>
                        <a:buNone/>
                        <a:tabLst/>
                        <a:defRPr/>
                      </a:pPr>
                      <a:endParaRPr lang="en-US" sz="800" b="0" kern="1200" dirty="0">
                        <a:solidFill>
                          <a:srgbClr val="000000"/>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extLst>
                  <a:ext uri="{0D108BD9-81ED-4DB2-BD59-A6C34878D82A}">
                    <a16:rowId xmlns:a16="http://schemas.microsoft.com/office/drawing/2014/main" val="10004"/>
                  </a:ext>
                </a:extLst>
              </a:tr>
              <a:tr h="253448">
                <a:tc>
                  <a:txBody>
                    <a:bodyPr/>
                    <a:lstStyle/>
                    <a:p>
                      <a:pPr marL="0" indent="0" algn="l" defTabSz="914400" rtl="0" eaLnBrk="1" fontAlgn="b" latinLnBrk="0" hangingPunct="1">
                        <a:lnSpc>
                          <a:spcPct val="100000"/>
                        </a:lnSpc>
                        <a:spcBef>
                          <a:spcPts val="0"/>
                        </a:spcBef>
                        <a:spcAft>
                          <a:spcPts val="0"/>
                        </a:spcAft>
                        <a:buClrTx/>
                        <a:buSzPct val="100000"/>
                        <a:buFont typeface="Trebuchet MS" panose="020B0603020202020204" pitchFamily="34" charset="0"/>
                        <a:buChar char="​"/>
                      </a:pPr>
                      <a:r>
                        <a:rPr lang="en-US" sz="800" b="0" i="0" u="none" kern="1200" spc="0" dirty="0">
                          <a:solidFill>
                            <a:schemeClr val="tx1"/>
                          </a:solidFill>
                          <a:latin typeface="+mn-lt"/>
                          <a:ea typeface="+mn-ea"/>
                          <a:cs typeface="+mn-cs"/>
                        </a:rPr>
                        <a:t>Tier</a:t>
                      </a:r>
                      <a:endParaRPr lang="en-US" sz="800" b="0" i="0" u="none" kern="1200" spc="0" baseline="0" dirty="0">
                        <a:solidFill>
                          <a:schemeClr val="tx1">
                            <a:lumMod val="100000"/>
                          </a:schemeClr>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indent="0" algn="ctr" defTabSz="914400" rtl="0" eaLnBrk="1" fontAlgn="b" latinLnBrk="0" hangingPunct="1">
                        <a:lnSpc>
                          <a:spcPct val="90000"/>
                        </a:lnSpc>
                        <a:spcAft>
                          <a:spcPts val="600"/>
                        </a:spcAft>
                        <a:buFontTx/>
                        <a:buNone/>
                      </a:pPr>
                      <a:endParaRPr lang="en-US" sz="800" b="0" kern="1200" dirty="0">
                        <a:solidFill>
                          <a:srgbClr val="FFFFFF"/>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indent="0" algn="ctr" defTabSz="914400" rtl="0" eaLnBrk="1" fontAlgn="b" latinLnBrk="0" hangingPunct="1">
                        <a:lnSpc>
                          <a:spcPct val="90000"/>
                        </a:lnSpc>
                        <a:spcAft>
                          <a:spcPts val="600"/>
                        </a:spcAft>
                        <a:buFontTx/>
                        <a:buNone/>
                      </a:pPr>
                      <a:r>
                        <a:rPr lang="en-US" sz="800" b="0" i="0" u="none" kern="1200" spc="0" dirty="0">
                          <a:solidFill>
                            <a:schemeClr val="tx1"/>
                          </a:solidFill>
                          <a:latin typeface="+mn-lt"/>
                          <a:ea typeface="+mn-ea"/>
                          <a:cs typeface="+mn-cs"/>
                        </a:rPr>
                        <a:t>Enterprise</a:t>
                      </a:r>
                      <a:endParaRPr lang="en-US" sz="800" b="0" kern="1200" dirty="0">
                        <a:solidFill>
                          <a:srgbClr val="FFFFFF"/>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indent="0" algn="ctr" defTabSz="914400" rtl="0" eaLnBrk="1" fontAlgn="b" latinLnBrk="0" hangingPunct="1">
                        <a:lnSpc>
                          <a:spcPct val="90000"/>
                        </a:lnSpc>
                        <a:spcAft>
                          <a:spcPts val="600"/>
                        </a:spcAft>
                        <a:buFontTx/>
                        <a:buNone/>
                      </a:pPr>
                      <a:endParaRPr lang="en-US" sz="800" b="0" kern="1200" dirty="0">
                        <a:solidFill>
                          <a:srgbClr val="FFFFFF"/>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indent="0" algn="ctr" defTabSz="914400" rtl="0" eaLnBrk="1" fontAlgn="b" latinLnBrk="0" hangingPunct="1">
                        <a:lnSpc>
                          <a:spcPct val="90000"/>
                        </a:lnSpc>
                        <a:spcAft>
                          <a:spcPts val="600"/>
                        </a:spcAft>
                        <a:buFontTx/>
                        <a:buNone/>
                      </a:pPr>
                      <a:endParaRPr lang="en-US" sz="800" b="0" kern="1200" dirty="0">
                        <a:solidFill>
                          <a:srgbClr val="FFFFFF"/>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indent="0" algn="ctr" defTabSz="914400" rtl="0" eaLnBrk="1" fontAlgn="b" latinLnBrk="0" hangingPunct="1">
                        <a:lnSpc>
                          <a:spcPct val="90000"/>
                        </a:lnSpc>
                        <a:spcAft>
                          <a:spcPts val="600"/>
                        </a:spcAft>
                        <a:buFontTx/>
                        <a:buNone/>
                      </a:pPr>
                      <a:endParaRPr lang="en-US" sz="800" b="0" kern="1200" dirty="0">
                        <a:solidFill>
                          <a:srgbClr val="FFFFFF"/>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extLst>
                  <a:ext uri="{0D108BD9-81ED-4DB2-BD59-A6C34878D82A}">
                    <a16:rowId xmlns:a16="http://schemas.microsoft.com/office/drawing/2014/main" val="10006"/>
                  </a:ext>
                </a:extLst>
              </a:tr>
              <a:tr h="268357">
                <a:tc>
                  <a:txBody>
                    <a:bodyPr/>
                    <a:lstStyle/>
                    <a:p>
                      <a:pPr marL="0" indent="0" algn="l" defTabSz="914400" rtl="0" eaLnBrk="1" fontAlgn="b" latinLnBrk="0" hangingPunct="1">
                        <a:lnSpc>
                          <a:spcPct val="100000"/>
                        </a:lnSpc>
                        <a:spcBef>
                          <a:spcPts val="0"/>
                        </a:spcBef>
                        <a:spcAft>
                          <a:spcPts val="0"/>
                        </a:spcAft>
                        <a:buClrTx/>
                        <a:buSzPct val="100000"/>
                        <a:buFont typeface="Trebuchet MS" panose="020B0603020202020204" pitchFamily="34" charset="0"/>
                        <a:buChar char="​"/>
                      </a:pPr>
                      <a:r>
                        <a:rPr lang="en-US" sz="800" b="0" i="0" u="none" kern="1200" spc="0" baseline="0" dirty="0">
                          <a:solidFill>
                            <a:schemeClr val="tx1">
                              <a:lumMod val="100000"/>
                            </a:schemeClr>
                          </a:solidFill>
                          <a:latin typeface="+mn-lt"/>
                          <a:ea typeface="+mn-ea"/>
                          <a:cs typeface="+mn-cs"/>
                        </a:rPr>
                        <a:t>Security/Governance</a:t>
                      </a: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indent="0" algn="ctr" defTabSz="914400" rtl="0" eaLnBrk="1" fontAlgn="b" latinLnBrk="0" hangingPunct="1">
                        <a:lnSpc>
                          <a:spcPct val="90000"/>
                        </a:lnSpc>
                        <a:spcAft>
                          <a:spcPts val="600"/>
                        </a:spcAft>
                        <a:buFontTx/>
                        <a:buNone/>
                      </a:pPr>
                      <a:endParaRPr lang="en-US" sz="800" b="0" kern="1200" baseline="0" dirty="0">
                        <a:solidFill>
                          <a:schemeClr val="tx1"/>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indent="0" algn="ctr" defTabSz="914400" rtl="0" eaLnBrk="1" fontAlgn="b" latinLnBrk="0" hangingPunct="1">
                        <a:lnSpc>
                          <a:spcPct val="90000"/>
                        </a:lnSpc>
                        <a:spcAft>
                          <a:spcPts val="600"/>
                        </a:spcAft>
                        <a:buFontTx/>
                        <a:buNone/>
                      </a:pPr>
                      <a:r>
                        <a:rPr lang="en-US" sz="800" b="0" kern="1200" baseline="0" dirty="0">
                          <a:solidFill>
                            <a:schemeClr val="tx1"/>
                          </a:solidFill>
                          <a:latin typeface="+mn-lt"/>
                          <a:ea typeface="+mn-ea"/>
                          <a:cs typeface="+mn-cs"/>
                        </a:rPr>
                        <a:t>Yes</a:t>
                      </a: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indent="0" algn="ctr" defTabSz="914400" rtl="0" eaLnBrk="1" fontAlgn="b" latinLnBrk="0" hangingPunct="1">
                        <a:lnSpc>
                          <a:spcPct val="90000"/>
                        </a:lnSpc>
                        <a:spcAft>
                          <a:spcPts val="600"/>
                        </a:spcAft>
                        <a:buFontTx/>
                        <a:buNone/>
                      </a:pPr>
                      <a:endParaRPr lang="en-US" sz="800" b="0" kern="1200" baseline="0" dirty="0">
                        <a:solidFill>
                          <a:schemeClr val="tx1"/>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indent="0" algn="ctr" defTabSz="914400" rtl="0" eaLnBrk="1" fontAlgn="b" latinLnBrk="0" hangingPunct="1">
                        <a:lnSpc>
                          <a:spcPct val="90000"/>
                        </a:lnSpc>
                        <a:spcAft>
                          <a:spcPts val="600"/>
                        </a:spcAft>
                        <a:buFontTx/>
                        <a:buNone/>
                      </a:pPr>
                      <a:endParaRPr lang="en-US" sz="800" b="0" kern="1200" dirty="0">
                        <a:solidFill>
                          <a:srgbClr val="000000"/>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marR="0" indent="0" algn="ctr" defTabSz="914400" rtl="0" eaLnBrk="1" fontAlgn="b" latinLnBrk="0" hangingPunct="1">
                        <a:lnSpc>
                          <a:spcPct val="90000"/>
                        </a:lnSpc>
                        <a:spcBef>
                          <a:spcPts val="0"/>
                        </a:spcBef>
                        <a:spcAft>
                          <a:spcPts val="600"/>
                        </a:spcAft>
                        <a:buClrTx/>
                        <a:buSzTx/>
                        <a:buFontTx/>
                        <a:buNone/>
                        <a:tabLst/>
                        <a:defRPr/>
                      </a:pPr>
                      <a:endParaRPr lang="en-US" sz="800" b="0" kern="1200" dirty="0">
                        <a:solidFill>
                          <a:srgbClr val="000000"/>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extLst>
                  <a:ext uri="{0D108BD9-81ED-4DB2-BD59-A6C34878D82A}">
                    <a16:rowId xmlns:a16="http://schemas.microsoft.com/office/drawing/2014/main" val="10007"/>
                  </a:ext>
                </a:extLst>
              </a:tr>
              <a:tr h="349559">
                <a:tc>
                  <a:txBody>
                    <a:bodyPr/>
                    <a:lstStyle/>
                    <a:p>
                      <a:pPr marL="0" indent="0" algn="l" defTabSz="914400" rtl="0" eaLnBrk="1" fontAlgn="b" latinLnBrk="0" hangingPunct="1">
                        <a:lnSpc>
                          <a:spcPct val="100000"/>
                        </a:lnSpc>
                        <a:spcBef>
                          <a:spcPts val="0"/>
                        </a:spcBef>
                        <a:spcAft>
                          <a:spcPts val="0"/>
                        </a:spcAft>
                        <a:buClrTx/>
                        <a:buSzPct val="100000"/>
                        <a:buFont typeface="Trebuchet MS" panose="020B0603020202020204" pitchFamily="34" charset="0"/>
                        <a:buChar char="​"/>
                      </a:pPr>
                      <a:r>
                        <a:rPr lang="en-US" sz="800" b="0" i="0" u="none" kern="1200" spc="0" dirty="0">
                          <a:solidFill>
                            <a:schemeClr val="tx1"/>
                          </a:solidFill>
                          <a:latin typeface="+mn-lt"/>
                          <a:ea typeface="+mn-ea"/>
                          <a:cs typeface="+mn-cs"/>
                        </a:rPr>
                        <a:t>Support Multiple </a:t>
                      </a:r>
                      <a:r>
                        <a:rPr lang="en-US" sz="800" b="0" i="0" u="none" strike="noStrike" dirty="0">
                          <a:solidFill>
                            <a:srgbClr val="575757"/>
                          </a:solidFill>
                          <a:effectLst/>
                          <a:latin typeface="+mn-lt"/>
                        </a:rPr>
                        <a:t>languages</a:t>
                      </a:r>
                      <a:endParaRPr lang="en-US" sz="800" b="0" i="0" u="none" kern="1200" spc="0" dirty="0">
                        <a:solidFill>
                          <a:schemeClr val="tx1"/>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marR="0" indent="0" algn="ctr" defTabSz="914400" rtl="0" eaLnBrk="1" fontAlgn="b" latinLnBrk="0" hangingPunct="1">
                        <a:lnSpc>
                          <a:spcPct val="90000"/>
                        </a:lnSpc>
                        <a:spcBef>
                          <a:spcPts val="0"/>
                        </a:spcBef>
                        <a:spcAft>
                          <a:spcPts val="600"/>
                        </a:spcAft>
                        <a:buClrTx/>
                        <a:buSzTx/>
                        <a:buFontTx/>
                        <a:buNone/>
                        <a:tabLst/>
                        <a:defRPr/>
                      </a:pPr>
                      <a:endParaRPr lang="en-US" sz="800" b="0" kern="1200" dirty="0">
                        <a:solidFill>
                          <a:srgbClr val="FFFFFF"/>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marR="0" indent="0" algn="ctr" defTabSz="914400" rtl="0" eaLnBrk="1" fontAlgn="b" latinLnBrk="0" hangingPunct="1">
                        <a:lnSpc>
                          <a:spcPct val="90000"/>
                        </a:lnSpc>
                        <a:spcBef>
                          <a:spcPts val="0"/>
                        </a:spcBef>
                        <a:spcAft>
                          <a:spcPts val="600"/>
                        </a:spcAft>
                        <a:buClrTx/>
                        <a:buSzTx/>
                        <a:buFontTx/>
                        <a:buNone/>
                        <a:tabLst/>
                        <a:defRPr/>
                      </a:pPr>
                      <a:r>
                        <a:rPr lang="en-US" sz="800" b="0" kern="1200" dirty="0">
                          <a:solidFill>
                            <a:schemeClr val="tx1"/>
                          </a:solidFill>
                          <a:latin typeface="+mn-lt"/>
                          <a:ea typeface="+mn-ea"/>
                          <a:cs typeface="+mn-cs"/>
                        </a:rPr>
                        <a:t>More than 25 languages such as JS, Java, .NET, Python</a:t>
                      </a:r>
                      <a:r>
                        <a:rPr lang="en-US" sz="800" b="0" kern="1200" dirty="0">
                          <a:solidFill>
                            <a:srgbClr val="FFFFFF"/>
                          </a:solidFill>
                          <a:latin typeface="+mn-lt"/>
                          <a:ea typeface="+mn-ea"/>
                          <a:cs typeface="+mn-cs"/>
                        </a:rPr>
                        <a:t>25</a:t>
                      </a: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marR="0" indent="0" algn="ctr" defTabSz="914400" rtl="0" eaLnBrk="1" fontAlgn="b" latinLnBrk="0" hangingPunct="1">
                        <a:lnSpc>
                          <a:spcPct val="90000"/>
                        </a:lnSpc>
                        <a:spcBef>
                          <a:spcPts val="0"/>
                        </a:spcBef>
                        <a:spcAft>
                          <a:spcPts val="600"/>
                        </a:spcAft>
                        <a:buClrTx/>
                        <a:buSzTx/>
                        <a:buFontTx/>
                        <a:buNone/>
                        <a:tabLst/>
                        <a:defRPr/>
                      </a:pPr>
                      <a:endParaRPr lang="en-US" sz="800" b="0" kern="1200" dirty="0">
                        <a:solidFill>
                          <a:srgbClr val="FFFFFF"/>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marR="0" indent="0" algn="ctr" defTabSz="914400" rtl="0" eaLnBrk="1" fontAlgn="b" latinLnBrk="0" hangingPunct="1">
                        <a:lnSpc>
                          <a:spcPct val="90000"/>
                        </a:lnSpc>
                        <a:spcBef>
                          <a:spcPts val="0"/>
                        </a:spcBef>
                        <a:spcAft>
                          <a:spcPts val="600"/>
                        </a:spcAft>
                        <a:buClrTx/>
                        <a:buSzTx/>
                        <a:buFontTx/>
                        <a:buNone/>
                        <a:tabLst/>
                        <a:defRPr/>
                      </a:pPr>
                      <a:endParaRPr lang="en-US" sz="800" b="0" kern="1200" dirty="0">
                        <a:solidFill>
                          <a:srgbClr val="000000"/>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marR="0" indent="0" algn="ctr" defTabSz="914400" rtl="0" eaLnBrk="1" fontAlgn="b" latinLnBrk="0" hangingPunct="1">
                        <a:lnSpc>
                          <a:spcPct val="90000"/>
                        </a:lnSpc>
                        <a:spcBef>
                          <a:spcPts val="0"/>
                        </a:spcBef>
                        <a:spcAft>
                          <a:spcPts val="600"/>
                        </a:spcAft>
                        <a:buClrTx/>
                        <a:buSzTx/>
                        <a:buFontTx/>
                        <a:buNone/>
                        <a:tabLst/>
                        <a:defRPr/>
                      </a:pPr>
                      <a:endParaRPr lang="en-US" sz="800" b="0" kern="1200" dirty="0">
                        <a:solidFill>
                          <a:srgbClr val="FFFFFF"/>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extLst>
                  <a:ext uri="{0D108BD9-81ED-4DB2-BD59-A6C34878D82A}">
                    <a16:rowId xmlns:a16="http://schemas.microsoft.com/office/drawing/2014/main" val="10008"/>
                  </a:ext>
                </a:extLst>
              </a:tr>
              <a:tr h="261711">
                <a:tc>
                  <a:txBody>
                    <a:bodyPr/>
                    <a:lstStyle/>
                    <a:p>
                      <a:pPr marL="0" indent="0" algn="l" defTabSz="914400" rtl="0" eaLnBrk="1" fontAlgn="b" latinLnBrk="0" hangingPunct="1">
                        <a:lnSpc>
                          <a:spcPct val="100000"/>
                        </a:lnSpc>
                        <a:spcBef>
                          <a:spcPts val="0"/>
                        </a:spcBef>
                        <a:spcAft>
                          <a:spcPts val="0"/>
                        </a:spcAft>
                        <a:buClrTx/>
                        <a:buSzPct val="100000"/>
                        <a:buFont typeface="Trebuchet MS" panose="020B0603020202020204" pitchFamily="34" charset="0"/>
                        <a:buChar char="​"/>
                      </a:pPr>
                      <a:r>
                        <a:rPr lang="en-US" sz="800" b="0" i="0" u="none" kern="1200" spc="0" dirty="0">
                          <a:solidFill>
                            <a:schemeClr val="tx1"/>
                          </a:solidFill>
                          <a:latin typeface="+mn-lt"/>
                          <a:ea typeface="+mn-ea"/>
                          <a:cs typeface="+mn-cs"/>
                        </a:rPr>
                        <a:t>Best what it Does: Variances</a:t>
                      </a: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marR="0" indent="0" algn="ctr" defTabSz="914400" rtl="0" eaLnBrk="1" fontAlgn="b" latinLnBrk="0" hangingPunct="1">
                        <a:lnSpc>
                          <a:spcPct val="90000"/>
                        </a:lnSpc>
                        <a:spcBef>
                          <a:spcPts val="0"/>
                        </a:spcBef>
                        <a:spcAft>
                          <a:spcPts val="600"/>
                        </a:spcAft>
                        <a:buClrTx/>
                        <a:buSzTx/>
                        <a:buFontTx/>
                        <a:buNone/>
                        <a:tabLst/>
                        <a:defRPr/>
                      </a:pPr>
                      <a:endParaRPr lang="en-US" sz="800" b="0" kern="1200" baseline="0" dirty="0">
                        <a:solidFill>
                          <a:schemeClr val="tx1"/>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marR="0" indent="0" algn="ctr" defTabSz="914400" rtl="0" eaLnBrk="1" fontAlgn="b" latinLnBrk="0" hangingPunct="1">
                        <a:lnSpc>
                          <a:spcPct val="90000"/>
                        </a:lnSpc>
                        <a:spcBef>
                          <a:spcPts val="0"/>
                        </a:spcBef>
                        <a:spcAft>
                          <a:spcPts val="600"/>
                        </a:spcAft>
                        <a:buClrTx/>
                        <a:buSzTx/>
                        <a:buFontTx/>
                        <a:buNone/>
                        <a:tabLst/>
                        <a:defRPr/>
                      </a:pPr>
                      <a:r>
                        <a:rPr lang="en-US" sz="800" b="0" kern="1200" baseline="0" dirty="0">
                          <a:solidFill>
                            <a:schemeClr val="tx1"/>
                          </a:solidFill>
                          <a:latin typeface="+mn-lt"/>
                          <a:ea typeface="+mn-ea"/>
                          <a:cs typeface="+mn-cs"/>
                        </a:rPr>
                        <a:t>Static code &amp; Security</a:t>
                      </a: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marR="0" indent="0" algn="ctr" defTabSz="914400" rtl="0" eaLnBrk="1" fontAlgn="b" latinLnBrk="0" hangingPunct="1">
                        <a:lnSpc>
                          <a:spcPct val="90000"/>
                        </a:lnSpc>
                        <a:spcBef>
                          <a:spcPts val="0"/>
                        </a:spcBef>
                        <a:spcAft>
                          <a:spcPts val="600"/>
                        </a:spcAft>
                        <a:buClrTx/>
                        <a:buSzTx/>
                        <a:buFontTx/>
                        <a:buNone/>
                        <a:tabLst/>
                        <a:defRPr/>
                      </a:pPr>
                      <a:endParaRPr lang="en-US" sz="800" b="0" kern="1200" baseline="0" dirty="0">
                        <a:solidFill>
                          <a:schemeClr val="tx1"/>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marR="0" indent="0" algn="ctr" defTabSz="914400" rtl="0" eaLnBrk="1" fontAlgn="b" latinLnBrk="0" hangingPunct="1">
                        <a:lnSpc>
                          <a:spcPct val="90000"/>
                        </a:lnSpc>
                        <a:spcBef>
                          <a:spcPts val="0"/>
                        </a:spcBef>
                        <a:spcAft>
                          <a:spcPts val="600"/>
                        </a:spcAft>
                        <a:buClrTx/>
                        <a:buSzTx/>
                        <a:buFontTx/>
                        <a:buNone/>
                        <a:tabLst/>
                        <a:defRPr/>
                      </a:pPr>
                      <a:endParaRPr lang="en-US" sz="800" b="0" kern="1200" baseline="0" dirty="0">
                        <a:solidFill>
                          <a:schemeClr val="tx1"/>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marR="0" indent="0" algn="ctr" defTabSz="914400" rtl="0" eaLnBrk="1" fontAlgn="b" latinLnBrk="0" hangingPunct="1">
                        <a:lnSpc>
                          <a:spcPct val="90000"/>
                        </a:lnSpc>
                        <a:spcBef>
                          <a:spcPts val="0"/>
                        </a:spcBef>
                        <a:spcAft>
                          <a:spcPts val="600"/>
                        </a:spcAft>
                        <a:buClrTx/>
                        <a:buSzTx/>
                        <a:buFontTx/>
                        <a:buNone/>
                        <a:tabLst/>
                        <a:defRPr/>
                      </a:pPr>
                      <a:endParaRPr lang="en-US" sz="800" b="0" kern="1200" baseline="0" dirty="0">
                        <a:solidFill>
                          <a:schemeClr val="tx1"/>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extLst>
                  <a:ext uri="{0D108BD9-81ED-4DB2-BD59-A6C34878D82A}">
                    <a16:rowId xmlns:a16="http://schemas.microsoft.com/office/drawing/2014/main" val="717696165"/>
                  </a:ext>
                </a:extLst>
              </a:tr>
              <a:tr h="245184">
                <a:tc>
                  <a:txBody>
                    <a:bodyPr/>
                    <a:lstStyle/>
                    <a:p>
                      <a:pPr marL="0" marR="0" lvl="0" indent="0" algn="l" defTabSz="914400" rtl="0" eaLnBrk="1" fontAlgn="b" latinLnBrk="0" hangingPunct="1">
                        <a:lnSpc>
                          <a:spcPct val="100000"/>
                        </a:lnSpc>
                        <a:spcBef>
                          <a:spcPts val="0"/>
                        </a:spcBef>
                        <a:spcAft>
                          <a:spcPts val="0"/>
                        </a:spcAft>
                        <a:buClrTx/>
                        <a:buSzPct val="100000"/>
                        <a:buFont typeface="Trebuchet MS" panose="020B0603020202020204" pitchFamily="34" charset="0"/>
                        <a:buChar char="​"/>
                        <a:tabLst/>
                        <a:defRPr/>
                      </a:pPr>
                      <a:r>
                        <a:rPr lang="en-US" sz="800" b="0" i="0" u="none" kern="1200" spc="0" dirty="0">
                          <a:solidFill>
                            <a:schemeClr val="tx1"/>
                          </a:solidFill>
                          <a:latin typeface="+mn-lt"/>
                          <a:ea typeface="+mn-ea"/>
                          <a:cs typeface="+mn-cs"/>
                        </a:rPr>
                        <a:t>REST API support</a:t>
                      </a:r>
                    </a:p>
                    <a:p>
                      <a:pPr marL="0" indent="0" algn="l" defTabSz="914400" rtl="0" eaLnBrk="1" fontAlgn="b" latinLnBrk="0" hangingPunct="1">
                        <a:lnSpc>
                          <a:spcPct val="100000"/>
                        </a:lnSpc>
                        <a:spcBef>
                          <a:spcPts val="0"/>
                        </a:spcBef>
                        <a:spcAft>
                          <a:spcPts val="0"/>
                        </a:spcAft>
                        <a:buClrTx/>
                        <a:buSzPct val="100000"/>
                        <a:buFont typeface="Trebuchet MS" panose="020B0603020202020204" pitchFamily="34" charset="0"/>
                        <a:buChar char="​"/>
                      </a:pPr>
                      <a:endParaRPr lang="en-US" sz="800" b="0" i="0" u="none" kern="1200" spc="0" dirty="0">
                        <a:solidFill>
                          <a:schemeClr val="tx1"/>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marR="0" indent="0" algn="ctr" defTabSz="914400" rtl="0" eaLnBrk="1" fontAlgn="b" latinLnBrk="0" hangingPunct="1">
                        <a:lnSpc>
                          <a:spcPct val="90000"/>
                        </a:lnSpc>
                        <a:spcBef>
                          <a:spcPts val="0"/>
                        </a:spcBef>
                        <a:spcAft>
                          <a:spcPts val="600"/>
                        </a:spcAft>
                        <a:buClrTx/>
                        <a:buSzTx/>
                        <a:buFontTx/>
                        <a:buNone/>
                        <a:tabLst/>
                        <a:defRPr/>
                      </a:pPr>
                      <a:endParaRPr lang="en-US" sz="800" b="0" kern="1200" dirty="0">
                        <a:solidFill>
                          <a:srgbClr val="000000"/>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marR="0" indent="0" algn="ctr" defTabSz="914400" rtl="0" eaLnBrk="1" fontAlgn="b" latinLnBrk="0" hangingPunct="1">
                        <a:lnSpc>
                          <a:spcPct val="90000"/>
                        </a:lnSpc>
                        <a:spcBef>
                          <a:spcPts val="0"/>
                        </a:spcBef>
                        <a:spcAft>
                          <a:spcPts val="600"/>
                        </a:spcAft>
                        <a:buClrTx/>
                        <a:buSzTx/>
                        <a:buFontTx/>
                        <a:buNone/>
                        <a:tabLst/>
                        <a:defRPr/>
                      </a:pPr>
                      <a:r>
                        <a:rPr lang="en-US" sz="800" b="0" kern="1200" dirty="0">
                          <a:solidFill>
                            <a:schemeClr val="tx1"/>
                          </a:solidFill>
                          <a:latin typeface="+mn-lt"/>
                          <a:ea typeface="+mn-ea"/>
                          <a:cs typeface="+mn-cs"/>
                        </a:rPr>
                        <a:t>Yes</a:t>
                      </a:r>
                      <a:endParaRPr lang="en-US" sz="800" b="0" kern="1200" dirty="0">
                        <a:solidFill>
                          <a:srgbClr val="000000"/>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marR="0" indent="0" algn="ctr" defTabSz="914400" rtl="0" eaLnBrk="1" fontAlgn="b" latinLnBrk="0" hangingPunct="1">
                        <a:lnSpc>
                          <a:spcPct val="90000"/>
                        </a:lnSpc>
                        <a:spcBef>
                          <a:spcPts val="0"/>
                        </a:spcBef>
                        <a:spcAft>
                          <a:spcPts val="600"/>
                        </a:spcAft>
                        <a:buClrTx/>
                        <a:buSzTx/>
                        <a:buFontTx/>
                        <a:buNone/>
                        <a:tabLst/>
                        <a:defRPr/>
                      </a:pPr>
                      <a:endParaRPr lang="en-US" sz="800" b="0" kern="1200" dirty="0">
                        <a:solidFill>
                          <a:srgbClr val="000000"/>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marR="0" indent="0" algn="ctr" defTabSz="914400" rtl="0" eaLnBrk="1" fontAlgn="b" latinLnBrk="0" hangingPunct="1">
                        <a:lnSpc>
                          <a:spcPct val="90000"/>
                        </a:lnSpc>
                        <a:spcBef>
                          <a:spcPts val="0"/>
                        </a:spcBef>
                        <a:spcAft>
                          <a:spcPts val="600"/>
                        </a:spcAft>
                        <a:buClrTx/>
                        <a:buSzTx/>
                        <a:buFontTx/>
                        <a:buNone/>
                        <a:tabLst/>
                        <a:defRPr/>
                      </a:pPr>
                      <a:endParaRPr lang="en-US" sz="800" b="0" kern="1200" dirty="0">
                        <a:solidFill>
                          <a:srgbClr val="000000"/>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marR="0" indent="0" algn="ctr" defTabSz="914400" rtl="0" eaLnBrk="1" fontAlgn="b" latinLnBrk="0" hangingPunct="1">
                        <a:lnSpc>
                          <a:spcPct val="90000"/>
                        </a:lnSpc>
                        <a:spcBef>
                          <a:spcPts val="0"/>
                        </a:spcBef>
                        <a:spcAft>
                          <a:spcPts val="600"/>
                        </a:spcAft>
                        <a:buClrTx/>
                        <a:buSzTx/>
                        <a:buFontTx/>
                        <a:buNone/>
                        <a:tabLst/>
                        <a:defRPr/>
                      </a:pPr>
                      <a:endParaRPr lang="en-US" sz="800" b="0" kern="1200" dirty="0">
                        <a:solidFill>
                          <a:srgbClr val="FFFFFF"/>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extLst>
                  <a:ext uri="{0D108BD9-81ED-4DB2-BD59-A6C34878D82A}">
                    <a16:rowId xmlns:a16="http://schemas.microsoft.com/office/drawing/2014/main" val="3374860648"/>
                  </a:ext>
                </a:extLst>
              </a:tr>
              <a:tr h="245184">
                <a:tc>
                  <a:txBody>
                    <a:bodyPr/>
                    <a:lstStyle/>
                    <a:p>
                      <a:pPr marL="0" indent="0" algn="l" defTabSz="914400" rtl="0" eaLnBrk="1" fontAlgn="b" latinLnBrk="0" hangingPunct="1">
                        <a:lnSpc>
                          <a:spcPct val="100000"/>
                        </a:lnSpc>
                        <a:spcBef>
                          <a:spcPts val="0"/>
                        </a:spcBef>
                        <a:spcAft>
                          <a:spcPts val="0"/>
                        </a:spcAft>
                        <a:buClrTx/>
                        <a:buSzPct val="100000"/>
                        <a:buFont typeface="Trebuchet MS" panose="020B0603020202020204" pitchFamily="34" charset="0"/>
                        <a:buChar char="​"/>
                      </a:pPr>
                      <a:r>
                        <a:rPr lang="en-US" sz="800" b="0" i="0" u="none" kern="1200" spc="0" dirty="0">
                          <a:solidFill>
                            <a:schemeClr val="tx1"/>
                          </a:solidFill>
                          <a:latin typeface="+mn-lt"/>
                          <a:ea typeface="+mn-ea"/>
                          <a:cs typeface="+mn-cs"/>
                        </a:rPr>
                        <a:t>Multi-region support</a:t>
                      </a: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marR="0" indent="0" algn="ctr" defTabSz="914400" rtl="0" eaLnBrk="1" fontAlgn="b" latinLnBrk="0" hangingPunct="1">
                        <a:lnSpc>
                          <a:spcPct val="90000"/>
                        </a:lnSpc>
                        <a:spcBef>
                          <a:spcPts val="0"/>
                        </a:spcBef>
                        <a:spcAft>
                          <a:spcPts val="600"/>
                        </a:spcAft>
                        <a:buClrTx/>
                        <a:buSzTx/>
                        <a:buFontTx/>
                        <a:buNone/>
                        <a:tabLst/>
                        <a:defRPr/>
                      </a:pPr>
                      <a:endParaRPr lang="en-US" sz="800" b="0" kern="1200" baseline="0" dirty="0">
                        <a:solidFill>
                          <a:schemeClr val="tx1"/>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marR="0" indent="0" algn="ctr" defTabSz="914400" rtl="0" eaLnBrk="1" fontAlgn="b" latinLnBrk="0" hangingPunct="1">
                        <a:lnSpc>
                          <a:spcPct val="90000"/>
                        </a:lnSpc>
                        <a:spcBef>
                          <a:spcPts val="0"/>
                        </a:spcBef>
                        <a:spcAft>
                          <a:spcPts val="600"/>
                        </a:spcAft>
                        <a:buClrTx/>
                        <a:buSzTx/>
                        <a:buFontTx/>
                        <a:buNone/>
                        <a:tabLst/>
                        <a:defRPr/>
                      </a:pPr>
                      <a:r>
                        <a:rPr lang="en-US" sz="800" b="0" kern="1200" baseline="0" dirty="0">
                          <a:solidFill>
                            <a:schemeClr val="tx1"/>
                          </a:solidFill>
                          <a:latin typeface="+mn-lt"/>
                          <a:ea typeface="+mn-ea"/>
                          <a:cs typeface="+mn-cs"/>
                        </a:rPr>
                        <a:t>Yes</a:t>
                      </a: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marR="0" indent="0" algn="ctr" defTabSz="914400" rtl="0" eaLnBrk="1" fontAlgn="b" latinLnBrk="0" hangingPunct="1">
                        <a:lnSpc>
                          <a:spcPct val="90000"/>
                        </a:lnSpc>
                        <a:spcBef>
                          <a:spcPts val="0"/>
                        </a:spcBef>
                        <a:spcAft>
                          <a:spcPts val="600"/>
                        </a:spcAft>
                        <a:buClrTx/>
                        <a:buSzTx/>
                        <a:buFontTx/>
                        <a:buNone/>
                        <a:tabLst/>
                        <a:defRPr/>
                      </a:pPr>
                      <a:endParaRPr lang="en-US" sz="800" b="0" kern="1200" baseline="0" dirty="0">
                        <a:solidFill>
                          <a:schemeClr val="tx1"/>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marR="0" indent="0" algn="ctr" defTabSz="914400" rtl="0" eaLnBrk="1" fontAlgn="b" latinLnBrk="0" hangingPunct="1">
                        <a:lnSpc>
                          <a:spcPct val="90000"/>
                        </a:lnSpc>
                        <a:spcBef>
                          <a:spcPts val="0"/>
                        </a:spcBef>
                        <a:spcAft>
                          <a:spcPts val="600"/>
                        </a:spcAft>
                        <a:buClrTx/>
                        <a:buSzTx/>
                        <a:buFontTx/>
                        <a:buNone/>
                        <a:tabLst/>
                        <a:defRPr/>
                      </a:pPr>
                      <a:endParaRPr lang="en-US" sz="800" b="0" kern="1200" baseline="0" dirty="0">
                        <a:solidFill>
                          <a:schemeClr val="tx1"/>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marR="0" indent="0" algn="ctr" defTabSz="914400" rtl="0" eaLnBrk="1" fontAlgn="b" latinLnBrk="0" hangingPunct="1">
                        <a:lnSpc>
                          <a:spcPct val="90000"/>
                        </a:lnSpc>
                        <a:spcBef>
                          <a:spcPts val="0"/>
                        </a:spcBef>
                        <a:spcAft>
                          <a:spcPts val="600"/>
                        </a:spcAft>
                        <a:buClrTx/>
                        <a:buSzTx/>
                        <a:buFontTx/>
                        <a:buNone/>
                        <a:tabLst/>
                        <a:defRPr/>
                      </a:pPr>
                      <a:endParaRPr lang="en-US" sz="800" b="0" kern="1200" dirty="0">
                        <a:solidFill>
                          <a:srgbClr val="FFFFFF"/>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extLst>
                  <a:ext uri="{0D108BD9-81ED-4DB2-BD59-A6C34878D82A}">
                    <a16:rowId xmlns:a16="http://schemas.microsoft.com/office/drawing/2014/main" val="446438113"/>
                  </a:ext>
                </a:extLst>
              </a:tr>
              <a:tr h="395876">
                <a:tc>
                  <a:txBody>
                    <a:bodyPr/>
                    <a:lstStyle/>
                    <a:p>
                      <a:pPr marL="0" marR="0" lvl="0" indent="0" algn="l" defTabSz="914400" rtl="0" eaLnBrk="1" fontAlgn="b" latinLnBrk="0" hangingPunct="1">
                        <a:lnSpc>
                          <a:spcPct val="100000"/>
                        </a:lnSpc>
                        <a:spcBef>
                          <a:spcPts val="0"/>
                        </a:spcBef>
                        <a:spcAft>
                          <a:spcPts val="0"/>
                        </a:spcAft>
                        <a:buClrTx/>
                        <a:buSzPct val="100000"/>
                        <a:buFont typeface="Trebuchet MS" panose="020B0603020202020204" pitchFamily="34" charset="0"/>
                        <a:buChar char="​"/>
                        <a:tabLst/>
                        <a:defRPr/>
                      </a:pPr>
                      <a:r>
                        <a:rPr lang="en-US" sz="800" b="0" i="0" u="none" kern="1200" spc="0" dirty="0">
                          <a:solidFill>
                            <a:schemeClr val="tx1"/>
                          </a:solidFill>
                          <a:latin typeface="+mn-lt"/>
                          <a:ea typeface="+mn-ea"/>
                          <a:cs typeface="+mn-cs"/>
                        </a:rPr>
                        <a:t>Quality gate for Pull Requests</a:t>
                      </a: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marR="0" indent="0" algn="ctr" defTabSz="914400" rtl="0" eaLnBrk="1" fontAlgn="b" latinLnBrk="0" hangingPunct="1">
                        <a:lnSpc>
                          <a:spcPct val="90000"/>
                        </a:lnSpc>
                        <a:spcBef>
                          <a:spcPts val="0"/>
                        </a:spcBef>
                        <a:spcAft>
                          <a:spcPts val="600"/>
                        </a:spcAft>
                        <a:buClrTx/>
                        <a:buSzTx/>
                        <a:buFontTx/>
                        <a:buNone/>
                        <a:tabLst/>
                        <a:defRPr/>
                      </a:pPr>
                      <a:endParaRPr lang="en-US" sz="800" b="0" kern="1200" dirty="0">
                        <a:solidFill>
                          <a:srgbClr val="000000"/>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marR="0" indent="0" algn="ctr" defTabSz="914400" rtl="0" eaLnBrk="1" fontAlgn="b" latinLnBrk="0" hangingPunct="1">
                        <a:lnSpc>
                          <a:spcPct val="90000"/>
                        </a:lnSpc>
                        <a:spcBef>
                          <a:spcPts val="0"/>
                        </a:spcBef>
                        <a:spcAft>
                          <a:spcPts val="600"/>
                        </a:spcAft>
                        <a:buClrTx/>
                        <a:buSzTx/>
                        <a:buFontTx/>
                        <a:buNone/>
                        <a:tabLst/>
                        <a:defRPr/>
                      </a:pPr>
                      <a:r>
                        <a:rPr lang="en-US" sz="800" b="0" kern="1200" dirty="0">
                          <a:solidFill>
                            <a:schemeClr val="tx1"/>
                          </a:solidFill>
                          <a:latin typeface="+mn-lt"/>
                          <a:ea typeface="+mn-ea"/>
                          <a:cs typeface="+mn-cs"/>
                        </a:rPr>
                        <a:t>                works with cloud-based ALM and local CI/CD</a:t>
                      </a:r>
                      <a:endParaRPr lang="en-US" sz="800" b="0" kern="1200" dirty="0">
                        <a:solidFill>
                          <a:srgbClr val="000000"/>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marR="0" indent="0" algn="ctr" defTabSz="914400" rtl="0" eaLnBrk="1" fontAlgn="b" latinLnBrk="0" hangingPunct="1">
                        <a:lnSpc>
                          <a:spcPct val="90000"/>
                        </a:lnSpc>
                        <a:spcBef>
                          <a:spcPts val="0"/>
                        </a:spcBef>
                        <a:spcAft>
                          <a:spcPts val="600"/>
                        </a:spcAft>
                        <a:buClrTx/>
                        <a:buSzTx/>
                        <a:buFontTx/>
                        <a:buNone/>
                        <a:tabLst/>
                        <a:defRPr/>
                      </a:pPr>
                      <a:endParaRPr lang="en-US" sz="800" b="0" kern="1200" dirty="0">
                        <a:solidFill>
                          <a:srgbClr val="000000"/>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marR="0" indent="0" algn="ctr" defTabSz="914400" rtl="0" eaLnBrk="1" fontAlgn="b" latinLnBrk="0" hangingPunct="1">
                        <a:lnSpc>
                          <a:spcPct val="90000"/>
                        </a:lnSpc>
                        <a:spcBef>
                          <a:spcPts val="0"/>
                        </a:spcBef>
                        <a:spcAft>
                          <a:spcPts val="600"/>
                        </a:spcAft>
                        <a:buClrTx/>
                        <a:buSzTx/>
                        <a:buFontTx/>
                        <a:buNone/>
                        <a:tabLst/>
                        <a:defRPr/>
                      </a:pPr>
                      <a:endParaRPr lang="en-US" sz="800" b="0" kern="1200" dirty="0">
                        <a:solidFill>
                          <a:srgbClr val="000000"/>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marR="0" indent="0" algn="ctr" defTabSz="914400" rtl="0" eaLnBrk="1" fontAlgn="b" latinLnBrk="0" hangingPunct="1">
                        <a:lnSpc>
                          <a:spcPct val="90000"/>
                        </a:lnSpc>
                        <a:spcBef>
                          <a:spcPts val="0"/>
                        </a:spcBef>
                        <a:spcAft>
                          <a:spcPts val="600"/>
                        </a:spcAft>
                        <a:buClrTx/>
                        <a:buSzTx/>
                        <a:buFontTx/>
                        <a:buNone/>
                        <a:tabLst/>
                        <a:defRPr/>
                      </a:pPr>
                      <a:endParaRPr lang="en-US" sz="800" b="0" kern="1200" dirty="0">
                        <a:solidFill>
                          <a:srgbClr val="000000"/>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extLst>
                  <a:ext uri="{0D108BD9-81ED-4DB2-BD59-A6C34878D82A}">
                    <a16:rowId xmlns:a16="http://schemas.microsoft.com/office/drawing/2014/main" val="1429393831"/>
                  </a:ext>
                </a:extLst>
              </a:tr>
              <a:tr h="310896">
                <a:tc>
                  <a:txBody>
                    <a:bodyPr/>
                    <a:lstStyle/>
                    <a:p>
                      <a:pPr marL="0" indent="0" algn="l" defTabSz="914400" rtl="0" eaLnBrk="1" fontAlgn="b" latinLnBrk="0" hangingPunct="1">
                        <a:lnSpc>
                          <a:spcPct val="100000"/>
                        </a:lnSpc>
                        <a:spcBef>
                          <a:spcPts val="0"/>
                        </a:spcBef>
                        <a:spcAft>
                          <a:spcPts val="0"/>
                        </a:spcAft>
                        <a:buClrTx/>
                        <a:buSzPct val="100000"/>
                        <a:buFont typeface="Trebuchet MS" panose="020B0603020202020204" pitchFamily="34" charset="0"/>
                        <a:buChar char="​"/>
                      </a:pPr>
                      <a:r>
                        <a:rPr lang="en-US" sz="800" b="0" i="0" u="none" kern="1200" spc="0" dirty="0">
                          <a:solidFill>
                            <a:schemeClr val="tx1"/>
                          </a:solidFill>
                          <a:latin typeface="+mn-lt"/>
                          <a:ea typeface="+mn-ea"/>
                          <a:cs typeface="+mn-cs"/>
                        </a:rPr>
                        <a:t>Support</a:t>
                      </a: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914400" marR="0" lvl="2" indent="0" algn="l" defTabSz="914400" rtl="0" eaLnBrk="1" fontAlgn="b" latinLnBrk="0" hangingPunct="1">
                        <a:lnSpc>
                          <a:spcPct val="100000"/>
                        </a:lnSpc>
                        <a:spcBef>
                          <a:spcPts val="0"/>
                        </a:spcBef>
                        <a:spcAft>
                          <a:spcPts val="0"/>
                        </a:spcAft>
                        <a:buClrTx/>
                        <a:buSzPct val="100000"/>
                        <a:buFont typeface="Trebuchet MS" panose="020B0603020202020204" pitchFamily="34" charset="0"/>
                        <a:buChar char="​"/>
                        <a:tabLst/>
                        <a:defRPr/>
                      </a:pPr>
                      <a:endParaRPr lang="en-US" sz="800" b="0" i="0" u="none" kern="1200" spc="0" baseline="0" dirty="0">
                        <a:solidFill>
                          <a:schemeClr val="tx1"/>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914400" marR="0" lvl="2" indent="0" algn="l" defTabSz="914400" rtl="0" eaLnBrk="1" fontAlgn="b" latinLnBrk="0" hangingPunct="1">
                        <a:lnSpc>
                          <a:spcPct val="100000"/>
                        </a:lnSpc>
                        <a:spcBef>
                          <a:spcPts val="0"/>
                        </a:spcBef>
                        <a:spcAft>
                          <a:spcPts val="0"/>
                        </a:spcAft>
                        <a:buClrTx/>
                        <a:buSzPct val="100000"/>
                        <a:buFont typeface="Trebuchet MS" panose="020B0603020202020204" pitchFamily="34" charset="0"/>
                        <a:buChar char="​"/>
                        <a:tabLst/>
                        <a:defRPr/>
                      </a:pPr>
                      <a:r>
                        <a:rPr lang="en-US" sz="800" b="0" i="0" u="none" kern="1200" spc="0" dirty="0">
                          <a:solidFill>
                            <a:schemeClr val="tx1"/>
                          </a:solidFill>
                          <a:latin typeface="+mn-lt"/>
                          <a:ea typeface="+mn-ea"/>
                          <a:cs typeface="+mn-cs"/>
                        </a:rPr>
                        <a:t>24/5</a:t>
                      </a:r>
                      <a:endParaRPr lang="en-US" sz="600" b="0" i="0" u="none" kern="1200" spc="0" dirty="0">
                        <a:solidFill>
                          <a:schemeClr val="tx1"/>
                        </a:solidFill>
                        <a:latin typeface="+mn-lt"/>
                        <a:ea typeface="+mn-ea"/>
                        <a:cs typeface="+mn-cs"/>
                      </a:endParaRPr>
                    </a:p>
                    <a:p>
                      <a:pPr marL="914400" marR="0" lvl="2" indent="0" algn="l" defTabSz="914400" rtl="0" eaLnBrk="1" fontAlgn="b" latinLnBrk="0" hangingPunct="1">
                        <a:lnSpc>
                          <a:spcPct val="100000"/>
                        </a:lnSpc>
                        <a:spcBef>
                          <a:spcPts val="0"/>
                        </a:spcBef>
                        <a:spcAft>
                          <a:spcPts val="0"/>
                        </a:spcAft>
                        <a:buClrTx/>
                        <a:buSzPct val="100000"/>
                        <a:buFont typeface="Trebuchet MS" panose="020B0603020202020204" pitchFamily="34" charset="0"/>
                        <a:buChar char="​"/>
                        <a:tabLst/>
                        <a:defRPr/>
                      </a:pPr>
                      <a:r>
                        <a:rPr lang="en-US" sz="600" b="0" i="0" u="none" kern="1200" spc="0" baseline="0" dirty="0">
                          <a:solidFill>
                            <a:schemeClr val="tx1"/>
                          </a:solidFill>
                          <a:latin typeface="+mn-lt"/>
                          <a:ea typeface="+mn-ea"/>
                          <a:cs typeface="+mn-cs"/>
                        </a:rPr>
                        <a:t>Upgrade to 24/7</a:t>
                      </a: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914400" marR="0" lvl="2" indent="0" algn="l" defTabSz="914400" rtl="0" eaLnBrk="1" fontAlgn="b" latinLnBrk="0" hangingPunct="1">
                        <a:lnSpc>
                          <a:spcPct val="100000"/>
                        </a:lnSpc>
                        <a:spcBef>
                          <a:spcPts val="0"/>
                        </a:spcBef>
                        <a:spcAft>
                          <a:spcPts val="0"/>
                        </a:spcAft>
                        <a:buClrTx/>
                        <a:buSzPct val="100000"/>
                        <a:buFont typeface="Trebuchet MS" panose="020B0603020202020204" pitchFamily="34" charset="0"/>
                        <a:buChar char="​"/>
                        <a:tabLst/>
                        <a:defRPr/>
                      </a:pPr>
                      <a:endParaRPr lang="en-US" sz="600" b="0" i="0" u="none" kern="1200" spc="0" dirty="0">
                        <a:solidFill>
                          <a:schemeClr val="tx1"/>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914400" marR="0" lvl="2" indent="0" algn="l" defTabSz="914400" rtl="0" eaLnBrk="1" fontAlgn="b" latinLnBrk="0" hangingPunct="1">
                        <a:lnSpc>
                          <a:spcPct val="100000"/>
                        </a:lnSpc>
                        <a:spcBef>
                          <a:spcPts val="0"/>
                        </a:spcBef>
                        <a:spcAft>
                          <a:spcPts val="0"/>
                        </a:spcAft>
                        <a:buClrTx/>
                        <a:buSzPct val="100000"/>
                        <a:buFont typeface="Trebuchet MS" panose="020B0603020202020204" pitchFamily="34" charset="0"/>
                        <a:buChar char="​"/>
                        <a:tabLst/>
                        <a:defRPr/>
                      </a:pPr>
                      <a:endParaRPr lang="en-US" sz="600" b="0" i="0" u="none" kern="1200" spc="0" baseline="0" dirty="0">
                        <a:solidFill>
                          <a:schemeClr val="tx1"/>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914400" marR="0" lvl="2" indent="0" algn="l" defTabSz="914400" rtl="0" eaLnBrk="1" fontAlgn="b" latinLnBrk="0" hangingPunct="1">
                        <a:lnSpc>
                          <a:spcPct val="100000"/>
                        </a:lnSpc>
                        <a:spcBef>
                          <a:spcPts val="0"/>
                        </a:spcBef>
                        <a:spcAft>
                          <a:spcPts val="0"/>
                        </a:spcAft>
                        <a:buClrTx/>
                        <a:buSzPct val="100000"/>
                        <a:buFont typeface="Trebuchet MS" panose="020B0603020202020204" pitchFamily="34" charset="0"/>
                        <a:buChar char="​"/>
                        <a:tabLst/>
                        <a:defRPr/>
                      </a:pPr>
                      <a:endParaRPr lang="en-US" sz="600" b="0" i="0" u="none" kern="1200" spc="0" baseline="0" dirty="0">
                        <a:solidFill>
                          <a:schemeClr val="tx1"/>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extLst>
                  <a:ext uri="{0D108BD9-81ED-4DB2-BD59-A6C34878D82A}">
                    <a16:rowId xmlns:a16="http://schemas.microsoft.com/office/drawing/2014/main" val="10009"/>
                  </a:ext>
                </a:extLst>
              </a:tr>
              <a:tr h="293730">
                <a:tc>
                  <a:txBody>
                    <a:bodyPr/>
                    <a:lstStyle/>
                    <a:p>
                      <a:pPr marL="0" indent="0" algn="l" defTabSz="914400" rtl="0" eaLnBrk="1" fontAlgn="b" latinLnBrk="0" hangingPunct="1">
                        <a:lnSpc>
                          <a:spcPct val="100000"/>
                        </a:lnSpc>
                        <a:spcBef>
                          <a:spcPts val="0"/>
                        </a:spcBef>
                        <a:spcAft>
                          <a:spcPts val="0"/>
                        </a:spcAft>
                        <a:buClrTx/>
                        <a:buSzPct val="100000"/>
                        <a:buFont typeface="Trebuchet MS" panose="020B0603020202020204" pitchFamily="34" charset="0"/>
                        <a:buChar char="​"/>
                      </a:pPr>
                      <a:endParaRPr lang="en-US" sz="800" b="0" i="0" u="none" kern="1200" spc="0" dirty="0">
                        <a:solidFill>
                          <a:schemeClr val="tx1"/>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marR="0" indent="0" algn="ctr" defTabSz="914400" rtl="0" eaLnBrk="1" fontAlgn="b" latinLnBrk="0" hangingPunct="1">
                        <a:lnSpc>
                          <a:spcPct val="90000"/>
                        </a:lnSpc>
                        <a:spcBef>
                          <a:spcPts val="0"/>
                        </a:spcBef>
                        <a:spcAft>
                          <a:spcPts val="600"/>
                        </a:spcAft>
                        <a:buClrTx/>
                        <a:buSzTx/>
                        <a:buFontTx/>
                        <a:buNone/>
                        <a:tabLst/>
                        <a:defRPr/>
                      </a:pPr>
                      <a:endParaRPr lang="en-US" sz="800" b="0" kern="1200" baseline="0" dirty="0">
                        <a:solidFill>
                          <a:schemeClr val="tx1"/>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marR="0" indent="0" algn="ctr" defTabSz="914400" rtl="0" eaLnBrk="1" fontAlgn="b" latinLnBrk="0" hangingPunct="1">
                        <a:lnSpc>
                          <a:spcPct val="90000"/>
                        </a:lnSpc>
                        <a:spcBef>
                          <a:spcPts val="0"/>
                        </a:spcBef>
                        <a:spcAft>
                          <a:spcPts val="600"/>
                        </a:spcAft>
                        <a:buClrTx/>
                        <a:buSzTx/>
                        <a:buFontTx/>
                        <a:buNone/>
                        <a:tabLst/>
                        <a:defRPr/>
                      </a:pPr>
                      <a:endParaRPr lang="en-US" sz="800" b="0" kern="1200" baseline="0" dirty="0">
                        <a:solidFill>
                          <a:schemeClr val="tx1"/>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marR="0" indent="0" algn="ctr" defTabSz="914400" rtl="0" eaLnBrk="1" fontAlgn="b" latinLnBrk="0" hangingPunct="1">
                        <a:lnSpc>
                          <a:spcPct val="90000"/>
                        </a:lnSpc>
                        <a:spcBef>
                          <a:spcPts val="0"/>
                        </a:spcBef>
                        <a:spcAft>
                          <a:spcPts val="600"/>
                        </a:spcAft>
                        <a:buClrTx/>
                        <a:buSzTx/>
                        <a:buFontTx/>
                        <a:buNone/>
                        <a:tabLst/>
                        <a:defRPr/>
                      </a:pPr>
                      <a:endParaRPr lang="en-US" sz="800" b="0" kern="1200" baseline="0" dirty="0">
                        <a:solidFill>
                          <a:schemeClr val="tx1"/>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marR="0" indent="0" algn="ctr" defTabSz="914400" rtl="0" eaLnBrk="1" fontAlgn="b" latinLnBrk="0" hangingPunct="1">
                        <a:lnSpc>
                          <a:spcPct val="90000"/>
                        </a:lnSpc>
                        <a:spcBef>
                          <a:spcPts val="0"/>
                        </a:spcBef>
                        <a:spcAft>
                          <a:spcPts val="600"/>
                        </a:spcAft>
                        <a:buClrTx/>
                        <a:buSzTx/>
                        <a:buFontTx/>
                        <a:buNone/>
                        <a:tabLst/>
                        <a:defRPr/>
                      </a:pPr>
                      <a:endParaRPr lang="en-US" sz="800" b="0" kern="1200" dirty="0">
                        <a:solidFill>
                          <a:srgbClr val="000000"/>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tc>
                  <a:txBody>
                    <a:bodyPr/>
                    <a:lstStyle/>
                    <a:p>
                      <a:pPr marL="0" marR="0" indent="0" algn="ctr" defTabSz="914400" rtl="0" eaLnBrk="1" fontAlgn="b" latinLnBrk="0" hangingPunct="1">
                        <a:lnSpc>
                          <a:spcPct val="90000"/>
                        </a:lnSpc>
                        <a:spcBef>
                          <a:spcPts val="0"/>
                        </a:spcBef>
                        <a:spcAft>
                          <a:spcPts val="600"/>
                        </a:spcAft>
                        <a:buClrTx/>
                        <a:buSzTx/>
                        <a:buFontTx/>
                        <a:buNone/>
                        <a:tabLst/>
                        <a:defRPr/>
                      </a:pPr>
                      <a:endParaRPr lang="en-US" sz="800" b="0" kern="1200" dirty="0">
                        <a:solidFill>
                          <a:srgbClr val="000000"/>
                        </a:solidFill>
                        <a:latin typeface="+mn-lt"/>
                        <a:ea typeface="+mn-ea"/>
                        <a:cs typeface="+mn-cs"/>
                      </a:endParaRPr>
                    </a:p>
                  </a:txBody>
                  <a:tcPr marL="6858" marR="6858" marT="6858" marB="6858" anchor="ctr">
                    <a:lnT w="9525" cap="flat" cmpd="sng" algn="ctr">
                      <a:solidFill>
                        <a:srgbClr val="9A9A9A"/>
                      </a:solidFill>
                      <a:prstDash val="sysDot"/>
                      <a:round/>
                      <a:headEnd type="none" w="med" len="med"/>
                      <a:tailEnd type="none" w="med" len="med"/>
                    </a:lnT>
                    <a:lnB w="9525" cap="flat" cmpd="sng" algn="ctr">
                      <a:solidFill>
                        <a:srgbClr val="9A9A9A"/>
                      </a:solidFill>
                      <a:prstDash val="sysDot"/>
                      <a:round/>
                      <a:headEnd type="none" w="med" len="med"/>
                      <a:tailEnd type="none" w="med" len="med"/>
                    </a:lnB>
                  </a:tcPr>
                </a:tc>
                <a:extLst>
                  <a:ext uri="{0D108BD9-81ED-4DB2-BD59-A6C34878D82A}">
                    <a16:rowId xmlns:a16="http://schemas.microsoft.com/office/drawing/2014/main" val="3378910596"/>
                  </a:ext>
                </a:extLst>
              </a:tr>
            </a:tbl>
          </a:graphicData>
        </a:graphic>
      </p:graphicFrame>
      <p:graphicFrame>
        <p:nvGraphicFramePr>
          <p:cNvPr id="2" name="Object 1" hidden="1"/>
          <p:cNvGraphicFramePr>
            <a:graphicFrameLocks noChangeAspect="1"/>
          </p:cNvGraphicFramePr>
          <p:nvPr>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2" name="Object 1" hidden="1"/>
                      <p:cNvPicPr/>
                      <p:nvPr/>
                    </p:nvPicPr>
                    <p:blipFill>
                      <a:blip r:embed="rId7"/>
                      <a:stretch>
                        <a:fillRect/>
                      </a:stretch>
                    </p:blipFill>
                    <p:spPr>
                      <a:xfrm>
                        <a:off x="1192" y="1192"/>
                        <a:ext cx="1190" cy="1190"/>
                      </a:xfrm>
                      <a:prstGeom prst="rect">
                        <a:avLst/>
                      </a:prstGeom>
                    </p:spPr>
                  </p:pic>
                </p:oleObj>
              </mc:Fallback>
            </mc:AlternateContent>
          </a:graphicData>
        </a:graphic>
      </p:graphicFrame>
      <p:sp>
        <p:nvSpPr>
          <p:cNvPr id="3" name="Rectangle 2" hidden="1"/>
          <p:cNvSpPr/>
          <p:nvPr>
            <p:custDataLst>
              <p:tags r:id="rId3"/>
            </p:custDataLst>
          </p:nvPr>
        </p:nvSpPr>
        <p:spPr>
          <a:xfrm>
            <a:off x="0" y="0"/>
            <a:ext cx="119063" cy="119063"/>
          </a:xfrm>
          <a:prstGeom prst="rect">
            <a:avLst/>
          </a:prstGeom>
          <a:solidFill>
            <a:schemeClr val="tx2"/>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1800" dirty="0" err="1">
              <a:solidFill>
                <a:srgbClr val="FFFF00"/>
              </a:solidFill>
              <a:latin typeface="Century Gothic" panose="020B0502020202020204" pitchFamily="34" charset="0"/>
              <a:ea typeface="+mj-ea"/>
              <a:cs typeface="+mj-cs"/>
              <a:sym typeface="Century Gothic" panose="020B0502020202020204" pitchFamily="34" charset="0"/>
            </a:endParaRPr>
          </a:p>
        </p:txBody>
      </p:sp>
      <p:sp>
        <p:nvSpPr>
          <p:cNvPr id="4" name="Title 3"/>
          <p:cNvSpPr>
            <a:spLocks noGrp="1"/>
          </p:cNvSpPr>
          <p:nvPr>
            <p:ph type="title"/>
          </p:nvPr>
        </p:nvSpPr>
        <p:spPr>
          <a:xfrm>
            <a:off x="472500" y="467100"/>
            <a:ext cx="8200013" cy="498598"/>
          </a:xfrm>
        </p:spPr>
        <p:txBody>
          <a:bodyPr vert="horz"/>
          <a:lstStyle/>
          <a:p>
            <a:r>
              <a:rPr lang="en-US" b="0" dirty="0" err="1"/>
              <a:t>DevSecOps</a:t>
            </a:r>
            <a:r>
              <a:rPr lang="en-US" b="0" dirty="0"/>
              <a:t> tools for Code Quality from perspective of support for best practices &amp; other criteria</a:t>
            </a:r>
          </a:p>
        </p:txBody>
      </p:sp>
      <p:grpSp>
        <p:nvGrpSpPr>
          <p:cNvPr id="139" name="Group 138"/>
          <p:cNvGrpSpPr/>
          <p:nvPr/>
        </p:nvGrpSpPr>
        <p:grpSpPr>
          <a:xfrm>
            <a:off x="3499130" y="2100665"/>
            <a:ext cx="137160" cy="137160"/>
            <a:chOff x="5961063" y="3294063"/>
            <a:chExt cx="269875" cy="269875"/>
          </a:xfrm>
        </p:grpSpPr>
        <p:sp>
          <p:nvSpPr>
            <p:cNvPr id="140" name="Oval 16"/>
            <p:cNvSpPr>
              <a:spLocks noChangeArrowheads="1"/>
            </p:cNvSpPr>
            <p:nvPr/>
          </p:nvSpPr>
          <p:spPr bwMode="auto">
            <a:xfrm>
              <a:off x="5961063" y="3294063"/>
              <a:ext cx="269875" cy="269875"/>
            </a:xfrm>
            <a:prstGeom prst="ellipse">
              <a:avLst/>
            </a:prstGeom>
            <a:solidFill>
              <a:srgbClr val="29BA74">
                <a:lumMod val="100000"/>
              </a:srgbClr>
            </a:solidFill>
            <a:ln>
              <a:noFill/>
            </a:ln>
          </p:spPr>
          <p:txBody>
            <a:bodyPr vert="horz" wrap="square" lIns="68580" tIns="34290" rIns="68580" bIns="34290" numCol="1" anchor="t" anchorCtr="0" compatLnSpc="1">
              <a:prstTxWarp prst="textNoShape">
                <a:avLst/>
              </a:prstTxWarp>
            </a:bodyPr>
            <a:lstStyle/>
            <a:p>
              <a:endParaRPr lang="en-US" sz="1050" dirty="0">
                <a:latin typeface="PKO Bank Polski" panose="020B0604020202020204" pitchFamily="34" charset="0"/>
                <a:sym typeface="PKO Bank Polski" panose="020B0604020202020204" pitchFamily="34" charset="0"/>
              </a:endParaRPr>
            </a:p>
          </p:txBody>
        </p:sp>
        <p:sp>
          <p:nvSpPr>
            <p:cNvPr id="141" name="Freeform 17"/>
            <p:cNvSpPr>
              <a:spLocks/>
            </p:cNvSpPr>
            <p:nvPr/>
          </p:nvSpPr>
          <p:spPr bwMode="auto">
            <a:xfrm>
              <a:off x="6029326" y="3363913"/>
              <a:ext cx="133350" cy="128587"/>
            </a:xfrm>
            <a:custGeom>
              <a:avLst/>
              <a:gdLst>
                <a:gd name="T0" fmla="*/ 36 w 84"/>
                <a:gd name="T1" fmla="*/ 67 h 81"/>
                <a:gd name="T2" fmla="*/ 7 w 84"/>
                <a:gd name="T3" fmla="*/ 39 h 81"/>
                <a:gd name="T4" fmla="*/ 0 w 84"/>
                <a:gd name="T5" fmla="*/ 45 h 81"/>
                <a:gd name="T6" fmla="*/ 38 w 84"/>
                <a:gd name="T7" fmla="*/ 81 h 81"/>
                <a:gd name="T8" fmla="*/ 84 w 84"/>
                <a:gd name="T9" fmla="*/ 4 h 81"/>
                <a:gd name="T10" fmla="*/ 76 w 84"/>
                <a:gd name="T11" fmla="*/ 0 h 81"/>
                <a:gd name="T12" fmla="*/ 36 w 84"/>
                <a:gd name="T13" fmla="*/ 67 h 81"/>
              </a:gdLst>
              <a:ahLst/>
              <a:cxnLst>
                <a:cxn ang="0">
                  <a:pos x="T0" y="T1"/>
                </a:cxn>
                <a:cxn ang="0">
                  <a:pos x="T2" y="T3"/>
                </a:cxn>
                <a:cxn ang="0">
                  <a:pos x="T4" y="T5"/>
                </a:cxn>
                <a:cxn ang="0">
                  <a:pos x="T6" y="T7"/>
                </a:cxn>
                <a:cxn ang="0">
                  <a:pos x="T8" y="T9"/>
                </a:cxn>
                <a:cxn ang="0">
                  <a:pos x="T10" y="T11"/>
                </a:cxn>
                <a:cxn ang="0">
                  <a:pos x="T12" y="T13"/>
                </a:cxn>
              </a:cxnLst>
              <a:rect l="0" t="0" r="r" b="b"/>
              <a:pathLst>
                <a:path w="84" h="81">
                  <a:moveTo>
                    <a:pt x="36" y="67"/>
                  </a:moveTo>
                  <a:lnTo>
                    <a:pt x="7" y="39"/>
                  </a:lnTo>
                  <a:lnTo>
                    <a:pt x="0" y="45"/>
                  </a:lnTo>
                  <a:lnTo>
                    <a:pt x="38" y="81"/>
                  </a:lnTo>
                  <a:lnTo>
                    <a:pt x="84" y="4"/>
                  </a:lnTo>
                  <a:lnTo>
                    <a:pt x="76" y="0"/>
                  </a:lnTo>
                  <a:lnTo>
                    <a:pt x="36" y="67"/>
                  </a:lnTo>
                  <a:close/>
                </a:path>
              </a:pathLst>
            </a:custGeom>
            <a:solidFill>
              <a:srgbClr val="FFFFFF">
                <a:lumMod val="100000"/>
              </a:srgbClr>
            </a:solidFill>
            <a:ln>
              <a:noFill/>
            </a:ln>
          </p:spPr>
          <p:txBody>
            <a:bodyPr vert="horz" wrap="square" lIns="68580" tIns="34290" rIns="68580" bIns="34290" numCol="1" anchor="t" anchorCtr="0" compatLnSpc="1">
              <a:prstTxWarp prst="textNoShape">
                <a:avLst/>
              </a:prstTxWarp>
            </a:bodyPr>
            <a:lstStyle/>
            <a:p>
              <a:endParaRPr lang="en-US" sz="1050" dirty="0">
                <a:latin typeface="PKO Bank Polski" panose="020B0604020202020204" pitchFamily="34" charset="0"/>
                <a:sym typeface="PKO Bank Polski" panose="020B0604020202020204" pitchFamily="34" charset="0"/>
              </a:endParaRPr>
            </a:p>
          </p:txBody>
        </p:sp>
      </p:grpSp>
      <p:sp>
        <p:nvSpPr>
          <p:cNvPr id="6" name="TextBox 5">
            <a:extLst>
              <a:ext uri="{FF2B5EF4-FFF2-40B4-BE49-F238E27FC236}">
                <a16:creationId xmlns:a16="http://schemas.microsoft.com/office/drawing/2014/main" id="{9636EA6D-BC8A-3B4D-AFCC-F5F2C2A5D39A}"/>
              </a:ext>
            </a:extLst>
          </p:cNvPr>
          <p:cNvSpPr txBox="1"/>
          <p:nvPr/>
        </p:nvSpPr>
        <p:spPr>
          <a:xfrm>
            <a:off x="3300475" y="4944811"/>
            <a:ext cx="999002" cy="20184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a:r>
              <a:rPr lang="en-US" sz="750" dirty="0">
                <a:solidFill>
                  <a:srgbClr val="295E7E"/>
                </a:solidFill>
              </a:rPr>
              <a:t>Recommendation</a:t>
            </a:r>
            <a:endParaRPr lang="en-US" sz="750" dirty="0">
              <a:solidFill>
                <a:srgbClr val="575757"/>
              </a:solidFill>
            </a:endParaRPr>
          </a:p>
        </p:txBody>
      </p:sp>
      <p:pic>
        <p:nvPicPr>
          <p:cNvPr id="37" name="Picture 36">
            <a:extLst>
              <a:ext uri="{FF2B5EF4-FFF2-40B4-BE49-F238E27FC236}">
                <a16:creationId xmlns:a16="http://schemas.microsoft.com/office/drawing/2014/main" id="{D3C45D3A-CDB7-9645-988A-179A1CDE6576}"/>
              </a:ext>
            </a:extLst>
          </p:cNvPr>
          <p:cNvPicPr>
            <a:picLocks noChangeAspect="1"/>
          </p:cNvPicPr>
          <p:nvPr/>
        </p:nvPicPr>
        <p:blipFill>
          <a:blip r:embed="rId8"/>
          <a:srcRect/>
          <a:stretch/>
        </p:blipFill>
        <p:spPr>
          <a:xfrm>
            <a:off x="3194442" y="1381685"/>
            <a:ext cx="1028700" cy="338134"/>
          </a:xfrm>
          <a:prstGeom prst="rect">
            <a:avLst/>
          </a:prstGeom>
        </p:spPr>
      </p:pic>
      <p:grpSp>
        <p:nvGrpSpPr>
          <p:cNvPr id="42" name="Group 41">
            <a:extLst>
              <a:ext uri="{FF2B5EF4-FFF2-40B4-BE49-F238E27FC236}">
                <a16:creationId xmlns:a16="http://schemas.microsoft.com/office/drawing/2014/main" id="{277BCB7B-3FDE-8C43-9E4B-F1145C5D70C2}"/>
              </a:ext>
            </a:extLst>
          </p:cNvPr>
          <p:cNvGrpSpPr/>
          <p:nvPr/>
        </p:nvGrpSpPr>
        <p:grpSpPr>
          <a:xfrm>
            <a:off x="3505934" y="2603304"/>
            <a:ext cx="137160" cy="137160"/>
            <a:chOff x="5961063" y="3294063"/>
            <a:chExt cx="269875" cy="269875"/>
          </a:xfrm>
        </p:grpSpPr>
        <p:sp>
          <p:nvSpPr>
            <p:cNvPr id="43" name="Oval 16">
              <a:extLst>
                <a:ext uri="{FF2B5EF4-FFF2-40B4-BE49-F238E27FC236}">
                  <a16:creationId xmlns:a16="http://schemas.microsoft.com/office/drawing/2014/main" id="{A5E8828B-3C67-CF43-919E-A66C459572A8}"/>
                </a:ext>
              </a:extLst>
            </p:cNvPr>
            <p:cNvSpPr>
              <a:spLocks noChangeArrowheads="1"/>
            </p:cNvSpPr>
            <p:nvPr/>
          </p:nvSpPr>
          <p:spPr bwMode="auto">
            <a:xfrm>
              <a:off x="5961063" y="3294063"/>
              <a:ext cx="269875" cy="269875"/>
            </a:xfrm>
            <a:prstGeom prst="ellipse">
              <a:avLst/>
            </a:prstGeom>
            <a:solidFill>
              <a:srgbClr val="29BA74">
                <a:lumMod val="100000"/>
              </a:srgbClr>
            </a:solidFill>
            <a:ln>
              <a:noFill/>
            </a:ln>
          </p:spPr>
          <p:txBody>
            <a:bodyPr vert="horz" wrap="square" lIns="68580" tIns="34290" rIns="68580" bIns="34290" numCol="1" anchor="t" anchorCtr="0" compatLnSpc="1">
              <a:prstTxWarp prst="textNoShape">
                <a:avLst/>
              </a:prstTxWarp>
            </a:bodyPr>
            <a:lstStyle/>
            <a:p>
              <a:endParaRPr lang="en-US" sz="1050" dirty="0">
                <a:latin typeface="PKO Bank Polski" panose="020B0604020202020204" pitchFamily="34" charset="0"/>
                <a:sym typeface="PKO Bank Polski" panose="020B0604020202020204" pitchFamily="34" charset="0"/>
              </a:endParaRPr>
            </a:p>
          </p:txBody>
        </p:sp>
        <p:sp>
          <p:nvSpPr>
            <p:cNvPr id="44" name="Freeform 17">
              <a:extLst>
                <a:ext uri="{FF2B5EF4-FFF2-40B4-BE49-F238E27FC236}">
                  <a16:creationId xmlns:a16="http://schemas.microsoft.com/office/drawing/2014/main" id="{15A0B453-6781-F047-BEA3-1104D5877AA8}"/>
                </a:ext>
              </a:extLst>
            </p:cNvPr>
            <p:cNvSpPr>
              <a:spLocks/>
            </p:cNvSpPr>
            <p:nvPr/>
          </p:nvSpPr>
          <p:spPr bwMode="auto">
            <a:xfrm>
              <a:off x="6029326" y="3363913"/>
              <a:ext cx="133350" cy="128587"/>
            </a:xfrm>
            <a:custGeom>
              <a:avLst/>
              <a:gdLst>
                <a:gd name="T0" fmla="*/ 36 w 84"/>
                <a:gd name="T1" fmla="*/ 67 h 81"/>
                <a:gd name="T2" fmla="*/ 7 w 84"/>
                <a:gd name="T3" fmla="*/ 39 h 81"/>
                <a:gd name="T4" fmla="*/ 0 w 84"/>
                <a:gd name="T5" fmla="*/ 45 h 81"/>
                <a:gd name="T6" fmla="*/ 38 w 84"/>
                <a:gd name="T7" fmla="*/ 81 h 81"/>
                <a:gd name="T8" fmla="*/ 84 w 84"/>
                <a:gd name="T9" fmla="*/ 4 h 81"/>
                <a:gd name="T10" fmla="*/ 76 w 84"/>
                <a:gd name="T11" fmla="*/ 0 h 81"/>
                <a:gd name="T12" fmla="*/ 36 w 84"/>
                <a:gd name="T13" fmla="*/ 67 h 81"/>
              </a:gdLst>
              <a:ahLst/>
              <a:cxnLst>
                <a:cxn ang="0">
                  <a:pos x="T0" y="T1"/>
                </a:cxn>
                <a:cxn ang="0">
                  <a:pos x="T2" y="T3"/>
                </a:cxn>
                <a:cxn ang="0">
                  <a:pos x="T4" y="T5"/>
                </a:cxn>
                <a:cxn ang="0">
                  <a:pos x="T6" y="T7"/>
                </a:cxn>
                <a:cxn ang="0">
                  <a:pos x="T8" y="T9"/>
                </a:cxn>
                <a:cxn ang="0">
                  <a:pos x="T10" y="T11"/>
                </a:cxn>
                <a:cxn ang="0">
                  <a:pos x="T12" y="T13"/>
                </a:cxn>
              </a:cxnLst>
              <a:rect l="0" t="0" r="r" b="b"/>
              <a:pathLst>
                <a:path w="84" h="81">
                  <a:moveTo>
                    <a:pt x="36" y="67"/>
                  </a:moveTo>
                  <a:lnTo>
                    <a:pt x="7" y="39"/>
                  </a:lnTo>
                  <a:lnTo>
                    <a:pt x="0" y="45"/>
                  </a:lnTo>
                  <a:lnTo>
                    <a:pt x="38" y="81"/>
                  </a:lnTo>
                  <a:lnTo>
                    <a:pt x="84" y="4"/>
                  </a:lnTo>
                  <a:lnTo>
                    <a:pt x="76" y="0"/>
                  </a:lnTo>
                  <a:lnTo>
                    <a:pt x="36" y="67"/>
                  </a:lnTo>
                  <a:close/>
                </a:path>
              </a:pathLst>
            </a:custGeom>
            <a:solidFill>
              <a:srgbClr val="FFFFFF">
                <a:lumMod val="100000"/>
              </a:srgbClr>
            </a:solidFill>
            <a:ln>
              <a:noFill/>
            </a:ln>
          </p:spPr>
          <p:txBody>
            <a:bodyPr vert="horz" wrap="square" lIns="68580" tIns="34290" rIns="68580" bIns="34290" numCol="1" anchor="t" anchorCtr="0" compatLnSpc="1">
              <a:prstTxWarp prst="textNoShape">
                <a:avLst/>
              </a:prstTxWarp>
            </a:bodyPr>
            <a:lstStyle/>
            <a:p>
              <a:endParaRPr lang="en-US" sz="1050" dirty="0">
                <a:latin typeface="PKO Bank Polski" panose="020B0604020202020204" pitchFamily="34" charset="0"/>
                <a:sym typeface="PKO Bank Polski" panose="020B0604020202020204" pitchFamily="34" charset="0"/>
              </a:endParaRPr>
            </a:p>
          </p:txBody>
        </p:sp>
      </p:grpSp>
      <p:grpSp>
        <p:nvGrpSpPr>
          <p:cNvPr id="54" name="Group 53">
            <a:extLst>
              <a:ext uri="{FF2B5EF4-FFF2-40B4-BE49-F238E27FC236}">
                <a16:creationId xmlns:a16="http://schemas.microsoft.com/office/drawing/2014/main" id="{7015C8AC-98F1-494B-A6C4-593045B14E10}"/>
              </a:ext>
            </a:extLst>
          </p:cNvPr>
          <p:cNvGrpSpPr/>
          <p:nvPr/>
        </p:nvGrpSpPr>
        <p:grpSpPr>
          <a:xfrm>
            <a:off x="3496207" y="3466952"/>
            <a:ext cx="137160" cy="137160"/>
            <a:chOff x="5961063" y="3294063"/>
            <a:chExt cx="269875" cy="269875"/>
          </a:xfrm>
        </p:grpSpPr>
        <p:sp>
          <p:nvSpPr>
            <p:cNvPr id="55" name="Oval 16">
              <a:extLst>
                <a:ext uri="{FF2B5EF4-FFF2-40B4-BE49-F238E27FC236}">
                  <a16:creationId xmlns:a16="http://schemas.microsoft.com/office/drawing/2014/main" id="{498520DF-5F79-4749-BB0F-07C9684DDCDE}"/>
                </a:ext>
              </a:extLst>
            </p:cNvPr>
            <p:cNvSpPr>
              <a:spLocks noChangeArrowheads="1"/>
            </p:cNvSpPr>
            <p:nvPr/>
          </p:nvSpPr>
          <p:spPr bwMode="auto">
            <a:xfrm>
              <a:off x="5961063" y="3294063"/>
              <a:ext cx="269875" cy="269875"/>
            </a:xfrm>
            <a:prstGeom prst="ellipse">
              <a:avLst/>
            </a:prstGeom>
            <a:solidFill>
              <a:srgbClr val="29BA74">
                <a:lumMod val="100000"/>
              </a:srgbClr>
            </a:solidFill>
            <a:ln>
              <a:noFill/>
            </a:ln>
          </p:spPr>
          <p:txBody>
            <a:bodyPr vert="horz" wrap="square" lIns="68580" tIns="34290" rIns="68580" bIns="34290" numCol="1" anchor="t" anchorCtr="0" compatLnSpc="1">
              <a:prstTxWarp prst="textNoShape">
                <a:avLst/>
              </a:prstTxWarp>
            </a:bodyPr>
            <a:lstStyle/>
            <a:p>
              <a:endParaRPr lang="en-US" sz="1050" dirty="0">
                <a:latin typeface="PKO Bank Polski" panose="020B0604020202020204" pitchFamily="34" charset="0"/>
                <a:sym typeface="PKO Bank Polski" panose="020B0604020202020204" pitchFamily="34" charset="0"/>
              </a:endParaRPr>
            </a:p>
          </p:txBody>
        </p:sp>
        <p:sp>
          <p:nvSpPr>
            <p:cNvPr id="56" name="Freeform 17">
              <a:extLst>
                <a:ext uri="{FF2B5EF4-FFF2-40B4-BE49-F238E27FC236}">
                  <a16:creationId xmlns:a16="http://schemas.microsoft.com/office/drawing/2014/main" id="{730BCF75-0DDD-524F-9F2E-D80CEFC15C2E}"/>
                </a:ext>
              </a:extLst>
            </p:cNvPr>
            <p:cNvSpPr>
              <a:spLocks/>
            </p:cNvSpPr>
            <p:nvPr/>
          </p:nvSpPr>
          <p:spPr bwMode="auto">
            <a:xfrm>
              <a:off x="6029326" y="3363913"/>
              <a:ext cx="133350" cy="128587"/>
            </a:xfrm>
            <a:custGeom>
              <a:avLst/>
              <a:gdLst>
                <a:gd name="T0" fmla="*/ 36 w 84"/>
                <a:gd name="T1" fmla="*/ 67 h 81"/>
                <a:gd name="T2" fmla="*/ 7 w 84"/>
                <a:gd name="T3" fmla="*/ 39 h 81"/>
                <a:gd name="T4" fmla="*/ 0 w 84"/>
                <a:gd name="T5" fmla="*/ 45 h 81"/>
                <a:gd name="T6" fmla="*/ 38 w 84"/>
                <a:gd name="T7" fmla="*/ 81 h 81"/>
                <a:gd name="T8" fmla="*/ 84 w 84"/>
                <a:gd name="T9" fmla="*/ 4 h 81"/>
                <a:gd name="T10" fmla="*/ 76 w 84"/>
                <a:gd name="T11" fmla="*/ 0 h 81"/>
                <a:gd name="T12" fmla="*/ 36 w 84"/>
                <a:gd name="T13" fmla="*/ 67 h 81"/>
              </a:gdLst>
              <a:ahLst/>
              <a:cxnLst>
                <a:cxn ang="0">
                  <a:pos x="T0" y="T1"/>
                </a:cxn>
                <a:cxn ang="0">
                  <a:pos x="T2" y="T3"/>
                </a:cxn>
                <a:cxn ang="0">
                  <a:pos x="T4" y="T5"/>
                </a:cxn>
                <a:cxn ang="0">
                  <a:pos x="T6" y="T7"/>
                </a:cxn>
                <a:cxn ang="0">
                  <a:pos x="T8" y="T9"/>
                </a:cxn>
                <a:cxn ang="0">
                  <a:pos x="T10" y="T11"/>
                </a:cxn>
                <a:cxn ang="0">
                  <a:pos x="T12" y="T13"/>
                </a:cxn>
              </a:cxnLst>
              <a:rect l="0" t="0" r="r" b="b"/>
              <a:pathLst>
                <a:path w="84" h="81">
                  <a:moveTo>
                    <a:pt x="36" y="67"/>
                  </a:moveTo>
                  <a:lnTo>
                    <a:pt x="7" y="39"/>
                  </a:lnTo>
                  <a:lnTo>
                    <a:pt x="0" y="45"/>
                  </a:lnTo>
                  <a:lnTo>
                    <a:pt x="38" y="81"/>
                  </a:lnTo>
                  <a:lnTo>
                    <a:pt x="84" y="4"/>
                  </a:lnTo>
                  <a:lnTo>
                    <a:pt x="76" y="0"/>
                  </a:lnTo>
                  <a:lnTo>
                    <a:pt x="36" y="67"/>
                  </a:lnTo>
                  <a:close/>
                </a:path>
              </a:pathLst>
            </a:custGeom>
            <a:solidFill>
              <a:srgbClr val="FFFFFF">
                <a:lumMod val="100000"/>
              </a:srgbClr>
            </a:solidFill>
            <a:ln>
              <a:noFill/>
            </a:ln>
          </p:spPr>
          <p:txBody>
            <a:bodyPr vert="horz" wrap="square" lIns="68580" tIns="34290" rIns="68580" bIns="34290" numCol="1" anchor="t" anchorCtr="0" compatLnSpc="1">
              <a:prstTxWarp prst="textNoShape">
                <a:avLst/>
              </a:prstTxWarp>
            </a:bodyPr>
            <a:lstStyle/>
            <a:p>
              <a:endParaRPr lang="en-US" sz="1050" dirty="0">
                <a:latin typeface="PKO Bank Polski" panose="020B0604020202020204" pitchFamily="34" charset="0"/>
                <a:sym typeface="PKO Bank Polski" panose="020B0604020202020204" pitchFamily="34" charset="0"/>
              </a:endParaRPr>
            </a:p>
          </p:txBody>
        </p:sp>
      </p:grpSp>
      <p:grpSp>
        <p:nvGrpSpPr>
          <p:cNvPr id="57" name="Group 56">
            <a:extLst>
              <a:ext uri="{FF2B5EF4-FFF2-40B4-BE49-F238E27FC236}">
                <a16:creationId xmlns:a16="http://schemas.microsoft.com/office/drawing/2014/main" id="{EA9E3609-FA2E-0C42-99B1-7C3AEA30E933}"/>
              </a:ext>
            </a:extLst>
          </p:cNvPr>
          <p:cNvGrpSpPr/>
          <p:nvPr/>
        </p:nvGrpSpPr>
        <p:grpSpPr>
          <a:xfrm>
            <a:off x="3496457" y="3729158"/>
            <a:ext cx="137160" cy="137160"/>
            <a:chOff x="5961063" y="3294063"/>
            <a:chExt cx="269875" cy="269875"/>
          </a:xfrm>
        </p:grpSpPr>
        <p:sp>
          <p:nvSpPr>
            <p:cNvPr id="58" name="Oval 16">
              <a:extLst>
                <a:ext uri="{FF2B5EF4-FFF2-40B4-BE49-F238E27FC236}">
                  <a16:creationId xmlns:a16="http://schemas.microsoft.com/office/drawing/2014/main" id="{DC94194F-D80A-9E4B-A3C0-596B7755FE11}"/>
                </a:ext>
              </a:extLst>
            </p:cNvPr>
            <p:cNvSpPr>
              <a:spLocks noChangeArrowheads="1"/>
            </p:cNvSpPr>
            <p:nvPr/>
          </p:nvSpPr>
          <p:spPr bwMode="auto">
            <a:xfrm>
              <a:off x="5961063" y="3294063"/>
              <a:ext cx="269875" cy="269875"/>
            </a:xfrm>
            <a:prstGeom prst="ellipse">
              <a:avLst/>
            </a:prstGeom>
            <a:solidFill>
              <a:srgbClr val="29BA74">
                <a:lumMod val="100000"/>
              </a:srgbClr>
            </a:solidFill>
            <a:ln>
              <a:noFill/>
            </a:ln>
          </p:spPr>
          <p:txBody>
            <a:bodyPr vert="horz" wrap="square" lIns="68580" tIns="34290" rIns="68580" bIns="34290" numCol="1" anchor="t" anchorCtr="0" compatLnSpc="1">
              <a:prstTxWarp prst="textNoShape">
                <a:avLst/>
              </a:prstTxWarp>
            </a:bodyPr>
            <a:lstStyle/>
            <a:p>
              <a:endParaRPr lang="en-US" sz="1050" dirty="0">
                <a:latin typeface="PKO Bank Polski" panose="020B0604020202020204" pitchFamily="34" charset="0"/>
                <a:sym typeface="PKO Bank Polski" panose="020B0604020202020204" pitchFamily="34" charset="0"/>
              </a:endParaRPr>
            </a:p>
          </p:txBody>
        </p:sp>
        <p:sp>
          <p:nvSpPr>
            <p:cNvPr id="59" name="Freeform 17">
              <a:extLst>
                <a:ext uri="{FF2B5EF4-FFF2-40B4-BE49-F238E27FC236}">
                  <a16:creationId xmlns:a16="http://schemas.microsoft.com/office/drawing/2014/main" id="{3F871ED2-CDDD-D04F-87CD-9BDCABE8B4A1}"/>
                </a:ext>
              </a:extLst>
            </p:cNvPr>
            <p:cNvSpPr>
              <a:spLocks/>
            </p:cNvSpPr>
            <p:nvPr/>
          </p:nvSpPr>
          <p:spPr bwMode="auto">
            <a:xfrm>
              <a:off x="6029326" y="3363913"/>
              <a:ext cx="133350" cy="128587"/>
            </a:xfrm>
            <a:custGeom>
              <a:avLst/>
              <a:gdLst>
                <a:gd name="T0" fmla="*/ 36 w 84"/>
                <a:gd name="T1" fmla="*/ 67 h 81"/>
                <a:gd name="T2" fmla="*/ 7 w 84"/>
                <a:gd name="T3" fmla="*/ 39 h 81"/>
                <a:gd name="T4" fmla="*/ 0 w 84"/>
                <a:gd name="T5" fmla="*/ 45 h 81"/>
                <a:gd name="T6" fmla="*/ 38 w 84"/>
                <a:gd name="T7" fmla="*/ 81 h 81"/>
                <a:gd name="T8" fmla="*/ 84 w 84"/>
                <a:gd name="T9" fmla="*/ 4 h 81"/>
                <a:gd name="T10" fmla="*/ 76 w 84"/>
                <a:gd name="T11" fmla="*/ 0 h 81"/>
                <a:gd name="T12" fmla="*/ 36 w 84"/>
                <a:gd name="T13" fmla="*/ 67 h 81"/>
              </a:gdLst>
              <a:ahLst/>
              <a:cxnLst>
                <a:cxn ang="0">
                  <a:pos x="T0" y="T1"/>
                </a:cxn>
                <a:cxn ang="0">
                  <a:pos x="T2" y="T3"/>
                </a:cxn>
                <a:cxn ang="0">
                  <a:pos x="T4" y="T5"/>
                </a:cxn>
                <a:cxn ang="0">
                  <a:pos x="T6" y="T7"/>
                </a:cxn>
                <a:cxn ang="0">
                  <a:pos x="T8" y="T9"/>
                </a:cxn>
                <a:cxn ang="0">
                  <a:pos x="T10" y="T11"/>
                </a:cxn>
                <a:cxn ang="0">
                  <a:pos x="T12" y="T13"/>
                </a:cxn>
              </a:cxnLst>
              <a:rect l="0" t="0" r="r" b="b"/>
              <a:pathLst>
                <a:path w="84" h="81">
                  <a:moveTo>
                    <a:pt x="36" y="67"/>
                  </a:moveTo>
                  <a:lnTo>
                    <a:pt x="7" y="39"/>
                  </a:lnTo>
                  <a:lnTo>
                    <a:pt x="0" y="45"/>
                  </a:lnTo>
                  <a:lnTo>
                    <a:pt x="38" y="81"/>
                  </a:lnTo>
                  <a:lnTo>
                    <a:pt x="84" y="4"/>
                  </a:lnTo>
                  <a:lnTo>
                    <a:pt x="76" y="0"/>
                  </a:lnTo>
                  <a:lnTo>
                    <a:pt x="36" y="67"/>
                  </a:lnTo>
                  <a:close/>
                </a:path>
              </a:pathLst>
            </a:custGeom>
            <a:solidFill>
              <a:srgbClr val="FFFFFF">
                <a:lumMod val="100000"/>
              </a:srgbClr>
            </a:solidFill>
            <a:ln>
              <a:noFill/>
            </a:ln>
          </p:spPr>
          <p:txBody>
            <a:bodyPr vert="horz" wrap="square" lIns="68580" tIns="34290" rIns="68580" bIns="34290" numCol="1" anchor="t" anchorCtr="0" compatLnSpc="1">
              <a:prstTxWarp prst="textNoShape">
                <a:avLst/>
              </a:prstTxWarp>
            </a:bodyPr>
            <a:lstStyle/>
            <a:p>
              <a:endParaRPr lang="en-US" sz="1050" dirty="0">
                <a:latin typeface="PKO Bank Polski" panose="020B0604020202020204" pitchFamily="34" charset="0"/>
                <a:sym typeface="PKO Bank Polski" panose="020B0604020202020204" pitchFamily="34" charset="0"/>
              </a:endParaRPr>
            </a:p>
          </p:txBody>
        </p:sp>
      </p:grpSp>
      <p:grpSp>
        <p:nvGrpSpPr>
          <p:cNvPr id="60" name="Group 59">
            <a:extLst>
              <a:ext uri="{FF2B5EF4-FFF2-40B4-BE49-F238E27FC236}">
                <a16:creationId xmlns:a16="http://schemas.microsoft.com/office/drawing/2014/main" id="{5705ED89-CF20-654E-8BA3-FB45C98DB0FE}"/>
              </a:ext>
            </a:extLst>
          </p:cNvPr>
          <p:cNvGrpSpPr/>
          <p:nvPr/>
        </p:nvGrpSpPr>
        <p:grpSpPr>
          <a:xfrm>
            <a:off x="3505934" y="4368233"/>
            <a:ext cx="137160" cy="137160"/>
            <a:chOff x="5961063" y="3294063"/>
            <a:chExt cx="269875" cy="269875"/>
          </a:xfrm>
        </p:grpSpPr>
        <p:sp>
          <p:nvSpPr>
            <p:cNvPr id="61" name="Oval 16">
              <a:extLst>
                <a:ext uri="{FF2B5EF4-FFF2-40B4-BE49-F238E27FC236}">
                  <a16:creationId xmlns:a16="http://schemas.microsoft.com/office/drawing/2014/main" id="{5BF847A6-7744-0043-A0CE-644054372157}"/>
                </a:ext>
              </a:extLst>
            </p:cNvPr>
            <p:cNvSpPr>
              <a:spLocks noChangeArrowheads="1"/>
            </p:cNvSpPr>
            <p:nvPr/>
          </p:nvSpPr>
          <p:spPr bwMode="auto">
            <a:xfrm>
              <a:off x="5961063" y="3294063"/>
              <a:ext cx="269875" cy="269875"/>
            </a:xfrm>
            <a:prstGeom prst="ellipse">
              <a:avLst/>
            </a:prstGeom>
            <a:solidFill>
              <a:srgbClr val="29BA74">
                <a:lumMod val="100000"/>
              </a:srgbClr>
            </a:solidFill>
            <a:ln>
              <a:noFill/>
            </a:ln>
          </p:spPr>
          <p:txBody>
            <a:bodyPr vert="horz" wrap="square" lIns="68580" tIns="34290" rIns="68580" bIns="34290" numCol="1" anchor="t" anchorCtr="0" compatLnSpc="1">
              <a:prstTxWarp prst="textNoShape">
                <a:avLst/>
              </a:prstTxWarp>
            </a:bodyPr>
            <a:lstStyle/>
            <a:p>
              <a:endParaRPr lang="en-US" sz="1050" dirty="0">
                <a:latin typeface="PKO Bank Polski" panose="020B0604020202020204" pitchFamily="34" charset="0"/>
                <a:sym typeface="PKO Bank Polski" panose="020B0604020202020204" pitchFamily="34" charset="0"/>
              </a:endParaRPr>
            </a:p>
          </p:txBody>
        </p:sp>
        <p:sp>
          <p:nvSpPr>
            <p:cNvPr id="62" name="Freeform 17">
              <a:extLst>
                <a:ext uri="{FF2B5EF4-FFF2-40B4-BE49-F238E27FC236}">
                  <a16:creationId xmlns:a16="http://schemas.microsoft.com/office/drawing/2014/main" id="{089EC5F0-3782-904B-A675-73D09045F744}"/>
                </a:ext>
              </a:extLst>
            </p:cNvPr>
            <p:cNvSpPr>
              <a:spLocks/>
            </p:cNvSpPr>
            <p:nvPr/>
          </p:nvSpPr>
          <p:spPr bwMode="auto">
            <a:xfrm>
              <a:off x="6029326" y="3363913"/>
              <a:ext cx="133350" cy="128587"/>
            </a:xfrm>
            <a:custGeom>
              <a:avLst/>
              <a:gdLst>
                <a:gd name="T0" fmla="*/ 36 w 84"/>
                <a:gd name="T1" fmla="*/ 67 h 81"/>
                <a:gd name="T2" fmla="*/ 7 w 84"/>
                <a:gd name="T3" fmla="*/ 39 h 81"/>
                <a:gd name="T4" fmla="*/ 0 w 84"/>
                <a:gd name="T5" fmla="*/ 45 h 81"/>
                <a:gd name="T6" fmla="*/ 38 w 84"/>
                <a:gd name="T7" fmla="*/ 81 h 81"/>
                <a:gd name="T8" fmla="*/ 84 w 84"/>
                <a:gd name="T9" fmla="*/ 4 h 81"/>
                <a:gd name="T10" fmla="*/ 76 w 84"/>
                <a:gd name="T11" fmla="*/ 0 h 81"/>
                <a:gd name="T12" fmla="*/ 36 w 84"/>
                <a:gd name="T13" fmla="*/ 67 h 81"/>
              </a:gdLst>
              <a:ahLst/>
              <a:cxnLst>
                <a:cxn ang="0">
                  <a:pos x="T0" y="T1"/>
                </a:cxn>
                <a:cxn ang="0">
                  <a:pos x="T2" y="T3"/>
                </a:cxn>
                <a:cxn ang="0">
                  <a:pos x="T4" y="T5"/>
                </a:cxn>
                <a:cxn ang="0">
                  <a:pos x="T6" y="T7"/>
                </a:cxn>
                <a:cxn ang="0">
                  <a:pos x="T8" y="T9"/>
                </a:cxn>
                <a:cxn ang="0">
                  <a:pos x="T10" y="T11"/>
                </a:cxn>
                <a:cxn ang="0">
                  <a:pos x="T12" y="T13"/>
                </a:cxn>
              </a:cxnLst>
              <a:rect l="0" t="0" r="r" b="b"/>
              <a:pathLst>
                <a:path w="84" h="81">
                  <a:moveTo>
                    <a:pt x="36" y="67"/>
                  </a:moveTo>
                  <a:lnTo>
                    <a:pt x="7" y="39"/>
                  </a:lnTo>
                  <a:lnTo>
                    <a:pt x="0" y="45"/>
                  </a:lnTo>
                  <a:lnTo>
                    <a:pt x="38" y="81"/>
                  </a:lnTo>
                  <a:lnTo>
                    <a:pt x="84" y="4"/>
                  </a:lnTo>
                  <a:lnTo>
                    <a:pt x="76" y="0"/>
                  </a:lnTo>
                  <a:lnTo>
                    <a:pt x="36" y="67"/>
                  </a:lnTo>
                  <a:close/>
                </a:path>
              </a:pathLst>
            </a:custGeom>
            <a:solidFill>
              <a:srgbClr val="FFFFFF">
                <a:lumMod val="100000"/>
              </a:srgbClr>
            </a:solidFill>
            <a:ln>
              <a:noFill/>
            </a:ln>
          </p:spPr>
          <p:txBody>
            <a:bodyPr vert="horz" wrap="square" lIns="68580" tIns="34290" rIns="68580" bIns="34290" numCol="1" anchor="t" anchorCtr="0" compatLnSpc="1">
              <a:prstTxWarp prst="textNoShape">
                <a:avLst/>
              </a:prstTxWarp>
            </a:bodyPr>
            <a:lstStyle/>
            <a:p>
              <a:endParaRPr lang="en-US" sz="1050" dirty="0">
                <a:latin typeface="PKO Bank Polski" panose="020B0604020202020204" pitchFamily="34" charset="0"/>
                <a:sym typeface="PKO Bank Polski" panose="020B0604020202020204" pitchFamily="34" charset="0"/>
              </a:endParaRPr>
            </a:p>
          </p:txBody>
        </p:sp>
      </p:grpSp>
      <p:grpSp>
        <p:nvGrpSpPr>
          <p:cNvPr id="105" name="Group 104">
            <a:extLst>
              <a:ext uri="{FF2B5EF4-FFF2-40B4-BE49-F238E27FC236}">
                <a16:creationId xmlns:a16="http://schemas.microsoft.com/office/drawing/2014/main" id="{3E3551E7-493F-CE46-9DEF-D23609A7B014}"/>
              </a:ext>
            </a:extLst>
          </p:cNvPr>
          <p:cNvGrpSpPr/>
          <p:nvPr/>
        </p:nvGrpSpPr>
        <p:grpSpPr>
          <a:xfrm>
            <a:off x="3510529" y="3963671"/>
            <a:ext cx="137160" cy="137160"/>
            <a:chOff x="5961063" y="3294063"/>
            <a:chExt cx="269875" cy="269875"/>
          </a:xfrm>
        </p:grpSpPr>
        <p:sp>
          <p:nvSpPr>
            <p:cNvPr id="106" name="Oval 16">
              <a:extLst>
                <a:ext uri="{FF2B5EF4-FFF2-40B4-BE49-F238E27FC236}">
                  <a16:creationId xmlns:a16="http://schemas.microsoft.com/office/drawing/2014/main" id="{E682E36E-24A3-A741-9149-101E4A780109}"/>
                </a:ext>
              </a:extLst>
            </p:cNvPr>
            <p:cNvSpPr>
              <a:spLocks noChangeArrowheads="1"/>
            </p:cNvSpPr>
            <p:nvPr/>
          </p:nvSpPr>
          <p:spPr bwMode="auto">
            <a:xfrm>
              <a:off x="5961063" y="3294063"/>
              <a:ext cx="269875" cy="269875"/>
            </a:xfrm>
            <a:prstGeom prst="ellipse">
              <a:avLst/>
            </a:prstGeom>
            <a:solidFill>
              <a:srgbClr val="29BA74">
                <a:lumMod val="100000"/>
              </a:srgbClr>
            </a:solidFill>
            <a:ln>
              <a:noFill/>
            </a:ln>
          </p:spPr>
          <p:txBody>
            <a:bodyPr vert="horz" wrap="square" lIns="68580" tIns="34290" rIns="68580" bIns="34290" numCol="1" anchor="t" anchorCtr="0" compatLnSpc="1">
              <a:prstTxWarp prst="textNoShape">
                <a:avLst/>
              </a:prstTxWarp>
            </a:bodyPr>
            <a:lstStyle/>
            <a:p>
              <a:endParaRPr lang="en-US" sz="1050" dirty="0">
                <a:latin typeface="PKO Bank Polski" panose="020B0604020202020204" pitchFamily="34" charset="0"/>
                <a:sym typeface="PKO Bank Polski" panose="020B0604020202020204" pitchFamily="34" charset="0"/>
              </a:endParaRPr>
            </a:p>
          </p:txBody>
        </p:sp>
        <p:sp>
          <p:nvSpPr>
            <p:cNvPr id="107" name="Freeform 17">
              <a:extLst>
                <a:ext uri="{FF2B5EF4-FFF2-40B4-BE49-F238E27FC236}">
                  <a16:creationId xmlns:a16="http://schemas.microsoft.com/office/drawing/2014/main" id="{4B2AC966-B2B9-2848-8260-F9174A99ED05}"/>
                </a:ext>
              </a:extLst>
            </p:cNvPr>
            <p:cNvSpPr>
              <a:spLocks/>
            </p:cNvSpPr>
            <p:nvPr/>
          </p:nvSpPr>
          <p:spPr bwMode="auto">
            <a:xfrm>
              <a:off x="6029326" y="3363913"/>
              <a:ext cx="133350" cy="128587"/>
            </a:xfrm>
            <a:custGeom>
              <a:avLst/>
              <a:gdLst>
                <a:gd name="T0" fmla="*/ 36 w 84"/>
                <a:gd name="T1" fmla="*/ 67 h 81"/>
                <a:gd name="T2" fmla="*/ 7 w 84"/>
                <a:gd name="T3" fmla="*/ 39 h 81"/>
                <a:gd name="T4" fmla="*/ 0 w 84"/>
                <a:gd name="T5" fmla="*/ 45 h 81"/>
                <a:gd name="T6" fmla="*/ 38 w 84"/>
                <a:gd name="T7" fmla="*/ 81 h 81"/>
                <a:gd name="T8" fmla="*/ 84 w 84"/>
                <a:gd name="T9" fmla="*/ 4 h 81"/>
                <a:gd name="T10" fmla="*/ 76 w 84"/>
                <a:gd name="T11" fmla="*/ 0 h 81"/>
                <a:gd name="T12" fmla="*/ 36 w 84"/>
                <a:gd name="T13" fmla="*/ 67 h 81"/>
              </a:gdLst>
              <a:ahLst/>
              <a:cxnLst>
                <a:cxn ang="0">
                  <a:pos x="T0" y="T1"/>
                </a:cxn>
                <a:cxn ang="0">
                  <a:pos x="T2" y="T3"/>
                </a:cxn>
                <a:cxn ang="0">
                  <a:pos x="T4" y="T5"/>
                </a:cxn>
                <a:cxn ang="0">
                  <a:pos x="T6" y="T7"/>
                </a:cxn>
                <a:cxn ang="0">
                  <a:pos x="T8" y="T9"/>
                </a:cxn>
                <a:cxn ang="0">
                  <a:pos x="T10" y="T11"/>
                </a:cxn>
                <a:cxn ang="0">
                  <a:pos x="T12" y="T13"/>
                </a:cxn>
              </a:cxnLst>
              <a:rect l="0" t="0" r="r" b="b"/>
              <a:pathLst>
                <a:path w="84" h="81">
                  <a:moveTo>
                    <a:pt x="36" y="67"/>
                  </a:moveTo>
                  <a:lnTo>
                    <a:pt x="7" y="39"/>
                  </a:lnTo>
                  <a:lnTo>
                    <a:pt x="0" y="45"/>
                  </a:lnTo>
                  <a:lnTo>
                    <a:pt x="38" y="81"/>
                  </a:lnTo>
                  <a:lnTo>
                    <a:pt x="84" y="4"/>
                  </a:lnTo>
                  <a:lnTo>
                    <a:pt x="76" y="0"/>
                  </a:lnTo>
                  <a:lnTo>
                    <a:pt x="36" y="67"/>
                  </a:lnTo>
                  <a:close/>
                </a:path>
              </a:pathLst>
            </a:custGeom>
            <a:solidFill>
              <a:srgbClr val="FFFFFF">
                <a:lumMod val="100000"/>
              </a:srgbClr>
            </a:solidFill>
            <a:ln>
              <a:noFill/>
            </a:ln>
          </p:spPr>
          <p:txBody>
            <a:bodyPr vert="horz" wrap="square" lIns="68580" tIns="34290" rIns="68580" bIns="34290" numCol="1" anchor="t" anchorCtr="0" compatLnSpc="1">
              <a:prstTxWarp prst="textNoShape">
                <a:avLst/>
              </a:prstTxWarp>
            </a:bodyPr>
            <a:lstStyle/>
            <a:p>
              <a:endParaRPr lang="en-US" sz="1050" dirty="0">
                <a:latin typeface="PKO Bank Polski" panose="020B0604020202020204" pitchFamily="34" charset="0"/>
                <a:sym typeface="PKO Bank Polski" panose="020B0604020202020204" pitchFamily="34" charset="0"/>
              </a:endParaRPr>
            </a:p>
          </p:txBody>
        </p:sp>
      </p:grpSp>
    </p:spTree>
    <p:custDataLst>
      <p:tags r:id="rId1"/>
    </p:custDataLst>
    <p:extLst>
      <p:ext uri="{BB962C8B-B14F-4D97-AF65-F5344CB8AC3E}">
        <p14:creationId xmlns:p14="http://schemas.microsoft.com/office/powerpoint/2010/main" val="40169027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EA74EA-68C5-45AD-8C4E-E89689A93796}"/>
              </a:ext>
            </a:extLst>
          </p:cNvPr>
          <p:cNvSpPr>
            <a:spLocks noGrp="1"/>
          </p:cNvSpPr>
          <p:nvPr>
            <p:ph type="title"/>
          </p:nvPr>
        </p:nvSpPr>
        <p:spPr/>
        <p:txBody>
          <a:bodyPr/>
          <a:lstStyle/>
          <a:p>
            <a:r>
              <a:rPr lang="en-US" dirty="0"/>
              <a:t>Veracode</a:t>
            </a:r>
          </a:p>
        </p:txBody>
      </p:sp>
    </p:spTree>
    <p:extLst>
      <p:ext uri="{BB962C8B-B14F-4D97-AF65-F5344CB8AC3E}">
        <p14:creationId xmlns:p14="http://schemas.microsoft.com/office/powerpoint/2010/main" val="9946380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0F8864-11A9-4AEC-9125-246FFF744373}"/>
              </a:ext>
            </a:extLst>
          </p:cNvPr>
          <p:cNvSpPr>
            <a:spLocks noGrp="1"/>
          </p:cNvSpPr>
          <p:nvPr>
            <p:ph type="title"/>
          </p:nvPr>
        </p:nvSpPr>
        <p:spPr/>
        <p:txBody>
          <a:bodyPr/>
          <a:lstStyle/>
          <a:p>
            <a:r>
              <a:rPr lang="en-US" dirty="0"/>
              <a:t>Veracode – Overview</a:t>
            </a:r>
          </a:p>
        </p:txBody>
      </p:sp>
      <p:pic>
        <p:nvPicPr>
          <p:cNvPr id="9" name="Picture 8">
            <a:extLst>
              <a:ext uri="{FF2B5EF4-FFF2-40B4-BE49-F238E27FC236}">
                <a16:creationId xmlns:a16="http://schemas.microsoft.com/office/drawing/2014/main" id="{CB76D627-B99A-49B0-80CC-9C8CF601F9CC}"/>
              </a:ext>
            </a:extLst>
          </p:cNvPr>
          <p:cNvPicPr>
            <a:picLocks noChangeAspect="1"/>
          </p:cNvPicPr>
          <p:nvPr/>
        </p:nvPicPr>
        <p:blipFill>
          <a:blip r:embed="rId2"/>
          <a:stretch>
            <a:fillRect/>
          </a:stretch>
        </p:blipFill>
        <p:spPr>
          <a:xfrm>
            <a:off x="1249693" y="1985881"/>
            <a:ext cx="6644615" cy="1171739"/>
          </a:xfrm>
          <a:prstGeom prst="rect">
            <a:avLst/>
          </a:prstGeom>
        </p:spPr>
      </p:pic>
    </p:spTree>
    <p:extLst>
      <p:ext uri="{BB962C8B-B14F-4D97-AF65-F5344CB8AC3E}">
        <p14:creationId xmlns:p14="http://schemas.microsoft.com/office/powerpoint/2010/main" val="14173934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DC38E-12F7-4D12-A488-F40AB4921EEC}"/>
              </a:ext>
            </a:extLst>
          </p:cNvPr>
          <p:cNvSpPr>
            <a:spLocks noGrp="1"/>
          </p:cNvSpPr>
          <p:nvPr>
            <p:ph type="title"/>
          </p:nvPr>
        </p:nvSpPr>
        <p:spPr/>
        <p:txBody>
          <a:bodyPr/>
          <a:lstStyle/>
          <a:p>
            <a:r>
              <a:rPr lang="en-US" dirty="0"/>
              <a:t>Veracode – What’s Used at BCG? </a:t>
            </a:r>
          </a:p>
        </p:txBody>
      </p:sp>
      <p:pic>
        <p:nvPicPr>
          <p:cNvPr id="4" name="Picture 3">
            <a:extLst>
              <a:ext uri="{FF2B5EF4-FFF2-40B4-BE49-F238E27FC236}">
                <a16:creationId xmlns:a16="http://schemas.microsoft.com/office/drawing/2014/main" id="{50B3D809-6FC1-4D5C-8E89-3B15AA87FDEB}"/>
              </a:ext>
            </a:extLst>
          </p:cNvPr>
          <p:cNvPicPr>
            <a:picLocks noChangeAspect="1"/>
          </p:cNvPicPr>
          <p:nvPr/>
        </p:nvPicPr>
        <p:blipFill>
          <a:blip r:embed="rId2"/>
          <a:stretch>
            <a:fillRect/>
          </a:stretch>
        </p:blipFill>
        <p:spPr>
          <a:xfrm>
            <a:off x="1471032" y="1023980"/>
            <a:ext cx="6201936" cy="3794733"/>
          </a:xfrm>
          <a:prstGeom prst="rect">
            <a:avLst/>
          </a:prstGeom>
        </p:spPr>
      </p:pic>
    </p:spTree>
    <p:extLst>
      <p:ext uri="{BB962C8B-B14F-4D97-AF65-F5344CB8AC3E}">
        <p14:creationId xmlns:p14="http://schemas.microsoft.com/office/powerpoint/2010/main" val="24863091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6F4E-37FF-465C-92B7-4389E108E5A1}"/>
              </a:ext>
            </a:extLst>
          </p:cNvPr>
          <p:cNvSpPr>
            <a:spLocks noGrp="1"/>
          </p:cNvSpPr>
          <p:nvPr>
            <p:ph type="title"/>
          </p:nvPr>
        </p:nvSpPr>
        <p:spPr/>
        <p:txBody>
          <a:bodyPr/>
          <a:lstStyle/>
          <a:p>
            <a:r>
              <a:rPr lang="en-US" dirty="0"/>
              <a:t>Veracode – Scanning Lifecycle</a:t>
            </a:r>
          </a:p>
        </p:txBody>
      </p:sp>
      <p:pic>
        <p:nvPicPr>
          <p:cNvPr id="4" name="Picture 3">
            <a:extLst>
              <a:ext uri="{FF2B5EF4-FFF2-40B4-BE49-F238E27FC236}">
                <a16:creationId xmlns:a16="http://schemas.microsoft.com/office/drawing/2014/main" id="{E12336A3-4E71-431A-88FD-77A68B51E6E1}"/>
              </a:ext>
            </a:extLst>
          </p:cNvPr>
          <p:cNvPicPr>
            <a:picLocks noChangeAspect="1"/>
          </p:cNvPicPr>
          <p:nvPr/>
        </p:nvPicPr>
        <p:blipFill>
          <a:blip r:embed="rId2"/>
          <a:stretch>
            <a:fillRect/>
          </a:stretch>
        </p:blipFill>
        <p:spPr>
          <a:xfrm>
            <a:off x="1666153" y="1043161"/>
            <a:ext cx="5811694" cy="3748862"/>
          </a:xfrm>
          <a:prstGeom prst="rect">
            <a:avLst/>
          </a:prstGeom>
        </p:spPr>
      </p:pic>
    </p:spTree>
    <p:extLst>
      <p:ext uri="{BB962C8B-B14F-4D97-AF65-F5344CB8AC3E}">
        <p14:creationId xmlns:p14="http://schemas.microsoft.com/office/powerpoint/2010/main" val="3166667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BCG_MODE" val="Documentation"/>
  <p:tag name="BCG_DESIGN" val="Title only"/>
  <p:tag name="EE4P_LAYOUT_ID" val="D"/>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U9uy2KkYS7yqLfGaGYqgh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kEDYHc48SzK2RKzKTuYcNA"/>
</p:tagLst>
</file>

<file path=ppt/tags/tag40.xml><?xml version="1.0" encoding="utf-8"?>
<p:tagLst xmlns:a="http://schemas.openxmlformats.org/drawingml/2006/main" xmlns:r="http://schemas.openxmlformats.org/officeDocument/2006/relationships" xmlns:p="http://schemas.openxmlformats.org/presentationml/2006/main">
  <p:tag name="BCG_MODE" val="Presentation"/>
  <p:tag name="BCG_DESIGN" val="Title only"/>
  <p:tag name="EE4P_LAYOUT_ID" val="K"/>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7316</TotalTime>
  <Words>14495</Words>
  <Application>Microsoft Office PowerPoint</Application>
  <PresentationFormat>On-screen Show (16:9)</PresentationFormat>
  <Paragraphs>1951</Paragraphs>
  <Slides>237</Slides>
  <Notes>144</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237</vt:i4>
      </vt:variant>
    </vt:vector>
  </HeadingPairs>
  <TitlesOfParts>
    <vt:vector size="249" baseType="lpstr">
      <vt:lpstr>Arial</vt:lpstr>
      <vt:lpstr>Calibri</vt:lpstr>
      <vt:lpstr>Trebuchet MS</vt:lpstr>
      <vt:lpstr>Helvetica Neue Light</vt:lpstr>
      <vt:lpstr>Salesforce Sans</vt:lpstr>
      <vt:lpstr>Montserrat Medium</vt:lpstr>
      <vt:lpstr>Century Gothic</vt:lpstr>
      <vt:lpstr>Montserrat</vt:lpstr>
      <vt:lpstr>Wingdings</vt:lpstr>
      <vt:lpstr>PKO Bank Polski</vt:lpstr>
      <vt:lpstr>Pluralsight default theme</vt:lpstr>
      <vt:lpstr>think-cell Slide</vt:lpstr>
      <vt:lpstr> Welcome EIC EDGE – Week 1 Software Development Methodology</vt:lpstr>
      <vt:lpstr>Hello</vt:lpstr>
      <vt:lpstr>Prerequisites</vt:lpstr>
      <vt:lpstr>Why study these subjects?</vt:lpstr>
      <vt:lpstr>We teach over 400 technology topics</vt:lpstr>
      <vt:lpstr>You experience our impact on a daily basis!</vt:lpstr>
      <vt:lpstr>My pledge to you</vt:lpstr>
      <vt:lpstr>Objectives</vt:lpstr>
      <vt:lpstr>Agenda</vt:lpstr>
      <vt:lpstr>Agenda</vt:lpstr>
      <vt:lpstr>How we’re going to work together</vt:lpstr>
      <vt:lpstr>Software Development Methodologies and Iterative Software Development</vt:lpstr>
      <vt:lpstr>Common Approaches to Software Development</vt:lpstr>
      <vt:lpstr>Waterfall Software Development</vt:lpstr>
      <vt:lpstr>Typical Gantt Chart</vt:lpstr>
      <vt:lpstr>Agile Software Development</vt:lpstr>
      <vt:lpstr>ESSAY:</vt:lpstr>
      <vt:lpstr>Iterative Software Development</vt:lpstr>
      <vt:lpstr>Incremental improvement to code and process</vt:lpstr>
      <vt:lpstr>Always ready to ship</vt:lpstr>
      <vt:lpstr>Iterative Feature Development</vt:lpstr>
      <vt:lpstr>Working with the Product Owner</vt:lpstr>
      <vt:lpstr>Pivoting mid-development</vt:lpstr>
      <vt:lpstr>LAB:</vt:lpstr>
      <vt:lpstr>Elements of a Full-Stack App and HTTP Request/Response Cycle</vt:lpstr>
      <vt:lpstr>WORKSHOP:</vt:lpstr>
      <vt:lpstr>Software Development Lifecyle (SDLC)</vt:lpstr>
      <vt:lpstr>Agile Software Development Lifecycle (SDLC)</vt:lpstr>
      <vt:lpstr>The Agile Manifesto and Best Practices</vt:lpstr>
      <vt:lpstr>The Agile Manifesto and its Origins</vt:lpstr>
      <vt:lpstr>Agile Values</vt:lpstr>
      <vt:lpstr>Key Elements of the Agile Approach</vt:lpstr>
      <vt:lpstr>Modern Approaches to Agile Software Development</vt:lpstr>
      <vt:lpstr>Common Agile Practices at Capital Group</vt:lpstr>
      <vt:lpstr>Typical Kanban Board</vt:lpstr>
      <vt:lpstr>Diagram of Typical Scrum Sprint</vt:lpstr>
      <vt:lpstr>LAB:</vt:lpstr>
      <vt:lpstr>Working with JIRA</vt:lpstr>
      <vt:lpstr>Overview of Project and Issue Tracking Software</vt:lpstr>
      <vt:lpstr>Overview of JIRA</vt:lpstr>
      <vt:lpstr>Basic Building Blocks of JIRA</vt:lpstr>
      <vt:lpstr>DEMO:</vt:lpstr>
      <vt:lpstr>Using a Scrum Board</vt:lpstr>
      <vt:lpstr>Example Scrum Board</vt:lpstr>
      <vt:lpstr>Working With a Product Backlog</vt:lpstr>
      <vt:lpstr>LAB:</vt:lpstr>
      <vt:lpstr>Introduction to DevSecOps</vt:lpstr>
      <vt:lpstr>DevSecOps</vt:lpstr>
      <vt:lpstr>PowerPoint Presentation</vt:lpstr>
      <vt:lpstr>DevSecOps and how can businesses benefit from it?</vt:lpstr>
      <vt:lpstr>Security in Software Engineering – The Traditional Way</vt:lpstr>
      <vt:lpstr>Security in Software Engineering – A Better Way</vt:lpstr>
      <vt:lpstr>Security in Software Engineering – DevSecOps</vt:lpstr>
      <vt:lpstr>Security in Software Engineering – DevSecOps</vt:lpstr>
      <vt:lpstr>Shifting Security Left – Develop</vt:lpstr>
      <vt:lpstr>Shifting Security Left – Develop</vt:lpstr>
      <vt:lpstr>Moment of Reflection</vt:lpstr>
      <vt:lpstr>Shifting Security Left – Build</vt:lpstr>
      <vt:lpstr>Shifting Security Left – Build</vt:lpstr>
      <vt:lpstr>Shifting Security Left – Build</vt:lpstr>
      <vt:lpstr>Shifting Security Left – Build</vt:lpstr>
      <vt:lpstr>Shifting Security Left – Build</vt:lpstr>
      <vt:lpstr>Shifting Security Left – Build</vt:lpstr>
      <vt:lpstr>Moment of Reflection</vt:lpstr>
      <vt:lpstr>Shifting Security Left – Test</vt:lpstr>
      <vt:lpstr>Shifting Security Left – Test</vt:lpstr>
      <vt:lpstr>Shifting Security Left – Test</vt:lpstr>
      <vt:lpstr>Shifting Security Left – Test</vt:lpstr>
      <vt:lpstr>Shifting Security Left – Test</vt:lpstr>
      <vt:lpstr>Shifting Security Left – Test</vt:lpstr>
      <vt:lpstr>Shifting Security Left – Test</vt:lpstr>
      <vt:lpstr>Shifting Security Left – Test</vt:lpstr>
      <vt:lpstr>Moment of Reflection</vt:lpstr>
      <vt:lpstr>Shifting Security Left – Release</vt:lpstr>
      <vt:lpstr>Shifting Security Left – Release</vt:lpstr>
      <vt:lpstr>Shifting Security Left – Release</vt:lpstr>
      <vt:lpstr>Moment of Reflection</vt:lpstr>
      <vt:lpstr>Shifting Security Left – Operate</vt:lpstr>
      <vt:lpstr>Shifting Security Left – Operate</vt:lpstr>
      <vt:lpstr>Shifting Security Left – Operate</vt:lpstr>
      <vt:lpstr>Shifting Security Left – Operate</vt:lpstr>
      <vt:lpstr>Shifting Security Left – Operate</vt:lpstr>
      <vt:lpstr>Moment of Reflection</vt:lpstr>
      <vt:lpstr>Other Key Considerations - SAST</vt:lpstr>
      <vt:lpstr>Other Key Considerations - Containers</vt:lpstr>
      <vt:lpstr>Other Key Considerations – Sensitive Config</vt:lpstr>
      <vt:lpstr>Other Key Considerations – Sensitive Config</vt:lpstr>
      <vt:lpstr>DevSecOps</vt:lpstr>
      <vt:lpstr>DevSecOps</vt:lpstr>
      <vt:lpstr>GitHub (SaaS)</vt:lpstr>
      <vt:lpstr>GitHub (SaaS)</vt:lpstr>
      <vt:lpstr>GitHub (SaaS)</vt:lpstr>
      <vt:lpstr>SonarQube</vt:lpstr>
      <vt:lpstr>DevSecOps process best practice for Code Quality</vt:lpstr>
      <vt:lpstr>DevSecOps tools for Code Quality from perspective of support for best practices &amp; other criteria</vt:lpstr>
      <vt:lpstr>Veracode</vt:lpstr>
      <vt:lpstr>Veracode – Overview</vt:lpstr>
      <vt:lpstr>Veracode – What’s Used at BCG? </vt:lpstr>
      <vt:lpstr>Veracode – Scanning Lifecycle</vt:lpstr>
      <vt:lpstr>“Shift Left” Testing Approach</vt:lpstr>
      <vt:lpstr>DEMO:</vt:lpstr>
      <vt:lpstr>WORKSHOP:</vt:lpstr>
      <vt:lpstr>What is DevSecOps?</vt:lpstr>
      <vt:lpstr>Thinking Like a Hacker</vt:lpstr>
      <vt:lpstr>Prevention</vt:lpstr>
      <vt:lpstr>Secure Coding Practices</vt:lpstr>
      <vt:lpstr>Common Attack Types</vt:lpstr>
      <vt:lpstr>OWASP Standards</vt:lpstr>
      <vt:lpstr>DEMO:</vt:lpstr>
      <vt:lpstr>Introduction to Test-Driven Development (TDD)</vt:lpstr>
      <vt:lpstr>Thank you for joining today's course  By participating in this course, you will:</vt:lpstr>
      <vt:lpstr>The Case for Automated Testing</vt:lpstr>
      <vt:lpstr>We expect today's technology systems to:</vt:lpstr>
      <vt:lpstr>Automated Testing benefits all of us, regardless of role</vt:lpstr>
      <vt:lpstr>Balancing Speed &amp; Quality</vt:lpstr>
      <vt:lpstr>Slow, wholly-manual implementations are no longer sufficient  To maintain our “edge”, we need to be able to move at the “speed of business”</vt:lpstr>
      <vt:lpstr>Test automation tooling &amp; frameworks can effectively exercise multiple test cases   They use variable inputs to help ensure coverage of several, diverse edge cases in a repeatable manner</vt:lpstr>
      <vt:lpstr>Scenario &amp; Discussion</vt:lpstr>
      <vt:lpstr>Given the different nuances of maintaining SaaS systems, where does automated testing “fit”?</vt:lpstr>
      <vt:lpstr>Scenario &amp; Discussion</vt:lpstr>
      <vt:lpstr>Testing Principles</vt:lpstr>
      <vt:lpstr>Common testing strategies in modern test automation</vt:lpstr>
      <vt:lpstr>Benefits to be experienced with automated testing</vt:lpstr>
      <vt:lpstr>Test-Driven Development (TDD) and the 3 Laws</vt:lpstr>
      <vt:lpstr>TDD Options</vt:lpstr>
      <vt:lpstr>Understanding TDD</vt:lpstr>
      <vt:lpstr>Best practices with TDD</vt:lpstr>
      <vt:lpstr>To be effective, automated unit tests need to follow FIRST:</vt:lpstr>
      <vt:lpstr>Automated Testing Frameworks &amp; Methodologies</vt:lpstr>
      <vt:lpstr>Testing in the SDLC</vt:lpstr>
      <vt:lpstr>Relative Cost for Finding &amp; Fixing Bugs</vt:lpstr>
      <vt:lpstr>Selecting the testing approach that addressing the right, varying needs</vt:lpstr>
      <vt:lpstr>Using the Agile Testing Quadrant</vt:lpstr>
      <vt:lpstr>Testing Quadrant</vt:lpstr>
      <vt:lpstr>At times, without vigilance, we may find that our software testing resembles an ice cream cone rather than a pyramid</vt:lpstr>
      <vt:lpstr>Test Pyramid</vt:lpstr>
      <vt:lpstr>Test Pyramid</vt:lpstr>
      <vt:lpstr>Test Pyramid</vt:lpstr>
      <vt:lpstr>Reflection</vt:lpstr>
      <vt:lpstr>Managing Software Quality</vt:lpstr>
      <vt:lpstr>Using Test Coverage to evaluate the completeness &amp; effectiveness of our tests</vt:lpstr>
      <vt:lpstr>Wrangling “Technical Debt”</vt:lpstr>
      <vt:lpstr>What if we wrote our tests first?</vt:lpstr>
      <vt:lpstr>Test Driven Development – basic sequence</vt:lpstr>
      <vt:lpstr>DEMO</vt:lpstr>
      <vt:lpstr>LAB</vt:lpstr>
      <vt:lpstr>Unit Testing Frameworks</vt:lpstr>
      <vt:lpstr>Purpose of a unit testing framework</vt:lpstr>
      <vt:lpstr>Popular unit testing frameworks for Python</vt:lpstr>
      <vt:lpstr>Where does a unit test come in the development cycle?</vt:lpstr>
      <vt:lpstr>How does unit testing work under the hood?</vt:lpstr>
      <vt:lpstr>Writing Unit Tests in UnitTest</vt:lpstr>
      <vt:lpstr>Features of UnitTest</vt:lpstr>
      <vt:lpstr>PyTest: Managing state for your test</vt:lpstr>
      <vt:lpstr>DEMO</vt:lpstr>
      <vt:lpstr>LAB</vt:lpstr>
      <vt:lpstr>PyTest: Categorizing test</vt:lpstr>
      <vt:lpstr>DEMO</vt:lpstr>
      <vt:lpstr>LAB</vt:lpstr>
      <vt:lpstr>PyTest: Duration reports</vt:lpstr>
      <vt:lpstr>DEMO</vt:lpstr>
      <vt:lpstr>LAB</vt:lpstr>
      <vt:lpstr>Distributed Version Control and Git</vt:lpstr>
      <vt:lpstr>Git</vt:lpstr>
      <vt:lpstr>Check-ins Over Time in Git</vt:lpstr>
      <vt:lpstr>Typical Workflow</vt:lpstr>
      <vt:lpstr>The Three Git States</vt:lpstr>
      <vt:lpstr>Demo</vt:lpstr>
      <vt:lpstr>Configuring Git</vt:lpstr>
      <vt:lpstr>Configuring Git</vt:lpstr>
      <vt:lpstr>Create a Repository</vt:lpstr>
      <vt:lpstr>Push to Remote</vt:lpstr>
      <vt:lpstr>README.md</vt:lpstr>
      <vt:lpstr>README.md</vt:lpstr>
      <vt:lpstr>git init</vt:lpstr>
      <vt:lpstr>git add</vt:lpstr>
      <vt:lpstr>git commit</vt:lpstr>
      <vt:lpstr>git remote add</vt:lpstr>
      <vt:lpstr>git push</vt:lpstr>
      <vt:lpstr>git clone</vt:lpstr>
      <vt:lpstr>git clone</vt:lpstr>
      <vt:lpstr>git clone</vt:lpstr>
      <vt:lpstr>git pull</vt:lpstr>
      <vt:lpstr>Lab</vt:lpstr>
      <vt:lpstr>Branching in Git</vt:lpstr>
      <vt:lpstr>Branching in Git</vt:lpstr>
      <vt:lpstr>Branching in Git</vt:lpstr>
      <vt:lpstr>Making Code Changes</vt:lpstr>
      <vt:lpstr>Making Code Changes</vt:lpstr>
      <vt:lpstr>Making Code Changes</vt:lpstr>
      <vt:lpstr>Pushing to Remote</vt:lpstr>
      <vt:lpstr>Pushing to Remote</vt:lpstr>
      <vt:lpstr>Pull Requests</vt:lpstr>
      <vt:lpstr>Lab</vt:lpstr>
      <vt:lpstr>Merging in Git</vt:lpstr>
      <vt:lpstr>Merging in Git</vt:lpstr>
      <vt:lpstr>Merging in Git</vt:lpstr>
      <vt:lpstr>Managing Merge</vt:lpstr>
      <vt:lpstr>Managing Merge</vt:lpstr>
      <vt:lpstr>Managing Merge</vt:lpstr>
      <vt:lpstr>Managing Merge</vt:lpstr>
      <vt:lpstr>Demo</vt:lpstr>
      <vt:lpstr>Lab</vt:lpstr>
      <vt:lpstr>Branching in Git </vt:lpstr>
      <vt:lpstr>Branching Strategy</vt:lpstr>
      <vt:lpstr>Feature Branches</vt:lpstr>
      <vt:lpstr>Use Pull Requests</vt:lpstr>
      <vt:lpstr>Protect Mainline</vt:lpstr>
      <vt:lpstr>Developing in a Branch</vt:lpstr>
      <vt:lpstr>Developing in a Branch</vt:lpstr>
      <vt:lpstr>Managing Releases</vt:lpstr>
      <vt:lpstr>What is Version Control?</vt:lpstr>
      <vt:lpstr>The Past: Client/Server Version Control</vt:lpstr>
      <vt:lpstr>The Present: Distributed Version Control</vt:lpstr>
      <vt:lpstr>How Git Works</vt:lpstr>
      <vt:lpstr>Git: Who Do You Trust?</vt:lpstr>
      <vt:lpstr>Git: It’s Like the Wild West</vt:lpstr>
      <vt:lpstr>Working Locally with Git</vt:lpstr>
      <vt:lpstr>Local Git Operations – Why Should We Care?</vt:lpstr>
      <vt:lpstr>DEMO:</vt:lpstr>
      <vt:lpstr>Local Git Operations – Create a Repo</vt:lpstr>
      <vt:lpstr>Local Git Operations – Creating Files</vt:lpstr>
      <vt:lpstr>Local Git Operations – Staging Changes</vt:lpstr>
      <vt:lpstr>Local Git Operations – Committing Changes</vt:lpstr>
      <vt:lpstr>LAB:</vt:lpstr>
      <vt:lpstr>Working with Remote Repos</vt:lpstr>
      <vt:lpstr>Remote Repos – the “Source of Truth”</vt:lpstr>
      <vt:lpstr>How to set up a remote repo for your local repo</vt:lpstr>
      <vt:lpstr>Cloning a repo from remote to local</vt:lpstr>
      <vt:lpstr>Git Workflows</vt:lpstr>
      <vt:lpstr>What is a Git Workflow?</vt:lpstr>
      <vt:lpstr>How does Git Flow work?</vt:lpstr>
      <vt:lpstr>Pull Requests</vt:lpstr>
      <vt:lpstr>Pull Requests</vt:lpstr>
      <vt:lpstr>DEMO:</vt:lpstr>
      <vt:lpstr>LAB</vt:lpstr>
      <vt:lpstr>Thank you!  If you have additional questions,  please reach out to me at: erik-gross@pluralsight.com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Erik Gross</dc:creator>
  <cp:lastModifiedBy>Allen Sanders</cp:lastModifiedBy>
  <cp:revision>29</cp:revision>
  <dcterms:modified xsi:type="dcterms:W3CDTF">2022-09-12T09:17:24Z</dcterms:modified>
</cp:coreProperties>
</file>